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6"/>
  </p:sldMasterIdLst>
  <p:notesMasterIdLst>
    <p:notesMasterId r:id="rId20"/>
  </p:notesMasterIdLst>
  <p:handoutMasterIdLst>
    <p:handoutMasterId r:id="rId21"/>
  </p:handoutMasterIdLst>
  <p:sldIdLst>
    <p:sldId id="256" r:id="rId7"/>
    <p:sldId id="299" r:id="rId8"/>
    <p:sldId id="759" r:id="rId9"/>
    <p:sldId id="257" r:id="rId10"/>
    <p:sldId id="758" r:id="rId11"/>
    <p:sldId id="760" r:id="rId12"/>
    <p:sldId id="261" r:id="rId13"/>
    <p:sldId id="262" r:id="rId14"/>
    <p:sldId id="263" r:id="rId15"/>
    <p:sldId id="260" r:id="rId16"/>
    <p:sldId id="264" r:id="rId17"/>
    <p:sldId id="761" r:id="rId18"/>
    <p:sldId id="27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CB9"/>
    <a:srgbClr val="003399"/>
    <a:srgbClr val="FFFFFF"/>
    <a:srgbClr val="D1B99F"/>
    <a:srgbClr val="00C459"/>
    <a:srgbClr val="FFCC66"/>
    <a:srgbClr val="FFFFCC"/>
    <a:srgbClr val="73BBC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0979" autoAdjust="0"/>
    <p:restoredTop sz="96357" autoAdjust="0"/>
  </p:normalViewPr>
  <p:slideViewPr>
    <p:cSldViewPr>
      <p:cViewPr varScale="1">
        <p:scale>
          <a:sx n="95" d="100"/>
          <a:sy n="95" d="100"/>
        </p:scale>
        <p:origin x="1064" y="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644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1DFF85-2BDE-41B7-8E83-8C670E385678}" type="datetimeFigureOut">
              <a:rPr lang="en-US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5B44E5-00ED-498A-9087-137025B722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341843-B936-48B0-B925-A0E083470D27}" type="datetimeFigureOut">
              <a:rPr lang="en-US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1A8248-291B-4675-9F89-FAC01BB3E9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0DC38A3-7B58-4CB7-ADB4-EB5AE6A2FAD2}"/>
              </a:ext>
            </a:extLst>
          </p:cNvPr>
          <p:cNvSpPr txBox="1">
            <a:spLocks/>
          </p:cNvSpPr>
          <p:nvPr/>
        </p:nvSpPr>
        <p:spPr>
          <a:xfrm>
            <a:off x="228600" y="89038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D1B99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>
                <a:latin typeface="Narkisim"/>
              </a:rPr>
              <a:t>Monica Koenig Caphart, MS, MPH</a:t>
            </a:r>
            <a:endParaRPr lang="en-US" altLang="en-US" dirty="0">
              <a:latin typeface="Narkisi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8248-291B-4675-9F89-FAC01BB3E9A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821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8248-291B-4675-9F89-FAC01BB3E9A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14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8248-291B-4675-9F89-FAC01BB3E9A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816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8248-291B-4675-9F89-FAC01BB3E9A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655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60EE45B-7F4B-4D43-A93E-54D50FC799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CC339B-630D-46FC-95F1-5713BC600F1D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43011" name="Picture 9" descr="u11289260">
            <a:extLst>
              <a:ext uri="{FF2B5EF4-FFF2-40B4-BE49-F238E27FC236}">
                <a16:creationId xmlns:a16="http://schemas.microsoft.com/office/drawing/2014/main" id="{B58EDE7E-9081-498D-9FF0-F58A5E1C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539750"/>
            <a:ext cx="304482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1F07C8C-1141-418A-B24D-D59277A10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1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 lang="en-US" altLang="en-US" sz="12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0A13D6-C3BE-4DCE-965E-63C76E1EA9A2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6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8248-291B-4675-9F89-FAC01BB3E9A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2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8248-291B-4675-9F89-FAC01BB3E9A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75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8248-291B-4675-9F89-FAC01BB3E9A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98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8248-291B-4675-9F89-FAC01BB3E9A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38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8248-291B-4675-9F89-FAC01BB3E9A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32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8248-291B-4675-9F89-FAC01BB3E9A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915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8248-291B-4675-9F89-FAC01BB3E9A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24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E029-0EBE-4F96-A92E-C8F45A0B4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657AD-1486-48ED-A995-26D8E6591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2C82A-4FE4-486B-8B04-523D17BA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6458716"/>
            <a:ext cx="2266950" cy="365125"/>
          </a:xfrm>
        </p:spPr>
        <p:txBody>
          <a:bodyPr/>
          <a:lstStyle>
            <a:lvl1pPr>
              <a:defRPr sz="1200">
                <a:solidFill>
                  <a:srgbClr val="D1B99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030CE-D52E-40A4-9B14-F9628419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469227"/>
            <a:ext cx="3086100" cy="365125"/>
          </a:xfrm>
        </p:spPr>
        <p:txBody>
          <a:bodyPr/>
          <a:lstStyle>
            <a:lvl1pPr>
              <a:defRPr sz="1200">
                <a:solidFill>
                  <a:srgbClr val="D1B99F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Monica Koenig Caphart, MS, MPH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39ACA-1507-4166-A0AE-354A0A37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057400" cy="36512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fld id="{E82C6257-274B-4EE2-8BC6-C91F0670B2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8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BCC2-D1C9-44ED-AAB2-DAA01F06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797BE-4637-4284-BA66-9681F5B4E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51EFA-9C8E-4AA6-B3CA-8C525516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DB6BA-1594-4D1E-B440-A963998F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CC9BB-A7B7-4373-A4B2-71A87C4E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6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9DE8F-747E-4497-9E9B-760D2CD72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40993-BD1F-4E8C-A4BB-7E3CB6110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2DFA8-3113-4AEC-9051-13055053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3ED-1CCD-4034-A173-57D610C1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167C6-B468-469E-A4D3-799D2D19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8D7D-BFB9-4761-A342-7E975940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EFA1F-C5D8-436C-AF5A-0DAF895DB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E2697-331D-4F28-B8C4-94657260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419350" cy="365125"/>
          </a:xfrm>
        </p:spPr>
        <p:txBody>
          <a:bodyPr/>
          <a:lstStyle>
            <a:lvl1pPr>
              <a:defRPr sz="1000">
                <a:solidFill>
                  <a:srgbClr val="D1B99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7865E-4613-4B2E-BFB6-06797ADF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rgbClr val="DDCCB9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Monica Koenig Caphart, MS, MPH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828DE-7123-4385-8159-32DBD615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>
                <a:solidFill>
                  <a:srgbClr val="003399"/>
                </a:solidFill>
              </a:defRPr>
            </a:lvl1pPr>
          </a:lstStyle>
          <a:p>
            <a:fld id="{E82C6257-274B-4EE2-8BC6-C91F0670B2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9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B9F9-ECFC-4ADA-84C5-9C3D98E4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6182B-7A00-4050-B8F9-EBF45F3CF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AD2E-0FF1-4064-A42F-7F7F2B7C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9E1BC-BA7D-4108-9CEF-3693146D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F334F-2E88-441D-9098-9ABF579F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1599-8865-4DD3-8CFD-E56B5AEC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FAB9-2068-49EA-8919-88C117E7F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764A9-C0FA-43C4-9869-AB87B38B0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27401-F4FD-4B92-B980-3EF73FCE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4D202-7E9C-4EF6-9CC0-A98539FA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92312-7786-49D6-9A08-4FB98733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fld id="{E82C6257-274B-4EE2-8BC6-C91F0670B2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F77C-FA45-4D28-BA57-AFCAE9FA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5F3E4-9E42-4EF2-8BB5-7C34729D2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11ABD-4AA5-4D0F-B108-A7A7CC3E8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E72FB-F05B-4925-A914-264F09C65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6C38A-89AB-4800-9868-CC406BDDB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9A878-1E48-4799-B506-55BE6E24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07D8E3-E1C1-49B2-8C65-C1E4B66F6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99903-F6D3-4A4E-94D4-DD208330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4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FA74-CBC2-46F4-8790-66F53213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75032-DEAD-4A50-8E63-8BA736E7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93FA6-A731-42EC-ACC1-F08C1241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CD43D-0000-4A70-ADF0-1B99E4A0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fld id="{E82C6257-274B-4EE2-8BC6-C91F0670B2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33F1-440D-47D8-9EF6-7170CA4C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FA177-C52E-4C02-89C4-7AA33B9A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D287F-27FC-47F6-B399-14054CC2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6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B779-B656-48FE-83B7-0AD40B2C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36EC4-F2C9-46DE-BE7D-0A68EC3E3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BAFF5-A8CA-4704-8414-E69C9C7C3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04B50-9D83-4611-BC3E-DC57BD1F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97A0C-6D83-4948-841A-F30C2264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F21F4-6690-40BA-9CFA-FD6B9719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fld id="{E82C6257-274B-4EE2-8BC6-C91F0670B2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6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66BB-3C72-4F31-BE1F-BBB95F00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8E608-9A0D-49A3-B488-26D5B378A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07951-87A0-4903-B70B-09CCE2E0A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CBAD9-8735-4A42-B65E-E9E63E87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B92D1-E71C-4702-B7AD-B096060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8562D-63AA-4869-A902-280174C2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4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Puzzle">
            <a:extLst>
              <a:ext uri="{FF2B5EF4-FFF2-40B4-BE49-F238E27FC236}">
                <a16:creationId xmlns:a16="http://schemas.microsoft.com/office/drawing/2014/main" id="{E842A2A8-C91E-4B76-A3FF-41B8512147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9698" y="5943600"/>
            <a:ext cx="914400" cy="914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A0F958-8970-47CA-9904-218C9F9D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94032-8168-4B19-8960-C535AA9EC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F742C-9FEE-41B9-8DD5-E55795548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KSP/Purdue BIRS Spring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1969C-37F0-4062-BF90-B8254CC78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Monica Koenig Caphart, MS, MPH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68063-44EA-4AA3-A3A1-6AEF194CA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3399"/>
                </a:solidFill>
              </a:defRPr>
            </a:lvl1pPr>
          </a:lstStyle>
          <a:p>
            <a:fld id="{F2A23A4E-4816-4C1E-A1EC-0D4B13922BA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023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3399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399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3399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3399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339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13808" y="1922452"/>
            <a:ext cx="3200400" cy="2564236"/>
          </a:xfrm>
        </p:spPr>
        <p:txBody>
          <a:bodyPr>
            <a:normAutofit/>
          </a:bodyPr>
          <a:lstStyle/>
          <a:p>
            <a:r>
              <a:rPr lang="en-US" altLang="en-US" sz="5400" dirty="0"/>
              <a:t>Data Integrity</a:t>
            </a:r>
            <a:br>
              <a:rPr lang="en-US" altLang="en-US" sz="5400" dirty="0"/>
            </a:br>
            <a:br>
              <a:rPr lang="en-US" altLang="en-US" sz="5400" dirty="0"/>
            </a:br>
            <a:r>
              <a:rPr lang="en-US" altLang="en-US" sz="1600" dirty="0"/>
              <a:t>Summary of </a:t>
            </a:r>
            <a:r>
              <a:rPr lang="en-US" altLang="en-US" sz="1600" dirty="0" err="1"/>
              <a:t>Dillman</a:t>
            </a:r>
            <a:r>
              <a:rPr lang="en-US" altLang="en-US" sz="1600" dirty="0"/>
              <a:t>/Bryn Lectures</a:t>
            </a:r>
            <a:endParaRPr lang="en-US" altLang="en-US" sz="5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8E80B2-43BE-4D02-9BF1-9128805A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774E6-E888-4C81-9CD6-0DB7B094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Monica Koenig Caphart, MS, MPH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06061-4E7C-4D2F-AD93-AE519247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fld id="{E82C6257-274B-4EE2-8BC6-C91F0670B27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5ED5A-C3B3-4652-9293-4FA30C9B8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69" y="304800"/>
            <a:ext cx="5402430" cy="5799540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" y="214585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Focus of Audits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5238750" cy="4881563"/>
          </a:xfrm>
        </p:spPr>
        <p:txBody>
          <a:bodyPr>
            <a:normAutofit/>
          </a:bodyPr>
          <a:lstStyle/>
          <a:p>
            <a:r>
              <a:rPr lang="en-US" sz="3200" dirty="0"/>
              <a:t>Highest Risk Systems</a:t>
            </a:r>
          </a:p>
          <a:p>
            <a:r>
              <a:rPr lang="en-US" sz="3200" dirty="0"/>
              <a:t>How raw data is defined</a:t>
            </a:r>
          </a:p>
          <a:p>
            <a:r>
              <a:rPr lang="en-US" sz="3200" dirty="0"/>
              <a:t>How does data flow</a:t>
            </a:r>
          </a:p>
          <a:p>
            <a:r>
              <a:rPr lang="en-US" sz="3200" dirty="0"/>
              <a:t>Is there a data audit trail</a:t>
            </a:r>
          </a:p>
          <a:p>
            <a:r>
              <a:rPr lang="en-US" sz="3200" dirty="0"/>
              <a:t>SOPs that cover the data handling</a:t>
            </a:r>
          </a:p>
          <a:p>
            <a:r>
              <a:rPr lang="en-US" sz="3200" dirty="0"/>
              <a:t>Data governance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794E8-3312-4DBB-BD09-C3E76DA7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71749"/>
            <a:ext cx="3409950" cy="36004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6DF47-2321-4EDB-9644-2AC7E655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64A5D-CB9C-4940-9BC2-6EC90100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41D59-AF1F-4CED-9DF5-F6C47038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/>
          </a:bodyPr>
          <a:lstStyle/>
          <a:p>
            <a:r>
              <a:rPr lang="en-US" sz="4400" dirty="0"/>
              <a:t>Advantages of Data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5010150" cy="4481511"/>
          </a:xfrm>
        </p:spPr>
        <p:txBody>
          <a:bodyPr>
            <a:normAutofit/>
          </a:bodyPr>
          <a:lstStyle/>
          <a:p>
            <a:r>
              <a:rPr lang="en-US" sz="3200" dirty="0"/>
              <a:t>Increases reliability</a:t>
            </a:r>
          </a:p>
          <a:p>
            <a:r>
              <a:rPr lang="en-US" sz="3200" dirty="0"/>
              <a:t>Increases chances of success</a:t>
            </a:r>
          </a:p>
          <a:p>
            <a:r>
              <a:rPr lang="en-US" sz="3200" dirty="0"/>
              <a:t>Can reduce long term costs by avoiding recalls, etc.</a:t>
            </a:r>
          </a:p>
          <a:p>
            <a:r>
              <a:rPr lang="en-US" sz="3200" dirty="0"/>
              <a:t>Required for drug approvals</a:t>
            </a:r>
          </a:p>
          <a:p>
            <a:r>
              <a:rPr lang="en-US" sz="3200" dirty="0"/>
              <a:t>Increases public health and safety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51CF3-2A85-4535-94B5-5E4FD1AF9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34400" b="2381"/>
          <a:stretch/>
        </p:blipFill>
        <p:spPr>
          <a:xfrm>
            <a:off x="5638800" y="1666740"/>
            <a:ext cx="2848247" cy="389586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6DD1E-8A5D-4319-BF73-DA64DD66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CA852-3F4B-4E2F-9EED-EC3E6D8A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A77F9-E655-4F87-B513-8E600E5D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8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" y="21458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4800" dirty="0"/>
              <a:t>Recap/Review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447800"/>
            <a:ext cx="5238750" cy="48815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en-US" sz="3200" dirty="0"/>
              <a:t>Global perspective of Data Integrity</a:t>
            </a:r>
            <a:br>
              <a:rPr lang="en-US" altLang="en-US" sz="3200" dirty="0"/>
            </a:br>
            <a:endParaRPr lang="en-US" altLang="en-US" sz="3200" dirty="0"/>
          </a:p>
          <a:p>
            <a:pPr lvl="0">
              <a:spcBef>
                <a:spcPts val="0"/>
              </a:spcBef>
            </a:pPr>
            <a:r>
              <a:rPr lang="en-US" altLang="en-US" sz="3200" dirty="0"/>
              <a:t>Data Integrity and Computer System Validation</a:t>
            </a:r>
            <a:br>
              <a:rPr lang="en-US" altLang="en-US" sz="3200" dirty="0"/>
            </a:br>
            <a:r>
              <a:rPr lang="en-US" altLang="en-US" sz="3200" dirty="0"/>
              <a:t> </a:t>
            </a:r>
          </a:p>
          <a:p>
            <a:pPr lvl="0">
              <a:spcBef>
                <a:spcPts val="0"/>
              </a:spcBef>
            </a:pPr>
            <a:r>
              <a:rPr lang="en-US" altLang="en-US" sz="3200" dirty="0"/>
              <a:t>Data Integrity Auditing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7EFD5-D257-459A-A94E-CD7F509C5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81200"/>
            <a:ext cx="2645893" cy="252396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0E0A58-D1FC-4169-8BE0-220E48109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B15BC-CFA8-4C77-A394-C3CE1FA1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E1BAFC-7C58-4C50-9E2C-586B3A97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6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0DA2E14-532B-41C9-9BC9-902E4ADC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57315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4AFC7F-8329-4F21-8E6B-BE5B76947CD1}" type="slidenum">
              <a:rPr lang="en-US" altLang="en-US" sz="1800">
                <a:solidFill>
                  <a:srgbClr val="003399"/>
                </a:solidFill>
                <a:latin typeface="+mn-lt"/>
              </a:rPr>
              <a:pPr/>
              <a:t>13</a:t>
            </a:fld>
            <a:endParaRPr lang="en-US" altLang="en-US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21507" name="Picture 9" descr="u11289260">
            <a:extLst>
              <a:ext uri="{FF2B5EF4-FFF2-40B4-BE49-F238E27FC236}">
                <a16:creationId xmlns:a16="http://schemas.microsoft.com/office/drawing/2014/main" id="{41E4013E-EF46-4A14-8FE6-D2409FC9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89337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94B752-2EAE-4F54-B941-3672952D9CC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09600" y="4495800"/>
            <a:ext cx="8153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®"/>
              <a:defRPr sz="36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®"/>
              <a:defRPr sz="3200">
                <a:solidFill>
                  <a:srgbClr val="3366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®"/>
              <a:defRPr sz="2800">
                <a:solidFill>
                  <a:srgbClr val="33669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®"/>
              <a:defRPr sz="2400">
                <a:solidFill>
                  <a:srgbClr val="3366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®"/>
              <a:defRPr sz="2400">
                <a:solidFill>
                  <a:srgbClr val="3366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®"/>
              <a:defRPr sz="2400">
                <a:solidFill>
                  <a:srgbClr val="3366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®"/>
              <a:defRPr sz="2400">
                <a:solidFill>
                  <a:srgbClr val="3366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®"/>
              <a:defRPr sz="2400">
                <a:solidFill>
                  <a:srgbClr val="3366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®"/>
              <a:defRPr sz="2400">
                <a:solidFill>
                  <a:srgbClr val="336699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u="sng" dirty="0">
                <a:solidFill>
                  <a:srgbClr val="003399"/>
                </a:solidFill>
                <a:latin typeface="+mj-lt"/>
              </a:rPr>
              <a:t>Contact Information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000" dirty="0">
                <a:solidFill>
                  <a:srgbClr val="003399"/>
                </a:solidFill>
                <a:latin typeface="+mj-lt"/>
              </a:rPr>
              <a:t>	Monica Koenig Caphart   	</a:t>
            </a:r>
            <a:br>
              <a:rPr lang="en-US" altLang="en-US" sz="4000" dirty="0">
                <a:solidFill>
                  <a:srgbClr val="003399"/>
                </a:solidFill>
                <a:latin typeface="+mj-lt"/>
              </a:rPr>
            </a:br>
            <a:r>
              <a:rPr lang="en-US" altLang="en-US" sz="4000" dirty="0">
                <a:solidFill>
                  <a:srgbClr val="003399"/>
                </a:solidFill>
                <a:latin typeface="+mj-lt"/>
              </a:rPr>
              <a:t>monicaekc@gmail.com</a:t>
            </a:r>
            <a:r>
              <a:rPr lang="en-US" altLang="en-US" sz="5400" dirty="0">
                <a:latin typeface="Tahoma" pitchFamily="34" charset="0"/>
              </a:rPr>
              <a:t>	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B048C-C962-4102-A818-45EB9BD1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DDCCB9"/>
                </a:solidFill>
              </a:rPr>
              <a:t>KSP/Purdue BIRS Spring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39703-5B0A-4DC4-A891-4388E444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DDCCB9"/>
                </a:solidFill>
              </a:rPr>
              <a:t>Monica Koenig Caphart, MS, MPH</a:t>
            </a:r>
          </a:p>
        </p:txBody>
      </p:sp>
    </p:spTree>
    <p:extLst>
      <p:ext uri="{BB962C8B-B14F-4D97-AF65-F5344CB8AC3E}">
        <p14:creationId xmlns:p14="http://schemas.microsoft.com/office/powerpoint/2010/main" val="288025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86700" cy="10064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62399" y="990600"/>
            <a:ext cx="4755425" cy="51053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3200" dirty="0"/>
              <a:t>Describe Global perspective of Data Integrity</a:t>
            </a:r>
            <a:br>
              <a:rPr lang="en-US" altLang="en-US" sz="3200" dirty="0"/>
            </a:br>
            <a:endParaRPr lang="en-US" altLang="en-US" sz="3200" dirty="0"/>
          </a:p>
          <a:p>
            <a:pPr>
              <a:spcBef>
                <a:spcPts val="0"/>
              </a:spcBef>
            </a:pPr>
            <a:r>
              <a:rPr lang="en-US" altLang="en-US" sz="3200" dirty="0"/>
              <a:t>Review Data Integrity and Computer System Validation</a:t>
            </a:r>
            <a:br>
              <a:rPr lang="en-US" altLang="en-US" sz="3200" dirty="0"/>
            </a:br>
            <a:r>
              <a:rPr lang="en-US" altLang="en-US" sz="1800" dirty="0"/>
              <a:t> </a:t>
            </a:r>
            <a:endParaRPr lang="en-US" altLang="en-US" sz="3200" dirty="0"/>
          </a:p>
          <a:p>
            <a:pPr>
              <a:spcBef>
                <a:spcPts val="0"/>
              </a:spcBef>
            </a:pPr>
            <a:r>
              <a:rPr lang="en-US" altLang="en-US" sz="3200" dirty="0"/>
              <a:t>Review Data Integrity Auditing</a:t>
            </a:r>
            <a:endParaRPr lang="en-US" altLang="en-US" sz="2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950D1B-9F9D-4A7D-B3C7-F26FB8C0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E82C6257-274B-4EE2-8BC6-C91F0670B277}" type="slidenum">
              <a:rPr lang="en-US" sz="1800" smtClean="0"/>
              <a:pPr/>
              <a:t>2</a:t>
            </a:fld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AC75F-0A81-479A-B10F-E826DFCE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D0AC1-B436-49A7-B9A7-AB93C404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Monica Koenig Caphart, MS, MPH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77882-F169-4B91-9678-0596202A7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69696">
            <a:off x="571833" y="2044350"/>
            <a:ext cx="3380433" cy="2107028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10559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3E0E-276E-4A7C-9B03-DFA9924F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/>
              <a:t>Data Integrity and GXP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1E225-BEEE-4B9E-8799-83C4CDE68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5AECE-0C8D-45CF-B716-23E50D15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8A578-F2A5-4688-8862-25E411C1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43E94-6E17-49F4-8B5E-82904DC48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57301"/>
            <a:ext cx="4532570" cy="4351338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B7FF2B-CCA5-42BE-9210-2DC4BE1BE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3501"/>
            <a:ext cx="371475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Goal of GXPs – to ensure safety, efficacy and quality of medical products throughout product lifecycle</a:t>
            </a:r>
          </a:p>
          <a:p>
            <a:r>
              <a:rPr lang="en-US" sz="2400" dirty="0"/>
              <a:t>Global challenges have led to increased harmonization of GXPs and related guidance/ guidelines</a:t>
            </a:r>
          </a:p>
          <a:p>
            <a:r>
              <a:rPr lang="en-US" sz="2400" dirty="0"/>
              <a:t>Confirmation of GXP compliance relies on Data Integrity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E7404-761E-47BB-B4CD-C3A637400080}"/>
              </a:ext>
            </a:extLst>
          </p:cNvPr>
          <p:cNvSpPr txBox="1"/>
          <p:nvPr/>
        </p:nvSpPr>
        <p:spPr>
          <a:xfrm>
            <a:off x="6580445" y="5285600"/>
            <a:ext cx="229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Francesco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Amorosi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, PhD, Oct 2017</a:t>
            </a:r>
          </a:p>
        </p:txBody>
      </p:sp>
    </p:spTree>
    <p:extLst>
      <p:ext uri="{BB962C8B-B14F-4D97-AF65-F5344CB8AC3E}">
        <p14:creationId xmlns:p14="http://schemas.microsoft.com/office/powerpoint/2010/main" val="28823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1762"/>
            <a:ext cx="7886700" cy="744537"/>
          </a:xfrm>
        </p:spPr>
        <p:txBody>
          <a:bodyPr>
            <a:normAutofit/>
          </a:bodyPr>
          <a:lstStyle/>
          <a:p>
            <a:r>
              <a:rPr lang="en-US" sz="4400" dirty="0"/>
              <a:t>Data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09663"/>
            <a:ext cx="7677150" cy="23193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dirty="0"/>
              <a:t>All data generated and maintained with integrity</a:t>
            </a:r>
          </a:p>
          <a:p>
            <a:r>
              <a:rPr lang="en-US" sz="3400" dirty="0"/>
              <a:t>Ensure accuracy</a:t>
            </a:r>
          </a:p>
          <a:p>
            <a:r>
              <a:rPr lang="en-US" sz="3400" dirty="0"/>
              <a:t>Ensure reliability</a:t>
            </a:r>
          </a:p>
          <a:p>
            <a:r>
              <a:rPr lang="en-US" sz="3400" dirty="0"/>
              <a:t>Ensure authenticity</a:t>
            </a:r>
          </a:p>
          <a:p>
            <a:r>
              <a:rPr lang="en-US" sz="3400" dirty="0"/>
              <a:t>Ensure data is complete, </a:t>
            </a:r>
            <a:br>
              <a:rPr lang="en-US" sz="3400" dirty="0"/>
            </a:br>
            <a:r>
              <a:rPr lang="en-US" sz="3400" dirty="0"/>
              <a:t>consistent, accurate</a:t>
            </a:r>
          </a:p>
          <a:p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DBEBAE-DCD2-4098-9158-7F40168F2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0921" y="1447800"/>
            <a:ext cx="3886200" cy="2100263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Data used to make critical decisions</a:t>
            </a:r>
          </a:p>
          <a:p>
            <a:pPr lvl="1"/>
            <a:r>
              <a:rPr lang="en-US" sz="2900" dirty="0"/>
              <a:t>certain raw data</a:t>
            </a:r>
          </a:p>
          <a:p>
            <a:pPr lvl="1"/>
            <a:r>
              <a:rPr lang="en-US" sz="2900" dirty="0"/>
              <a:t>summaries</a:t>
            </a:r>
          </a:p>
          <a:p>
            <a:pPr lvl="1"/>
            <a:r>
              <a:rPr lang="en-US" sz="2900" dirty="0"/>
              <a:t>electronic or paper</a:t>
            </a:r>
          </a:p>
          <a:p>
            <a:endParaRPr lang="en-US" dirty="0"/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8F09BC63-2E46-402A-B375-593F26C8271F}"/>
              </a:ext>
            </a:extLst>
          </p:cNvPr>
          <p:cNvSpPr txBox="1"/>
          <p:nvPr/>
        </p:nvSpPr>
        <p:spPr>
          <a:xfrm rot="19519753">
            <a:off x="100550" y="3929642"/>
            <a:ext cx="2033257" cy="584775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ALCOA +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CB1F0-256A-42AB-9E1A-8D022FE5C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284774"/>
            <a:ext cx="6553200" cy="30099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74C00-5F08-4664-B953-7BC2D012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DDCCB9"/>
                </a:solidFill>
              </a:rPr>
              <a:t>KSP/Purdue BIRS Spring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FDF0F-53AA-4820-86BB-3CFEF667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DDCCB9"/>
                </a:solidFill>
              </a:rPr>
              <a:t>Monica Koenig Caphart, MS, MPH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28A48-15A2-4BD4-B965-7545D783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6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933950" cy="1082674"/>
          </a:xfrm>
        </p:spPr>
        <p:txBody>
          <a:bodyPr/>
          <a:lstStyle/>
          <a:p>
            <a:r>
              <a:rPr lang="en-US" dirty="0"/>
              <a:t>Poor Data Integrity?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1"/>
            <a:ext cx="4933950" cy="4729162"/>
          </a:xfrm>
        </p:spPr>
        <p:txBody>
          <a:bodyPr>
            <a:normAutofit/>
          </a:bodyPr>
          <a:lstStyle/>
          <a:p>
            <a:r>
              <a:rPr lang="en-US" sz="2800" dirty="0"/>
              <a:t>Can undermine quality, safety and efficacy</a:t>
            </a:r>
          </a:p>
          <a:p>
            <a:r>
              <a:rPr lang="en-US" sz="2800" dirty="0"/>
              <a:t>Can lead to harm or death</a:t>
            </a:r>
          </a:p>
          <a:p>
            <a:r>
              <a:rPr lang="en-US" sz="2700" dirty="0"/>
              <a:t>Means data is unreliable</a:t>
            </a:r>
          </a:p>
          <a:p>
            <a:r>
              <a:rPr lang="en-US" sz="2700" dirty="0"/>
              <a:t>Objective evidence suggests data is incorrect</a:t>
            </a:r>
          </a:p>
          <a:p>
            <a:r>
              <a:rPr lang="en-US" sz="2700" dirty="0"/>
              <a:t>Infers raw data problem</a:t>
            </a:r>
          </a:p>
          <a:p>
            <a:r>
              <a:rPr lang="en-US" sz="2700" dirty="0"/>
              <a:t>Summaries wrong</a:t>
            </a:r>
          </a:p>
          <a:p>
            <a:r>
              <a:rPr lang="en-US" sz="2700" dirty="0"/>
              <a:t>Systems that produced the data not validated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5F77C-102E-4180-82D2-66A89674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1676400"/>
            <a:ext cx="3251200" cy="370839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90B3B-8F44-4D50-9956-FDE8E8F7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CC49B-786C-4AC1-B469-079566D8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99919-BE2F-413F-94E0-5488137F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3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BB0F-4020-4B23-8A68-07E39AE9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7"/>
            <a:ext cx="8305800" cy="854074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Regulatory Response to Lack of Data Integrity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71B63F-3599-436F-9F93-49E2B0229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219201"/>
            <a:ext cx="8058150" cy="497635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2AEF4-0B9E-4904-81FD-F5A26CCD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E1161-F24F-47CC-BE83-AEF7223F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378F3-5992-4DE5-8500-30EAC128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95777-F884-4C11-90E2-F05E2F4E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5872444"/>
            <a:ext cx="2298391" cy="32311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3645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56418"/>
            <a:ext cx="5162550" cy="930274"/>
          </a:xfrm>
        </p:spPr>
        <p:txBody>
          <a:bodyPr>
            <a:normAutofit/>
          </a:bodyPr>
          <a:lstStyle/>
          <a:p>
            <a:r>
              <a:rPr lang="en-US" sz="4400" dirty="0"/>
              <a:t>21 CFR Part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1"/>
            <a:ext cx="7677150" cy="50292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Enacted in 1997</a:t>
            </a:r>
            <a:br>
              <a:rPr lang="en-US" sz="3600" dirty="0"/>
            </a:br>
            <a:r>
              <a:rPr lang="en-US" sz="19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Covers electronic signature, electronic records</a:t>
            </a:r>
            <a:br>
              <a:rPr lang="en-US" sz="3600" dirty="0"/>
            </a:br>
            <a:r>
              <a:rPr lang="en-US" sz="19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Emphasizes risk based approach</a:t>
            </a:r>
            <a:br>
              <a:rPr lang="en-US" sz="3600" dirty="0"/>
            </a:br>
            <a:r>
              <a:rPr lang="en-US" sz="19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Validation required only if the data is critical</a:t>
            </a:r>
            <a:br>
              <a:rPr lang="en-US" sz="3600" dirty="0"/>
            </a:br>
            <a:r>
              <a:rPr lang="en-US" sz="19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See FDA guidance on Software Validation</a:t>
            </a:r>
            <a:br>
              <a:rPr lang="en-US" sz="3600" dirty="0"/>
            </a:br>
            <a:r>
              <a:rPr lang="en-US" sz="19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Careful of changes and change control issues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1D912-AB12-4B27-A0EC-584F1AFF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8C291-4070-446E-B45B-57E3EF91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658D5-B0A8-4E50-8AB2-C7BBBF4E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4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86750" cy="1006474"/>
          </a:xfrm>
        </p:spPr>
        <p:txBody>
          <a:bodyPr>
            <a:normAutofit/>
          </a:bodyPr>
          <a:lstStyle/>
          <a:p>
            <a:r>
              <a:rPr lang="en-US" sz="3600" dirty="0"/>
              <a:t>Analytical 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676400"/>
            <a:ext cx="363855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Software for </a:t>
            </a:r>
            <a:br>
              <a:rPr lang="en-US" sz="3200" dirty="0"/>
            </a:br>
            <a:r>
              <a:rPr lang="en-US" sz="3200" dirty="0"/>
              <a:t>control</a:t>
            </a:r>
          </a:p>
          <a:p>
            <a:r>
              <a:rPr lang="en-US" sz="3200" dirty="0"/>
              <a:t>Data acquisition</a:t>
            </a:r>
          </a:p>
          <a:p>
            <a:r>
              <a:rPr lang="en-US" sz="3200" dirty="0"/>
              <a:t>Data processing</a:t>
            </a:r>
          </a:p>
          <a:p>
            <a:r>
              <a:rPr lang="en-US" sz="3200" dirty="0"/>
              <a:t>Change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6C084-E1E4-4F64-BCE8-34621778A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264517"/>
            <a:ext cx="5638800" cy="45624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CEE8-E628-4B59-BD43-CBD907B0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8ED50-D8D7-4910-9F5C-ED57A727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A579C-8409-4A9D-9D04-38BC6BB7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7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134350" cy="100647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Who Does Computer System Validation?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7951E-501B-48F7-859E-F3B15F4E1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313" y="2558316"/>
            <a:ext cx="1447800" cy="1831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364599-A7EC-4614-9103-D058744F1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8612">
            <a:off x="4144315" y="3428894"/>
            <a:ext cx="1144588" cy="1144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42537D-668E-4001-AD5D-5D3ACEB30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0078">
            <a:off x="2900239" y="3305130"/>
            <a:ext cx="1084810" cy="1531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7D9CDD-3815-4E36-A93B-A9C3899DE4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82" t="14335" r="41558" b="-16515"/>
          <a:stretch/>
        </p:blipFill>
        <p:spPr>
          <a:xfrm rot="1033735">
            <a:off x="3078367" y="2535011"/>
            <a:ext cx="2120176" cy="10064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941FB10-9CB3-4D5C-AF2F-9CF3FEAF4E4C}"/>
              </a:ext>
            </a:extLst>
          </p:cNvPr>
          <p:cNvSpPr/>
          <p:nvPr/>
        </p:nvSpPr>
        <p:spPr>
          <a:xfrm rot="1028537">
            <a:off x="3391943" y="2138779"/>
            <a:ext cx="1868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badi" panose="020B0604020202020204" pitchFamily="34" charset="0"/>
                <a:cs typeface="Aharoni" panose="020B0604020202020204" pitchFamily="2" charset="-79"/>
              </a:rPr>
              <a:t>OpenLab</a:t>
            </a:r>
            <a:r>
              <a:rPr lang="en-US" sz="2000" dirty="0">
                <a:latin typeface="Abadi" panose="020B0604020202020204" pitchFamily="34" charset="0"/>
              </a:rPr>
              <a:t> CDS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914593-7F0F-4F62-B741-C4CE2E6AD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458" y="2603960"/>
            <a:ext cx="2399280" cy="15801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FC5BB5-D4F0-4F40-AAF7-1966D10BBB3C}"/>
              </a:ext>
            </a:extLst>
          </p:cNvPr>
          <p:cNvSpPr txBox="1"/>
          <p:nvPr/>
        </p:nvSpPr>
        <p:spPr>
          <a:xfrm>
            <a:off x="430313" y="4696310"/>
            <a:ext cx="177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Manufacturer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0F171-07A9-4AA9-BCD4-E4E747C887C7}"/>
              </a:ext>
            </a:extLst>
          </p:cNvPr>
          <p:cNvSpPr txBox="1"/>
          <p:nvPr/>
        </p:nvSpPr>
        <p:spPr>
          <a:xfrm>
            <a:off x="3198869" y="5016008"/>
            <a:ext cx="24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Provider/Vendor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D7F607-4762-4C2E-A149-1B8A3B762BD4}"/>
              </a:ext>
            </a:extLst>
          </p:cNvPr>
          <p:cNvSpPr txBox="1"/>
          <p:nvPr/>
        </p:nvSpPr>
        <p:spPr>
          <a:xfrm>
            <a:off x="6400800" y="4485284"/>
            <a:ext cx="211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Software Firm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D2D339-7B01-44A4-8409-FC85F4D059CD}"/>
              </a:ext>
            </a:extLst>
          </p:cNvPr>
          <p:cNvSpPr txBox="1"/>
          <p:nvPr/>
        </p:nvSpPr>
        <p:spPr>
          <a:xfrm>
            <a:off x="533400" y="5461695"/>
            <a:ext cx="8458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CSV is the </a:t>
            </a:r>
            <a:r>
              <a:rPr lang="en-US" sz="3600" b="1" u="sng" dirty="0">
                <a:solidFill>
                  <a:srgbClr val="003399"/>
                </a:solidFill>
              </a:rPr>
              <a:t>responsibility </a:t>
            </a:r>
            <a:r>
              <a:rPr lang="en-US" sz="2800" dirty="0">
                <a:solidFill>
                  <a:srgbClr val="003399"/>
                </a:solidFill>
              </a:rPr>
              <a:t>of the manufacturer </a:t>
            </a:r>
          </a:p>
          <a:p>
            <a:pPr algn="ctr"/>
            <a:r>
              <a:rPr lang="en-US" sz="2800" dirty="0">
                <a:solidFill>
                  <a:srgbClr val="003399"/>
                </a:solidFill>
              </a:rPr>
              <a:t>of the medical product!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7B444-AE41-45E6-AE54-01754183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KSP/Purdue BIRS Spring 2019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9A3D2-29C9-4E52-B598-34A590E7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Monica Koenig Caphart, MS, MPH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7E89-B1DD-4747-893C-C5DD8B1F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6257-274B-4EE2-8BC6-C91F0670B27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1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Narkisim"/>
        <a:ea typeface=""/>
        <a:cs typeface=""/>
      </a:majorFont>
      <a:minorFont>
        <a:latin typeface="Narkisi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7BFDFC6BF6F4AB5CB5F69A2AFC2AD" ma:contentTypeVersion="0" ma:contentTypeDescription="Create a new document." ma:contentTypeScope="" ma:versionID="657a86f02e6b4eda1d72d64a12e57981">
  <xsd:schema xmlns:xsd="http://www.w3.org/2001/XMLSchema" xmlns:xs="http://www.w3.org/2001/XMLSchema" xmlns:p="http://schemas.microsoft.com/office/2006/metadata/properties" xmlns:ns2="c593544c-8bc9-488a-9957-4d59a7b3d015" targetNamespace="http://schemas.microsoft.com/office/2006/metadata/properties" ma:root="true" ma:fieldsID="f735efe3037c15fe5e7164caebe31d49" ns2:_="">
    <xsd:import namespace="c593544c-8bc9-488a-9957-4d59a7b3d0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3544c-8bc9-488a-9957-4d59a7b3d01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593544c-8bc9-488a-9957-4d59a7b3d015">WPTZ4SYAJ7S4-1959348973-41</_dlc_DocId>
    <_dlc_DocIdUrl xmlns="c593544c-8bc9-488a-9957-4d59a7b3d015">
      <Url>http://sharepoint.fda.gov/orgs/ORA-DTPD/ORA_DHRD_DITP/_layouts/DocIdRedir.aspx?ID=WPTZ4SYAJ7S4-1959348973-41</Url>
      <Description>WPTZ4SYAJ7S4-1959348973-41</Description>
    </_dlc_DocIdUrl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CA1A916-04F9-4602-B54C-A639BBBEF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3544c-8bc9-488a-9957-4d59a7b3d0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D36D41-B95D-42E2-B5FB-5AA0322B2B9E}">
  <ds:schemaRefs>
    <ds:schemaRef ds:uri="http://purl.org/dc/elements/1.1/"/>
    <ds:schemaRef ds:uri="http://schemas.microsoft.com/office/2006/metadata/properties"/>
    <ds:schemaRef ds:uri="c593544c-8bc9-488a-9957-4d59a7b3d0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FE5CE0-3D48-4C1C-BEC3-0D699A83A2C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9037CBB-4D9A-471C-8199-54099273D85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BA95854-4F34-4B61-AE0B-F0D6EF841E7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8471</TotalTime>
  <Words>443</Words>
  <Application>Microsoft Office PowerPoint</Application>
  <PresentationFormat>On-screen Show (4:3)</PresentationFormat>
  <Paragraphs>120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Abadi</vt:lpstr>
      <vt:lpstr>Arial</vt:lpstr>
      <vt:lpstr>Calibri</vt:lpstr>
      <vt:lpstr>Narkisim</vt:lpstr>
      <vt:lpstr>Tahoma</vt:lpstr>
      <vt:lpstr>Wingdings</vt:lpstr>
      <vt:lpstr>Office Theme</vt:lpstr>
      <vt:lpstr>Data Integrity  Summary of Dillman/Bryn Lectures</vt:lpstr>
      <vt:lpstr>Objectives</vt:lpstr>
      <vt:lpstr>Data Integrity and GXP</vt:lpstr>
      <vt:lpstr>Data Integrity</vt:lpstr>
      <vt:lpstr>Poor Data Integrity?</vt:lpstr>
      <vt:lpstr>Global Regulatory Response to Lack of Data Integrity</vt:lpstr>
      <vt:lpstr>21 CFR Part 11</vt:lpstr>
      <vt:lpstr>Analytical Instruments</vt:lpstr>
      <vt:lpstr>Who Does Computer System Validation?</vt:lpstr>
      <vt:lpstr>Focus of Audits</vt:lpstr>
      <vt:lpstr>Advantages of Data Integrity</vt:lpstr>
      <vt:lpstr>Recap/Review</vt:lpstr>
      <vt:lpstr>PowerPoint Presentation</vt:lpstr>
    </vt:vector>
  </TitlesOfParts>
  <Company>US FDA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Inspectional Approach for API Inspections</dc:title>
  <dc:creator>Monica KoenigCaphart</dc:creator>
  <cp:lastModifiedBy>M Koenig Caphart</cp:lastModifiedBy>
  <cp:revision>239</cp:revision>
  <cp:lastPrinted>2015-02-03T13:24:43Z</cp:lastPrinted>
  <dcterms:created xsi:type="dcterms:W3CDTF">2010-06-14T20:41:14Z</dcterms:created>
  <dcterms:modified xsi:type="dcterms:W3CDTF">2019-03-12T23:36:35Z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WPTZ4SYAJ7S4-5-243</vt:lpwstr>
  </property>
  <property fmtid="{D5CDD505-2E9C-101B-9397-08002B2CF9AE}" pid="3" name="_dlc_DocIdItemGuid">
    <vt:lpwstr>2691970d-22b3-4cbd-aa51-67ee1b66cc09</vt:lpwstr>
  </property>
  <property fmtid="{D5CDD505-2E9C-101B-9397-08002B2CF9AE}" pid="4" name="_dlc_DocIdUrl">
    <vt:lpwstr>http://sharepoint.fda.gov/orgs/ORA-DTPD/ORA_DHRD_DITP/_layouts/DocIdRedir.aspx?ID=WPTZ4SYAJ7S4-5-243, WPTZ4SYAJ7S4-5-243</vt:lpwstr>
  </property>
  <property fmtid="{D5CDD505-2E9C-101B-9397-08002B2CF9AE}" pid="5" name="ContentTypeId">
    <vt:lpwstr>0x010100A4F7BFDFC6BF6F4AB5CB5F69A2AFC2AD</vt:lpwstr>
  </property>
</Properties>
</file>