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58" r:id="rId5"/>
    <p:sldId id="259" r:id="rId6"/>
    <p:sldId id="261" r:id="rId7"/>
    <p:sldId id="262" r:id="rId8"/>
    <p:sldId id="260" r:id="rId9"/>
    <p:sldId id="264" r:id="rId10"/>
    <p:sldId id="265" r:id="rId11"/>
    <p:sldId id="266" r:id="rId12"/>
    <p:sldId id="271" r:id="rId13"/>
    <p:sldId id="267" r:id="rId14"/>
    <p:sldId id="269" r:id="rId15"/>
    <p:sldId id="270" r:id="rId16"/>
    <p:sldId id="272" r:id="rId17"/>
    <p:sldId id="273" r:id="rId18"/>
    <p:sldId id="274"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4" d="100"/>
          <a:sy n="64" d="100"/>
        </p:scale>
        <p:origin x="64" y="4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10/30/2018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stemedhub.org/resources/421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colorbrewer2.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rstudio.github.io/leafle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ambessenbacher@purdue.edu" TargetMode="External"/><Relationship Id="rId2" Type="http://schemas.openxmlformats.org/officeDocument/2006/relationships/hyperlink" Target="https://stemedhub.org/resources/421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rpubs.com/abessenbacher/leafle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ams.usda.gov/services/grants/scbgp/final-reports/201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rstudio.github.io/leafle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Using R to Create Interactive Data Maps</a:t>
            </a:r>
            <a:endParaRPr lang="en-US" dirty="0"/>
          </a:p>
        </p:txBody>
      </p:sp>
      <p:sp>
        <p:nvSpPr>
          <p:cNvPr id="3" name="Subtitle 2"/>
          <p:cNvSpPr>
            <a:spLocks noGrp="1"/>
          </p:cNvSpPr>
          <p:nvPr>
            <p:ph type="subTitle" idx="1"/>
          </p:nvPr>
        </p:nvSpPr>
        <p:spPr/>
        <p:txBody>
          <a:bodyPr>
            <a:normAutofit lnSpcReduction="10000"/>
          </a:bodyPr>
          <a:lstStyle/>
          <a:p>
            <a:r>
              <a:rPr lang="en-US" dirty="0" smtClean="0"/>
              <a:t>Ann Bessenbacher</a:t>
            </a:r>
          </a:p>
          <a:p>
            <a:r>
              <a:rPr lang="en-US" dirty="0" smtClean="0"/>
              <a:t>Evaluation and Learning Research Center</a:t>
            </a:r>
          </a:p>
          <a:p>
            <a:r>
              <a:rPr lang="en-US" dirty="0" smtClean="0"/>
              <a:t>Purdue University</a:t>
            </a:r>
          </a:p>
        </p:txBody>
      </p:sp>
    </p:spTree>
    <p:extLst>
      <p:ext uri="{BB962C8B-B14F-4D97-AF65-F5344CB8AC3E}">
        <p14:creationId xmlns:p14="http://schemas.microsoft.com/office/powerpoint/2010/main" val="13882610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2183"/>
          </a:xfrm>
        </p:spPr>
        <p:txBody>
          <a:bodyPr>
            <a:normAutofit fontScale="90000"/>
          </a:bodyPr>
          <a:lstStyle/>
          <a:p>
            <a:r>
              <a:rPr lang="en-US" dirty="0" smtClean="0"/>
              <a:t>Step 1: R Packages Needed </a:t>
            </a:r>
            <a:r>
              <a:rPr lang="en-US" dirty="0"/>
              <a:t>for </a:t>
            </a:r>
            <a:r>
              <a:rPr lang="en-US" dirty="0" smtClean="0"/>
              <a:t>Map Creation</a:t>
            </a:r>
            <a:endParaRPr lang="en-US" dirty="0"/>
          </a:p>
        </p:txBody>
      </p:sp>
      <p:sp>
        <p:nvSpPr>
          <p:cNvPr id="3" name="Content Placeholder 2"/>
          <p:cNvSpPr>
            <a:spLocks noGrp="1"/>
          </p:cNvSpPr>
          <p:nvPr>
            <p:ph idx="1"/>
          </p:nvPr>
        </p:nvSpPr>
        <p:spPr>
          <a:xfrm>
            <a:off x="677334" y="1421297"/>
            <a:ext cx="8596668" cy="4620066"/>
          </a:xfrm>
        </p:spPr>
        <p:txBody>
          <a:bodyPr>
            <a:normAutofit/>
          </a:bodyPr>
          <a:lstStyle/>
          <a:p>
            <a:r>
              <a:rPr lang="en-US" sz="2000" dirty="0" smtClean="0"/>
              <a:t>When you install packages, dependent packages are often installed as well.  </a:t>
            </a:r>
          </a:p>
          <a:p>
            <a:r>
              <a:rPr lang="en-US" sz="2000" dirty="0" smtClean="0"/>
              <a:t>When you are ready to create you R markdown file to create your map make sure you have the following packages installed: (if you’re missing one, install it separately)</a:t>
            </a:r>
          </a:p>
          <a:p>
            <a:pPr lvl="1"/>
            <a:r>
              <a:rPr lang="en-US" sz="1800" dirty="0" smtClean="0"/>
              <a:t>leaflet</a:t>
            </a:r>
          </a:p>
          <a:p>
            <a:pPr lvl="1"/>
            <a:r>
              <a:rPr lang="en-US" sz="1800" dirty="0" smtClean="0"/>
              <a:t>geojson</a:t>
            </a:r>
          </a:p>
          <a:p>
            <a:pPr lvl="1"/>
            <a:r>
              <a:rPr lang="en-US" sz="1800" dirty="0" smtClean="0"/>
              <a:t>geojsonio</a:t>
            </a:r>
          </a:p>
          <a:p>
            <a:pPr lvl="1"/>
            <a:r>
              <a:rPr lang="en-US" sz="1800" dirty="0" smtClean="0"/>
              <a:t>sp</a:t>
            </a:r>
          </a:p>
          <a:p>
            <a:pPr lvl="1"/>
            <a:r>
              <a:rPr lang="en-US" sz="1800" dirty="0" smtClean="0"/>
              <a:t>xlsx</a:t>
            </a:r>
          </a:p>
          <a:p>
            <a:pPr lvl="1"/>
            <a:r>
              <a:rPr lang="en-US" sz="1800" dirty="0" smtClean="0"/>
              <a:t>rmarkdown</a:t>
            </a:r>
          </a:p>
          <a:p>
            <a:pPr lvl="1"/>
            <a:r>
              <a:rPr lang="en-US" sz="1800" dirty="0" smtClean="0"/>
              <a:t>knitr</a:t>
            </a:r>
            <a:endParaRPr lang="en-US" sz="1800" dirty="0"/>
          </a:p>
        </p:txBody>
      </p:sp>
    </p:spTree>
    <p:extLst>
      <p:ext uri="{BB962C8B-B14F-4D97-AF65-F5344CB8AC3E}">
        <p14:creationId xmlns:p14="http://schemas.microsoft.com/office/powerpoint/2010/main" val="1643430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01149"/>
          </a:xfrm>
        </p:spPr>
        <p:txBody>
          <a:bodyPr/>
          <a:lstStyle/>
          <a:p>
            <a:r>
              <a:rPr lang="en-US" dirty="0" smtClean="0"/>
              <a:t>Step 2: Create R Directory for Your </a:t>
            </a:r>
            <a:r>
              <a:rPr lang="en-US" dirty="0"/>
              <a:t>F</a:t>
            </a:r>
            <a:r>
              <a:rPr lang="en-US" dirty="0" smtClean="0"/>
              <a:t>iles</a:t>
            </a:r>
            <a:endParaRPr lang="en-US" dirty="0"/>
          </a:p>
        </p:txBody>
      </p:sp>
      <p:sp>
        <p:nvSpPr>
          <p:cNvPr id="3" name="Content Placeholder 2"/>
          <p:cNvSpPr>
            <a:spLocks noGrp="1"/>
          </p:cNvSpPr>
          <p:nvPr>
            <p:ph idx="1"/>
          </p:nvPr>
        </p:nvSpPr>
        <p:spPr>
          <a:xfrm>
            <a:off x="677334" y="1510749"/>
            <a:ext cx="8596668" cy="4880112"/>
          </a:xfrm>
        </p:spPr>
        <p:txBody>
          <a:bodyPr>
            <a:normAutofit/>
          </a:bodyPr>
          <a:lstStyle/>
          <a:p>
            <a:r>
              <a:rPr lang="en-US" sz="2400" dirty="0" smtClean="0"/>
              <a:t>In our example the directory is: USDA</a:t>
            </a:r>
          </a:p>
          <a:p>
            <a:r>
              <a:rPr lang="en-US" sz="2400" dirty="0" smtClean="0"/>
              <a:t>In the R markdown file </a:t>
            </a:r>
            <a:r>
              <a:rPr lang="en-US" sz="2400" dirty="0" err="1" smtClean="0"/>
              <a:t>USMapProjects.Rmd</a:t>
            </a:r>
            <a:r>
              <a:rPr lang="en-US" sz="2400" dirty="0" smtClean="0"/>
              <a:t> you’ll want to make sure the correct directory </a:t>
            </a:r>
            <a:r>
              <a:rPr lang="en-US" sz="2400" dirty="0"/>
              <a:t>name is </a:t>
            </a:r>
            <a:r>
              <a:rPr lang="en-US" sz="2400" dirty="0" smtClean="0"/>
              <a:t>used. If you use a different name then go to line 15 as seen here</a:t>
            </a:r>
            <a:r>
              <a:rPr lang="en-US" sz="2400" dirty="0"/>
              <a:t>: setwd("~/R/USDA</a:t>
            </a:r>
            <a:r>
              <a:rPr lang="en-US" sz="2400" dirty="0" smtClean="0"/>
              <a:t>") and change it to the name you created.</a:t>
            </a:r>
          </a:p>
          <a:p>
            <a:r>
              <a:rPr lang="en-US" sz="2400" dirty="0" smtClean="0"/>
              <a:t>The </a:t>
            </a:r>
            <a:r>
              <a:rPr lang="en-US" sz="2400" dirty="0"/>
              <a:t>tempgeo file contains the spatial definitions for the </a:t>
            </a:r>
            <a:r>
              <a:rPr lang="en-US" sz="2400" dirty="0" smtClean="0"/>
              <a:t>map.</a:t>
            </a:r>
          </a:p>
          <a:p>
            <a:endParaRPr lang="en-US" dirty="0"/>
          </a:p>
        </p:txBody>
      </p:sp>
    </p:spTree>
    <p:extLst>
      <p:ext uri="{BB962C8B-B14F-4D97-AF65-F5344CB8AC3E}">
        <p14:creationId xmlns:p14="http://schemas.microsoft.com/office/powerpoint/2010/main" val="2516505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1330"/>
          </a:xfrm>
        </p:spPr>
        <p:txBody>
          <a:bodyPr/>
          <a:lstStyle/>
          <a:p>
            <a:r>
              <a:rPr lang="en-US" dirty="0" smtClean="0"/>
              <a:t>Step 3: Download Files</a:t>
            </a:r>
            <a:endParaRPr lang="en-US" dirty="0"/>
          </a:p>
        </p:txBody>
      </p:sp>
      <p:sp>
        <p:nvSpPr>
          <p:cNvPr id="3" name="Content Placeholder 2"/>
          <p:cNvSpPr>
            <a:spLocks noGrp="1"/>
          </p:cNvSpPr>
          <p:nvPr>
            <p:ph idx="1"/>
          </p:nvPr>
        </p:nvSpPr>
        <p:spPr>
          <a:xfrm>
            <a:off x="677334" y="1381539"/>
            <a:ext cx="8596668" cy="4659823"/>
          </a:xfrm>
        </p:spPr>
        <p:txBody>
          <a:bodyPr/>
          <a:lstStyle/>
          <a:p>
            <a:r>
              <a:rPr lang="en-US" sz="2400" dirty="0" smtClean="0"/>
              <a:t>Go to : </a:t>
            </a:r>
            <a:r>
              <a:rPr lang="en-US" sz="2400" dirty="0">
                <a:hlinkClick r:id="rId2"/>
              </a:rPr>
              <a:t>https://stemedhub.org/resources/4213/</a:t>
            </a:r>
            <a:r>
              <a:rPr lang="en-US" sz="2400" dirty="0"/>
              <a:t> </a:t>
            </a:r>
            <a:endParaRPr lang="en-US" sz="2400" dirty="0" smtClean="0"/>
          </a:p>
          <a:p>
            <a:r>
              <a:rPr lang="en-US" sz="2400" dirty="0" smtClean="0"/>
              <a:t>Download a copy of each of the following and </a:t>
            </a:r>
            <a:r>
              <a:rPr lang="en-US" sz="2400" dirty="0"/>
              <a:t>save in the </a:t>
            </a:r>
            <a:r>
              <a:rPr lang="en-US" sz="2400" dirty="0" smtClean="0"/>
              <a:t>previously </a:t>
            </a:r>
            <a:r>
              <a:rPr lang="en-US" sz="2400" dirty="0"/>
              <a:t>created </a:t>
            </a:r>
            <a:r>
              <a:rPr lang="en-US" sz="2400" dirty="0" smtClean="0"/>
              <a:t>directory: </a:t>
            </a:r>
          </a:p>
          <a:p>
            <a:pPr lvl="1"/>
            <a:r>
              <a:rPr lang="en-US" sz="2000" dirty="0" smtClean="0"/>
              <a:t>tempgeo.json</a:t>
            </a:r>
          </a:p>
          <a:p>
            <a:pPr lvl="1"/>
            <a:r>
              <a:rPr lang="en-US" sz="2000" dirty="0" smtClean="0"/>
              <a:t>state.xlsx</a:t>
            </a:r>
          </a:p>
          <a:p>
            <a:pPr lvl="1"/>
            <a:r>
              <a:rPr lang="en-US" sz="2000" dirty="0" smtClean="0"/>
              <a:t>USMapProjects.rmd</a:t>
            </a:r>
          </a:p>
          <a:p>
            <a:endParaRPr lang="en-US" dirty="0"/>
          </a:p>
        </p:txBody>
      </p:sp>
    </p:spTree>
    <p:extLst>
      <p:ext uri="{BB962C8B-B14F-4D97-AF65-F5344CB8AC3E}">
        <p14:creationId xmlns:p14="http://schemas.microsoft.com/office/powerpoint/2010/main" val="2149983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21026"/>
          </a:xfrm>
        </p:spPr>
        <p:txBody>
          <a:bodyPr/>
          <a:lstStyle/>
          <a:p>
            <a:r>
              <a:rPr lang="en-US" dirty="0" smtClean="0"/>
              <a:t>Step 4: Set-up Your Excel File</a:t>
            </a:r>
            <a:endParaRPr lang="en-US" dirty="0"/>
          </a:p>
        </p:txBody>
      </p:sp>
      <p:sp>
        <p:nvSpPr>
          <p:cNvPr id="3" name="Content Placeholder 2"/>
          <p:cNvSpPr>
            <a:spLocks noGrp="1"/>
          </p:cNvSpPr>
          <p:nvPr>
            <p:ph idx="1"/>
          </p:nvPr>
        </p:nvSpPr>
        <p:spPr>
          <a:xfrm>
            <a:off x="677334" y="1451113"/>
            <a:ext cx="8596668" cy="4590250"/>
          </a:xfrm>
        </p:spPr>
        <p:txBody>
          <a:bodyPr>
            <a:normAutofit/>
          </a:bodyPr>
          <a:lstStyle/>
          <a:p>
            <a:r>
              <a:rPr lang="en-US" sz="2000" dirty="0" smtClean="0"/>
              <a:t>Modify the second column in the Excel file to contain the data you want to map. It needs to be numerical data. Make sure that the column title matches the value you use in the USMapProjects.rmd file on each of the following lines: 21, 28, 29, 42, 61.  Just be sure to change it in each location.</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8507" y="3112182"/>
            <a:ext cx="3079908" cy="3346622"/>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9588" y="3112182"/>
            <a:ext cx="5467631" cy="2032104"/>
          </a:xfrm>
          <a:prstGeom prst="rect">
            <a:avLst/>
          </a:prstGeom>
        </p:spPr>
      </p:pic>
    </p:spTree>
    <p:extLst>
      <p:ext uri="{BB962C8B-B14F-4D97-AF65-F5344CB8AC3E}">
        <p14:creationId xmlns:p14="http://schemas.microsoft.com/office/powerpoint/2010/main" val="605080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1817"/>
          </a:xfrm>
        </p:spPr>
        <p:txBody>
          <a:bodyPr>
            <a:normAutofit fontScale="90000"/>
          </a:bodyPr>
          <a:lstStyle/>
          <a:p>
            <a:r>
              <a:rPr lang="en-US" dirty="0" smtClean="0"/>
              <a:t>Step 5: Modify Header in UsMapProjects.rmd</a:t>
            </a:r>
            <a:endParaRPr lang="en-US" dirty="0"/>
          </a:p>
        </p:txBody>
      </p:sp>
      <p:sp>
        <p:nvSpPr>
          <p:cNvPr id="3" name="Content Placeholder 2"/>
          <p:cNvSpPr>
            <a:spLocks noGrp="1"/>
          </p:cNvSpPr>
          <p:nvPr>
            <p:ph idx="1"/>
          </p:nvPr>
        </p:nvSpPr>
        <p:spPr>
          <a:xfrm>
            <a:off x="677334" y="1401417"/>
            <a:ext cx="8596668" cy="4639945"/>
          </a:xfrm>
        </p:spPr>
        <p:txBody>
          <a:bodyPr/>
          <a:lstStyle/>
          <a:p>
            <a:r>
              <a:rPr lang="en-US" sz="2400" dirty="0" smtClean="0"/>
              <a:t>Edit the Header: Title, Author and Date as you want them to appear on your finished map.</a:t>
            </a:r>
          </a:p>
          <a:p>
            <a:endParaRPr lang="en-US" dirty="0"/>
          </a:p>
          <a:p>
            <a:endParaRPr lang="en-US" dirty="0" smtClean="0"/>
          </a:p>
          <a:p>
            <a:endParaRPr lang="en-US" dirty="0"/>
          </a:p>
          <a:p>
            <a:endParaRPr lang="en-US" dirty="0" smtClean="0"/>
          </a:p>
          <a:p>
            <a:endParaRPr lang="en-US" dirty="0"/>
          </a:p>
          <a:p>
            <a:endParaRPr lang="en-US" dirty="0" smtClean="0"/>
          </a:p>
          <a:p>
            <a:pPr marL="0" indent="0">
              <a:buNone/>
            </a:pP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664" y="2193234"/>
            <a:ext cx="5785147" cy="2241665"/>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6664" y="4565882"/>
            <a:ext cx="9817605" cy="1701887"/>
          </a:xfrm>
          <a:prstGeom prst="rect">
            <a:avLst/>
          </a:prstGeom>
        </p:spPr>
      </p:pic>
    </p:spTree>
    <p:extLst>
      <p:ext uri="{BB962C8B-B14F-4D97-AF65-F5344CB8AC3E}">
        <p14:creationId xmlns:p14="http://schemas.microsoft.com/office/powerpoint/2010/main" val="4068927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1757"/>
          </a:xfrm>
        </p:spPr>
        <p:txBody>
          <a:bodyPr/>
          <a:lstStyle/>
          <a:p>
            <a:r>
              <a:rPr lang="en-US" dirty="0" smtClean="0"/>
              <a:t>Step 6: Tweak Map Features </a:t>
            </a:r>
            <a:endParaRPr lang="en-US" dirty="0"/>
          </a:p>
        </p:txBody>
      </p:sp>
      <p:sp>
        <p:nvSpPr>
          <p:cNvPr id="3" name="Content Placeholder 2"/>
          <p:cNvSpPr>
            <a:spLocks noGrp="1"/>
          </p:cNvSpPr>
          <p:nvPr>
            <p:ph idx="1"/>
          </p:nvPr>
        </p:nvSpPr>
        <p:spPr>
          <a:xfrm>
            <a:off x="677334" y="1560443"/>
            <a:ext cx="8596668" cy="4480919"/>
          </a:xfrm>
        </p:spPr>
        <p:txBody>
          <a:bodyPr/>
          <a:lstStyle/>
          <a:p>
            <a:r>
              <a:rPr lang="en-US" sz="2000" dirty="0" smtClean="0"/>
              <a:t>The map colors can be modified on line 21 of the ‘USMapProjects.rmd’ file.</a:t>
            </a:r>
          </a:p>
          <a:p>
            <a:r>
              <a:rPr lang="en-US" sz="2000" dirty="0" smtClean="0"/>
              <a:t>‘YlOrRd’ used in the example stands for yellow, orange, brown.  ‘BuGn’ would give you an array of colors from light blue to green and ‘PuRd’ would give you an array of colors from Purple to Red.  You can find more </a:t>
            </a:r>
            <a:r>
              <a:rPr lang="en-US" sz="2000" dirty="0"/>
              <a:t>color recommendations here: </a:t>
            </a:r>
            <a:r>
              <a:rPr lang="en-US" sz="2000" dirty="0">
                <a:hlinkClick r:id="rId2"/>
              </a:rPr>
              <a:t>http://</a:t>
            </a:r>
            <a:r>
              <a:rPr lang="en-US" sz="2000" dirty="0" smtClean="0">
                <a:hlinkClick r:id="rId2"/>
              </a:rPr>
              <a:t>colorbrewer2.org</a:t>
            </a:r>
            <a:endParaRPr lang="en-US" sz="2000"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0612" y="3800902"/>
            <a:ext cx="5499383" cy="1352620"/>
          </a:xfrm>
          <a:prstGeom prst="rect">
            <a:avLst/>
          </a:prstGeom>
        </p:spPr>
      </p:pic>
    </p:spTree>
    <p:extLst>
      <p:ext uri="{BB962C8B-B14F-4D97-AF65-F5344CB8AC3E}">
        <p14:creationId xmlns:p14="http://schemas.microsoft.com/office/powerpoint/2010/main" val="2302261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1574"/>
          </a:xfrm>
        </p:spPr>
        <p:txBody>
          <a:bodyPr/>
          <a:lstStyle/>
          <a:p>
            <a:r>
              <a:rPr lang="en-US" dirty="0" smtClean="0"/>
              <a:t>Step 6: </a:t>
            </a:r>
            <a:r>
              <a:rPr lang="en-US" dirty="0"/>
              <a:t>Tweak Map Features </a:t>
            </a:r>
            <a:r>
              <a:rPr lang="en-US" dirty="0" smtClean="0"/>
              <a:t>Continued</a:t>
            </a:r>
            <a:endParaRPr lang="en-US" dirty="0"/>
          </a:p>
        </p:txBody>
      </p:sp>
      <p:sp>
        <p:nvSpPr>
          <p:cNvPr id="3" name="Content Placeholder 2"/>
          <p:cNvSpPr>
            <a:spLocks noGrp="1"/>
          </p:cNvSpPr>
          <p:nvPr>
            <p:ph idx="1"/>
          </p:nvPr>
        </p:nvSpPr>
        <p:spPr>
          <a:xfrm>
            <a:off x="677334" y="1441175"/>
            <a:ext cx="8596668" cy="4600188"/>
          </a:xfrm>
        </p:spPr>
        <p:txBody>
          <a:bodyPr/>
          <a:lstStyle/>
          <a:p>
            <a:r>
              <a:rPr lang="en-US" sz="2400" dirty="0" smtClean="0"/>
              <a:t>Define the number of bins appropriate your data into on line 19</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9361" y="2370842"/>
            <a:ext cx="5543835" cy="2076557"/>
          </a:xfrm>
          <a:prstGeom prst="rect">
            <a:avLst/>
          </a:prstGeom>
        </p:spPr>
      </p:pic>
    </p:spTree>
    <p:extLst>
      <p:ext uri="{BB962C8B-B14F-4D97-AF65-F5344CB8AC3E}">
        <p14:creationId xmlns:p14="http://schemas.microsoft.com/office/powerpoint/2010/main" val="29763249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2304"/>
          </a:xfrm>
        </p:spPr>
        <p:txBody>
          <a:bodyPr/>
          <a:lstStyle/>
          <a:p>
            <a:r>
              <a:rPr lang="en-US" dirty="0"/>
              <a:t>Step 6: Tweak Map Features Continued</a:t>
            </a:r>
          </a:p>
        </p:txBody>
      </p:sp>
      <p:sp>
        <p:nvSpPr>
          <p:cNvPr id="3" name="Content Placeholder 2"/>
          <p:cNvSpPr>
            <a:spLocks noGrp="1"/>
          </p:cNvSpPr>
          <p:nvPr>
            <p:ph idx="1"/>
          </p:nvPr>
        </p:nvSpPr>
        <p:spPr>
          <a:xfrm>
            <a:off x="677334" y="1510749"/>
            <a:ext cx="8596668" cy="4530614"/>
          </a:xfrm>
        </p:spPr>
        <p:txBody>
          <a:bodyPr/>
          <a:lstStyle/>
          <a:p>
            <a:r>
              <a:rPr lang="en-US" sz="2000" dirty="0" smtClean="0"/>
              <a:t>Modify the map legend Title so it is appropriate for your data on line 58.</a:t>
            </a:r>
          </a:p>
          <a:p>
            <a:endParaRPr lang="en-US" sz="2000" dirty="0"/>
          </a:p>
          <a:p>
            <a:endParaRPr lang="en-US" sz="2000" dirty="0" smtClean="0"/>
          </a:p>
          <a:p>
            <a:endParaRPr lang="en-US" sz="2000" dirty="0"/>
          </a:p>
          <a:p>
            <a:endParaRPr lang="en-US" sz="2000" dirty="0" smtClean="0"/>
          </a:p>
          <a:p>
            <a:endParaRPr lang="en-US" sz="2000" dirty="0"/>
          </a:p>
          <a:p>
            <a:r>
              <a:rPr lang="en-US" sz="2000" dirty="0" smtClean="0"/>
              <a:t>For more customization ideas see the </a:t>
            </a:r>
            <a:r>
              <a:rPr lang="en-US" sz="2000" dirty="0"/>
              <a:t>leaflet tutorial: </a:t>
            </a:r>
            <a:r>
              <a:rPr lang="en-US" sz="2000" dirty="0">
                <a:hlinkClick r:id="rId2"/>
              </a:rPr>
              <a:t>https://rstudio.github.io/leaflet</a:t>
            </a:r>
            <a:r>
              <a:rPr lang="en-US" sz="2000" dirty="0" smtClean="0">
                <a:hlinkClick r:id="rId2"/>
              </a:rPr>
              <a:t>/</a:t>
            </a:r>
            <a:endParaRPr lang="en-US" sz="2000" dirty="0" smtClean="0"/>
          </a:p>
          <a:p>
            <a:pPr marL="0" indent="0">
              <a:buNone/>
            </a:pPr>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334" y="2330539"/>
            <a:ext cx="5734345" cy="1898748"/>
          </a:xfrm>
          <a:prstGeom prst="rect">
            <a:avLst/>
          </a:prstGeom>
        </p:spPr>
      </p:pic>
    </p:spTree>
    <p:extLst>
      <p:ext uri="{BB962C8B-B14F-4D97-AF65-F5344CB8AC3E}">
        <p14:creationId xmlns:p14="http://schemas.microsoft.com/office/powerpoint/2010/main" val="3555036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1817"/>
          </a:xfrm>
        </p:spPr>
        <p:txBody>
          <a:bodyPr/>
          <a:lstStyle/>
          <a:p>
            <a:r>
              <a:rPr lang="en-US" dirty="0" smtClean="0"/>
              <a:t>Step 7: Knit Your Map</a:t>
            </a:r>
            <a:endParaRPr lang="en-US" dirty="0"/>
          </a:p>
        </p:txBody>
      </p:sp>
      <p:sp>
        <p:nvSpPr>
          <p:cNvPr id="3" name="Content Placeholder 2"/>
          <p:cNvSpPr>
            <a:spLocks noGrp="1"/>
          </p:cNvSpPr>
          <p:nvPr>
            <p:ph idx="1"/>
          </p:nvPr>
        </p:nvSpPr>
        <p:spPr>
          <a:xfrm>
            <a:off x="677334" y="1401417"/>
            <a:ext cx="8596668" cy="4639945"/>
          </a:xfrm>
        </p:spPr>
        <p:txBody>
          <a:bodyPr/>
          <a:lstStyle/>
          <a:p>
            <a:r>
              <a:rPr lang="en-US" sz="2000" dirty="0" smtClean="0"/>
              <a:t>Once you finish all of your modifications, click on the ‘Knit’ button to create your map. If everything works as expected, the finished html file will be created in the directory you set-up and it should open up as well.</a:t>
            </a:r>
            <a:r>
              <a:rPr lang="en-US" dirty="0" smtClean="0"/>
              <a:t>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2819601"/>
            <a:ext cx="5874052" cy="2908449"/>
          </a:xfrm>
          <a:prstGeom prst="rect">
            <a:avLst/>
          </a:prstGeom>
        </p:spPr>
      </p:pic>
    </p:spTree>
    <p:extLst>
      <p:ext uri="{BB962C8B-B14F-4D97-AF65-F5344CB8AC3E}">
        <p14:creationId xmlns:p14="http://schemas.microsoft.com/office/powerpoint/2010/main" val="11189759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1574"/>
          </a:xfrm>
        </p:spPr>
        <p:txBody>
          <a:bodyPr/>
          <a:lstStyle/>
          <a:p>
            <a:r>
              <a:rPr lang="en-US" dirty="0" smtClean="0"/>
              <a:t>Questions???</a:t>
            </a:r>
            <a:endParaRPr lang="en-US" dirty="0"/>
          </a:p>
        </p:txBody>
      </p:sp>
      <p:sp>
        <p:nvSpPr>
          <p:cNvPr id="3" name="Content Placeholder 2"/>
          <p:cNvSpPr>
            <a:spLocks noGrp="1"/>
          </p:cNvSpPr>
          <p:nvPr>
            <p:ph idx="1"/>
          </p:nvPr>
        </p:nvSpPr>
        <p:spPr>
          <a:xfrm>
            <a:off x="677334" y="1441175"/>
            <a:ext cx="8596668" cy="4600188"/>
          </a:xfrm>
        </p:spPr>
        <p:txBody>
          <a:bodyPr>
            <a:normAutofit/>
          </a:bodyPr>
          <a:lstStyle/>
          <a:p>
            <a:r>
              <a:rPr lang="en-US" sz="2400" dirty="0"/>
              <a:t>Don’t forget to go to: </a:t>
            </a:r>
            <a:r>
              <a:rPr lang="en-US" sz="2400" dirty="0">
                <a:hlinkClick r:id="rId2"/>
              </a:rPr>
              <a:t>https://</a:t>
            </a:r>
            <a:r>
              <a:rPr lang="en-US" sz="2400" dirty="0" smtClean="0">
                <a:hlinkClick r:id="rId2"/>
              </a:rPr>
              <a:t>stemedhub.org/resources/4213/</a:t>
            </a:r>
            <a:r>
              <a:rPr lang="en-US" sz="2400" dirty="0" smtClean="0"/>
              <a:t> to find copies of all of the files and this presentation.  </a:t>
            </a:r>
          </a:p>
          <a:p>
            <a:r>
              <a:rPr lang="en-US" sz="2400" dirty="0" smtClean="0"/>
              <a:t>If you have any questions or trouble feel free to email me at: </a:t>
            </a:r>
            <a:r>
              <a:rPr lang="en-US" sz="2400" dirty="0" smtClean="0">
                <a:hlinkClick r:id="rId3"/>
              </a:rPr>
              <a:t>ambessenbacher@purdue.edu</a:t>
            </a:r>
            <a:endParaRPr lang="en-US" sz="2400" dirty="0" smtClean="0"/>
          </a:p>
          <a:p>
            <a:r>
              <a:rPr lang="en-US" sz="2400" dirty="0" smtClean="0"/>
              <a:t>You can also google and R questions you have as many of them have already been answered.</a:t>
            </a:r>
          </a:p>
        </p:txBody>
      </p:sp>
    </p:spTree>
    <p:extLst>
      <p:ext uri="{BB962C8B-B14F-4D97-AF65-F5344CB8AC3E}">
        <p14:creationId xmlns:p14="http://schemas.microsoft.com/office/powerpoint/2010/main" val="757814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677334" y="1739349"/>
            <a:ext cx="8596668" cy="4302014"/>
          </a:xfrm>
        </p:spPr>
        <p:txBody>
          <a:bodyPr>
            <a:normAutofit/>
          </a:bodyPr>
          <a:lstStyle/>
          <a:p>
            <a:r>
              <a:rPr lang="en-US" sz="3200" dirty="0" smtClean="0"/>
              <a:t>What are you going to get out of this?</a:t>
            </a:r>
          </a:p>
          <a:p>
            <a:r>
              <a:rPr lang="en-US" sz="3200" dirty="0" smtClean="0"/>
              <a:t>Introduction to        , yes it’s more than a letter in the alphabet.  </a:t>
            </a:r>
          </a:p>
          <a:p>
            <a:r>
              <a:rPr lang="en-US" sz="3200" dirty="0" smtClean="0"/>
              <a:t>Description of data for examples</a:t>
            </a:r>
          </a:p>
          <a:p>
            <a:r>
              <a:rPr lang="en-US" sz="3200" dirty="0" smtClean="0"/>
              <a:t>Merging of R and data to create Interactive Maps</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2121" y="2248711"/>
            <a:ext cx="668722" cy="668722"/>
          </a:xfrm>
          <a:prstGeom prst="rect">
            <a:avLst/>
          </a:prstGeom>
        </p:spPr>
      </p:pic>
    </p:spTree>
    <p:extLst>
      <p:ext uri="{BB962C8B-B14F-4D97-AF65-F5344CB8AC3E}">
        <p14:creationId xmlns:p14="http://schemas.microsoft.com/office/powerpoint/2010/main" val="1082537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61391"/>
          </a:xfrm>
        </p:spPr>
        <p:txBody>
          <a:bodyPr/>
          <a:lstStyle/>
          <a:p>
            <a:r>
              <a:rPr lang="en-US" dirty="0"/>
              <a:t>What are you going to get out of this</a:t>
            </a:r>
            <a:r>
              <a:rPr lang="en-US" dirty="0" smtClean="0"/>
              <a:t>?</a:t>
            </a:r>
            <a:endParaRPr lang="en-US" dirty="0"/>
          </a:p>
        </p:txBody>
      </p:sp>
      <p:sp>
        <p:nvSpPr>
          <p:cNvPr id="5" name="Content Placeholder 4"/>
          <p:cNvSpPr>
            <a:spLocks noGrp="1"/>
          </p:cNvSpPr>
          <p:nvPr>
            <p:ph idx="1"/>
          </p:nvPr>
        </p:nvSpPr>
        <p:spPr>
          <a:xfrm>
            <a:off x="677334" y="1381539"/>
            <a:ext cx="8596668" cy="4659823"/>
          </a:xfrm>
        </p:spPr>
        <p:txBody>
          <a:bodyPr/>
          <a:lstStyle/>
          <a:p>
            <a:r>
              <a:rPr lang="en-US" dirty="0" smtClean="0">
                <a:hlinkClick r:id="rId2"/>
              </a:rPr>
              <a:t>http://rpubs.com/abessenbacher/leaflet</a:t>
            </a:r>
            <a:endParaRPr lang="en-US" dirty="0" smtClean="0"/>
          </a:p>
          <a:p>
            <a:endParaRPr lang="en-US" dirty="0"/>
          </a:p>
        </p:txBody>
      </p:sp>
      <p:pic>
        <p:nvPicPr>
          <p:cNvPr id="6" name="Picture 5"/>
          <p:cNvPicPr>
            <a:picLocks noChangeAspect="1"/>
          </p:cNvPicPr>
          <p:nvPr/>
        </p:nvPicPr>
        <p:blipFill>
          <a:blip r:embed="rId3"/>
          <a:stretch>
            <a:fillRect/>
          </a:stretch>
        </p:blipFill>
        <p:spPr>
          <a:xfrm>
            <a:off x="824948" y="1748988"/>
            <a:ext cx="9140928" cy="4592177"/>
          </a:xfrm>
          <a:prstGeom prst="rect">
            <a:avLst/>
          </a:prstGeom>
        </p:spPr>
      </p:pic>
    </p:spTree>
    <p:extLst>
      <p:ext uri="{BB962C8B-B14F-4D97-AF65-F5344CB8AC3E}">
        <p14:creationId xmlns:p14="http://schemas.microsoft.com/office/powerpoint/2010/main" val="2499464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52715" y="567634"/>
            <a:ext cx="867155" cy="867155"/>
          </a:xfrm>
        </p:spPr>
      </p:pic>
      <p:sp>
        <p:nvSpPr>
          <p:cNvPr id="6" name="Content Placeholder 2"/>
          <p:cNvSpPr txBox="1">
            <a:spLocks/>
          </p:cNvSpPr>
          <p:nvPr/>
        </p:nvSpPr>
        <p:spPr>
          <a:xfrm>
            <a:off x="677334" y="1739349"/>
            <a:ext cx="8596668" cy="43020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3200" dirty="0" smtClean="0"/>
              <a:t>R is a programming language used for statistical analysis, data mining and much more.</a:t>
            </a:r>
          </a:p>
          <a:p>
            <a:r>
              <a:rPr lang="en-US" sz="3200" dirty="0" smtClean="0"/>
              <a:t>It’s free!!!</a:t>
            </a:r>
          </a:p>
          <a:p>
            <a:r>
              <a:rPr lang="en-US" sz="3200" dirty="0" smtClean="0"/>
              <a:t>Has a graphical user interface</a:t>
            </a:r>
          </a:p>
          <a:p>
            <a:r>
              <a:rPr lang="en-US" sz="3200" dirty="0" smtClean="0"/>
              <a:t>A large user base developing new packages for all to use </a:t>
            </a:r>
            <a:endParaRPr lang="en-US" sz="3200" dirty="0"/>
          </a:p>
        </p:txBody>
      </p:sp>
    </p:spTree>
    <p:extLst>
      <p:ext uri="{BB962C8B-B14F-4D97-AF65-F5344CB8AC3E}">
        <p14:creationId xmlns:p14="http://schemas.microsoft.com/office/powerpoint/2010/main" val="3548379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Installing and Using R</a:t>
            </a:r>
            <a:endParaRPr lang="en-US" dirty="0"/>
          </a:p>
        </p:txBody>
      </p:sp>
      <p:sp>
        <p:nvSpPr>
          <p:cNvPr id="3" name="Content Placeholder 2"/>
          <p:cNvSpPr>
            <a:spLocks noGrp="1"/>
          </p:cNvSpPr>
          <p:nvPr>
            <p:ph idx="1"/>
          </p:nvPr>
        </p:nvSpPr>
        <p:spPr>
          <a:xfrm>
            <a:off x="677334" y="1351722"/>
            <a:ext cx="8596668" cy="4689641"/>
          </a:xfrm>
        </p:spPr>
        <p:txBody>
          <a:bodyPr>
            <a:normAutofit/>
          </a:bodyPr>
          <a:lstStyle/>
          <a:p>
            <a:r>
              <a:rPr lang="en-US" sz="2000" dirty="0" smtClean="0"/>
              <a:t>Need to install both R and R studio. </a:t>
            </a:r>
          </a:p>
          <a:p>
            <a:r>
              <a:rPr lang="en-US" sz="2000" dirty="0" smtClean="0"/>
              <a:t>Download </a:t>
            </a:r>
            <a:r>
              <a:rPr lang="en-US" sz="2000" dirty="0"/>
              <a:t>from </a:t>
            </a:r>
            <a:r>
              <a:rPr lang="en-US" sz="2000" dirty="0" smtClean="0"/>
              <a:t>‘https</a:t>
            </a:r>
            <a:r>
              <a:rPr lang="en-US" sz="2000" dirty="0"/>
              <a:t>://www.r-project.org</a:t>
            </a:r>
            <a:r>
              <a:rPr lang="en-US" sz="2000" dirty="0" smtClean="0"/>
              <a:t>/’</a:t>
            </a:r>
          </a:p>
          <a:p>
            <a:r>
              <a:rPr lang="en-US" sz="2000" dirty="0" smtClean="0"/>
              <a:t>R comes with basic packages preinstalled. If new to R, be sure to download swirl package.  It walks you step-by-step through using R. </a:t>
            </a:r>
          </a:p>
          <a:p>
            <a:r>
              <a:rPr lang="en-US" sz="2000" dirty="0"/>
              <a:t>https://swirlstats.com/</a:t>
            </a:r>
            <a:endParaRPr lang="en-US" sz="20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3476" y="3317073"/>
            <a:ext cx="5886753" cy="2724290"/>
          </a:xfrm>
          <a:prstGeom prst="rect">
            <a:avLst/>
          </a:prstGeom>
        </p:spPr>
      </p:pic>
    </p:spTree>
    <p:extLst>
      <p:ext uri="{BB962C8B-B14F-4D97-AF65-F5344CB8AC3E}">
        <p14:creationId xmlns:p14="http://schemas.microsoft.com/office/powerpoint/2010/main" val="30117126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for </a:t>
            </a:r>
            <a:r>
              <a:rPr lang="en-US" dirty="0"/>
              <a:t>E</a:t>
            </a:r>
            <a:r>
              <a:rPr lang="en-US" dirty="0" smtClean="0"/>
              <a:t>xamples Today </a:t>
            </a:r>
            <a:endParaRPr lang="en-US" dirty="0"/>
          </a:p>
        </p:txBody>
      </p:sp>
      <p:sp>
        <p:nvSpPr>
          <p:cNvPr id="3" name="Content Placeholder 2"/>
          <p:cNvSpPr>
            <a:spLocks noGrp="1"/>
          </p:cNvSpPr>
          <p:nvPr>
            <p:ph idx="1"/>
          </p:nvPr>
        </p:nvSpPr>
        <p:spPr>
          <a:xfrm>
            <a:off x="677334" y="1490870"/>
            <a:ext cx="8596668" cy="4550493"/>
          </a:xfrm>
        </p:spPr>
        <p:txBody>
          <a:bodyPr/>
          <a:lstStyle/>
          <a:p>
            <a:r>
              <a:rPr lang="en-US" sz="2400" dirty="0" smtClean="0"/>
              <a:t>Evaluation and Learning Research Center was contracted by the USDA to complete a program evaluation for the USDA 2013 Specialty Crop Block Grant Program (SCBGP).</a:t>
            </a:r>
          </a:p>
          <a:p>
            <a:r>
              <a:rPr lang="en-US" sz="2400" dirty="0"/>
              <a:t>T</a:t>
            </a:r>
            <a:r>
              <a:rPr lang="en-US" sz="2400" dirty="0" smtClean="0"/>
              <a:t>he </a:t>
            </a:r>
            <a:r>
              <a:rPr lang="en-US" sz="2400" dirty="0"/>
              <a:t>Farm </a:t>
            </a:r>
            <a:r>
              <a:rPr lang="en-US" sz="2400" dirty="0" smtClean="0"/>
              <a:t>Bill </a:t>
            </a:r>
            <a:r>
              <a:rPr lang="en-US" sz="2400" dirty="0"/>
              <a:t>defines specialty crops as “fruits and vegetables, tree nuts, dried fruits, horticulture, and nursery crops (including floriculture).”</a:t>
            </a:r>
            <a:endParaRPr lang="en-US" sz="2400" dirty="0" smtClean="0"/>
          </a:p>
          <a:p>
            <a:r>
              <a:rPr lang="en-US" sz="2400" dirty="0" smtClean="0"/>
              <a:t> The data used in these examples is readily available online here: </a:t>
            </a:r>
            <a:r>
              <a:rPr lang="en-US" sz="2400" dirty="0">
                <a:hlinkClick r:id="rId2"/>
              </a:rPr>
              <a:t>https://</a:t>
            </a:r>
            <a:r>
              <a:rPr lang="en-US" sz="2400" dirty="0" smtClean="0">
                <a:hlinkClick r:id="rId2"/>
              </a:rPr>
              <a:t>www.ams.usda.gov/services/grants/scbgp/final-reports/2013</a:t>
            </a:r>
            <a:endParaRPr lang="en-US" sz="2400" dirty="0" smtClean="0"/>
          </a:p>
          <a:p>
            <a:pPr marL="0" indent="0">
              <a:buNone/>
            </a:pPr>
            <a:endParaRPr lang="en-US" dirty="0" smtClean="0"/>
          </a:p>
          <a:p>
            <a:endParaRPr lang="en-US" dirty="0"/>
          </a:p>
        </p:txBody>
      </p:sp>
    </p:spTree>
    <p:extLst>
      <p:ext uri="{BB962C8B-B14F-4D97-AF65-F5344CB8AC3E}">
        <p14:creationId xmlns:p14="http://schemas.microsoft.com/office/powerpoint/2010/main" val="753245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for Examples Today </a:t>
            </a:r>
          </a:p>
        </p:txBody>
      </p:sp>
      <p:sp>
        <p:nvSpPr>
          <p:cNvPr id="3" name="Content Placeholder 2"/>
          <p:cNvSpPr>
            <a:spLocks noGrp="1"/>
          </p:cNvSpPr>
          <p:nvPr>
            <p:ph idx="1"/>
          </p:nvPr>
        </p:nvSpPr>
        <p:spPr>
          <a:xfrm>
            <a:off x="677334" y="1530627"/>
            <a:ext cx="8596668" cy="4510736"/>
          </a:xfrm>
        </p:spPr>
        <p:txBody>
          <a:bodyPr/>
          <a:lstStyle/>
          <a:p>
            <a:r>
              <a:rPr lang="en-US" dirty="0" smtClean="0"/>
              <a:t>SCBGP reports were collected from all 50 US States, the District of Columbia and 3 US territories.</a:t>
            </a:r>
          </a:p>
          <a:p>
            <a:r>
              <a:rPr lang="en-US" dirty="0" smtClean="0"/>
              <a:t>Total of 664 projects in 6 different project types including: Marketing &amp; Promotion, Education, Plant &amp; Pest Health, Research, Food Safety, and Production. </a:t>
            </a:r>
          </a:p>
          <a:p>
            <a:r>
              <a:rPr lang="en-US" dirty="0" smtClean="0"/>
              <a:t>More than $51.5 million were awarded to fund the 664 project.</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78732219"/>
              </p:ext>
            </p:extLst>
          </p:nvPr>
        </p:nvGraphicFramePr>
        <p:xfrm>
          <a:off x="786665" y="3663654"/>
          <a:ext cx="7681474" cy="2865120"/>
        </p:xfrm>
        <a:graphic>
          <a:graphicData uri="http://schemas.openxmlformats.org/drawingml/2006/table">
            <a:tbl>
              <a:tblPr firstRow="1" bandRow="1">
                <a:tableStyleId>{5C22544A-7EE6-4342-B048-85BDC9FD1C3A}</a:tableStyleId>
              </a:tblPr>
              <a:tblGrid>
                <a:gridCol w="3318196"/>
                <a:gridCol w="1480930"/>
                <a:gridCol w="1540566"/>
                <a:gridCol w="1341782"/>
              </a:tblGrid>
              <a:tr h="370840">
                <a:tc>
                  <a:txBody>
                    <a:bodyPr/>
                    <a:lstStyle/>
                    <a:p>
                      <a:r>
                        <a:rPr lang="en-US" dirty="0" smtClean="0"/>
                        <a:t>Project Type</a:t>
                      </a:r>
                      <a:endParaRPr lang="en-US" dirty="0"/>
                    </a:p>
                  </a:txBody>
                  <a:tcPr/>
                </a:tc>
                <a:tc>
                  <a:txBody>
                    <a:bodyPr/>
                    <a:lstStyle/>
                    <a:p>
                      <a:pPr algn="r"/>
                      <a:r>
                        <a:rPr lang="en-US" dirty="0" smtClean="0"/>
                        <a:t># Projects</a:t>
                      </a:r>
                      <a:endParaRPr lang="en-US" dirty="0"/>
                    </a:p>
                  </a:txBody>
                  <a:tcPr/>
                </a:tc>
                <a:tc>
                  <a:txBody>
                    <a:bodyPr/>
                    <a:lstStyle/>
                    <a:p>
                      <a:pPr algn="r"/>
                      <a:r>
                        <a:rPr lang="en-US" dirty="0" smtClean="0"/>
                        <a:t>2013 Funding</a:t>
                      </a:r>
                      <a:endParaRPr lang="en-US" dirty="0"/>
                    </a:p>
                  </a:txBody>
                  <a:tcPr/>
                </a:tc>
                <a:tc>
                  <a:txBody>
                    <a:bodyPr/>
                    <a:lstStyle/>
                    <a:p>
                      <a:pPr algn="r"/>
                      <a:r>
                        <a:rPr lang="en-US" dirty="0" smtClean="0"/>
                        <a:t>% Total Funding</a:t>
                      </a:r>
                      <a:endParaRPr lang="en-US" dirty="0"/>
                    </a:p>
                  </a:txBody>
                  <a:tcPr/>
                </a:tc>
              </a:tr>
              <a:tr h="370840">
                <a:tc>
                  <a:txBody>
                    <a:bodyPr/>
                    <a:lstStyle/>
                    <a:p>
                      <a:r>
                        <a:rPr lang="en-US" dirty="0" smtClean="0"/>
                        <a:t>Marketing &amp; Promotion</a:t>
                      </a:r>
                      <a:endParaRPr lang="en-US" dirty="0"/>
                    </a:p>
                  </a:txBody>
                  <a:tcPr/>
                </a:tc>
                <a:tc>
                  <a:txBody>
                    <a:bodyPr/>
                    <a:lstStyle/>
                    <a:p>
                      <a:pPr algn="r"/>
                      <a:r>
                        <a:rPr lang="en-US" dirty="0" smtClean="0"/>
                        <a:t>188</a:t>
                      </a:r>
                      <a:endParaRPr lang="en-US" dirty="0"/>
                    </a:p>
                  </a:txBody>
                  <a:tcPr/>
                </a:tc>
                <a:tc>
                  <a:txBody>
                    <a:bodyPr/>
                    <a:lstStyle/>
                    <a:p>
                      <a:pPr algn="r"/>
                      <a:r>
                        <a:rPr lang="en-US" dirty="0" smtClean="0"/>
                        <a:t>13.9</a:t>
                      </a:r>
                      <a:endParaRPr lang="en-US" dirty="0"/>
                    </a:p>
                  </a:txBody>
                  <a:tcPr/>
                </a:tc>
                <a:tc>
                  <a:txBody>
                    <a:bodyPr/>
                    <a:lstStyle/>
                    <a:p>
                      <a:pPr algn="r"/>
                      <a:r>
                        <a:rPr lang="en-US" dirty="0" smtClean="0"/>
                        <a:t>29</a:t>
                      </a:r>
                      <a:endParaRPr lang="en-US" dirty="0"/>
                    </a:p>
                  </a:txBody>
                  <a:tcPr/>
                </a:tc>
              </a:tr>
              <a:tr h="370840">
                <a:tc>
                  <a:txBody>
                    <a:bodyPr/>
                    <a:lstStyle/>
                    <a:p>
                      <a:r>
                        <a:rPr lang="en-US" dirty="0" smtClean="0"/>
                        <a:t>Education</a:t>
                      </a:r>
                      <a:endParaRPr lang="en-US" dirty="0"/>
                    </a:p>
                  </a:txBody>
                  <a:tcPr/>
                </a:tc>
                <a:tc>
                  <a:txBody>
                    <a:bodyPr/>
                    <a:lstStyle/>
                    <a:p>
                      <a:pPr algn="r"/>
                      <a:r>
                        <a:rPr lang="en-US" dirty="0" smtClean="0"/>
                        <a:t>162</a:t>
                      </a:r>
                      <a:endParaRPr lang="en-US" dirty="0"/>
                    </a:p>
                  </a:txBody>
                  <a:tcPr/>
                </a:tc>
                <a:tc>
                  <a:txBody>
                    <a:bodyPr/>
                    <a:lstStyle/>
                    <a:p>
                      <a:pPr algn="r"/>
                      <a:r>
                        <a:rPr lang="en-US" dirty="0" smtClean="0"/>
                        <a:t>8.8</a:t>
                      </a:r>
                      <a:endParaRPr lang="en-US" dirty="0"/>
                    </a:p>
                  </a:txBody>
                  <a:tcPr/>
                </a:tc>
                <a:tc>
                  <a:txBody>
                    <a:bodyPr/>
                    <a:lstStyle/>
                    <a:p>
                      <a:pPr algn="r"/>
                      <a:r>
                        <a:rPr lang="en-US" dirty="0" smtClean="0"/>
                        <a:t>19</a:t>
                      </a:r>
                      <a:endParaRPr lang="en-US" dirty="0"/>
                    </a:p>
                  </a:txBody>
                  <a:tcPr/>
                </a:tc>
              </a:tr>
              <a:tr h="370840">
                <a:tc>
                  <a:txBody>
                    <a:bodyPr/>
                    <a:lstStyle/>
                    <a:p>
                      <a:r>
                        <a:rPr lang="en-US" dirty="0" smtClean="0"/>
                        <a:t>Plant &amp; Pest Health</a:t>
                      </a:r>
                      <a:endParaRPr lang="en-US" dirty="0"/>
                    </a:p>
                  </a:txBody>
                  <a:tcPr/>
                </a:tc>
                <a:tc>
                  <a:txBody>
                    <a:bodyPr/>
                    <a:lstStyle/>
                    <a:p>
                      <a:pPr algn="r"/>
                      <a:r>
                        <a:rPr lang="en-US" dirty="0" smtClean="0"/>
                        <a:t>112</a:t>
                      </a:r>
                      <a:endParaRPr lang="en-US" dirty="0"/>
                    </a:p>
                  </a:txBody>
                  <a:tcPr/>
                </a:tc>
                <a:tc>
                  <a:txBody>
                    <a:bodyPr/>
                    <a:lstStyle/>
                    <a:p>
                      <a:pPr algn="r"/>
                      <a:r>
                        <a:rPr lang="en-US" dirty="0" smtClean="0"/>
                        <a:t>9.2</a:t>
                      </a:r>
                      <a:endParaRPr lang="en-US" dirty="0"/>
                    </a:p>
                  </a:txBody>
                  <a:tcPr/>
                </a:tc>
                <a:tc>
                  <a:txBody>
                    <a:bodyPr/>
                    <a:lstStyle/>
                    <a:p>
                      <a:pPr algn="r"/>
                      <a:r>
                        <a:rPr lang="en-US" dirty="0" smtClean="0"/>
                        <a:t>20</a:t>
                      </a:r>
                      <a:endParaRPr lang="en-US" dirty="0"/>
                    </a:p>
                  </a:txBody>
                  <a:tcPr/>
                </a:tc>
              </a:tr>
              <a:tr h="370840">
                <a:tc>
                  <a:txBody>
                    <a:bodyPr/>
                    <a:lstStyle/>
                    <a:p>
                      <a:r>
                        <a:rPr lang="en-US" dirty="0" smtClean="0"/>
                        <a:t>Research</a:t>
                      </a:r>
                      <a:endParaRPr lang="en-US" dirty="0"/>
                    </a:p>
                  </a:txBody>
                  <a:tcPr/>
                </a:tc>
                <a:tc>
                  <a:txBody>
                    <a:bodyPr/>
                    <a:lstStyle/>
                    <a:p>
                      <a:pPr algn="r"/>
                      <a:r>
                        <a:rPr lang="en-US" dirty="0" smtClean="0"/>
                        <a:t>105</a:t>
                      </a:r>
                      <a:endParaRPr lang="en-US" dirty="0"/>
                    </a:p>
                  </a:txBody>
                  <a:tcPr/>
                </a:tc>
                <a:tc>
                  <a:txBody>
                    <a:bodyPr/>
                    <a:lstStyle/>
                    <a:p>
                      <a:pPr algn="r"/>
                      <a:r>
                        <a:rPr lang="en-US" dirty="0" smtClean="0"/>
                        <a:t>7.6</a:t>
                      </a:r>
                      <a:endParaRPr lang="en-US" dirty="0"/>
                    </a:p>
                  </a:txBody>
                  <a:tcPr/>
                </a:tc>
                <a:tc>
                  <a:txBody>
                    <a:bodyPr/>
                    <a:lstStyle/>
                    <a:p>
                      <a:pPr algn="r"/>
                      <a:r>
                        <a:rPr lang="en-US" dirty="0" smtClean="0"/>
                        <a:t>16</a:t>
                      </a:r>
                      <a:endParaRPr lang="en-US" dirty="0"/>
                    </a:p>
                  </a:txBody>
                  <a:tcPr/>
                </a:tc>
              </a:tr>
              <a:tr h="370840">
                <a:tc>
                  <a:txBody>
                    <a:bodyPr/>
                    <a:lstStyle/>
                    <a:p>
                      <a:r>
                        <a:rPr lang="en-US" dirty="0" smtClean="0"/>
                        <a:t>Food Safety</a:t>
                      </a:r>
                      <a:endParaRPr lang="en-US" dirty="0"/>
                    </a:p>
                  </a:txBody>
                  <a:tcPr/>
                </a:tc>
                <a:tc>
                  <a:txBody>
                    <a:bodyPr/>
                    <a:lstStyle/>
                    <a:p>
                      <a:pPr algn="r"/>
                      <a:r>
                        <a:rPr lang="en-US" dirty="0" smtClean="0"/>
                        <a:t>55</a:t>
                      </a:r>
                      <a:endParaRPr lang="en-US" dirty="0"/>
                    </a:p>
                  </a:txBody>
                  <a:tcPr/>
                </a:tc>
                <a:tc>
                  <a:txBody>
                    <a:bodyPr/>
                    <a:lstStyle/>
                    <a:p>
                      <a:pPr algn="r"/>
                      <a:r>
                        <a:rPr lang="en-US" dirty="0" smtClean="0"/>
                        <a:t>4.7</a:t>
                      </a:r>
                      <a:endParaRPr lang="en-US" dirty="0"/>
                    </a:p>
                  </a:txBody>
                  <a:tcPr/>
                </a:tc>
                <a:tc>
                  <a:txBody>
                    <a:bodyPr/>
                    <a:lstStyle/>
                    <a:p>
                      <a:pPr algn="r"/>
                      <a:r>
                        <a:rPr lang="en-US" dirty="0" smtClean="0"/>
                        <a:t>10</a:t>
                      </a:r>
                      <a:endParaRPr lang="en-US" dirty="0"/>
                    </a:p>
                  </a:txBody>
                  <a:tcPr/>
                </a:tc>
              </a:tr>
              <a:tr h="370840">
                <a:tc>
                  <a:txBody>
                    <a:bodyPr/>
                    <a:lstStyle/>
                    <a:p>
                      <a:r>
                        <a:rPr lang="en-US" dirty="0" smtClean="0"/>
                        <a:t>Production</a:t>
                      </a:r>
                      <a:endParaRPr lang="en-US" dirty="0"/>
                    </a:p>
                  </a:txBody>
                  <a:tcPr/>
                </a:tc>
                <a:tc>
                  <a:txBody>
                    <a:bodyPr/>
                    <a:lstStyle/>
                    <a:p>
                      <a:pPr algn="r"/>
                      <a:r>
                        <a:rPr lang="en-US" dirty="0" smtClean="0"/>
                        <a:t>42</a:t>
                      </a:r>
                      <a:endParaRPr lang="en-US" dirty="0"/>
                    </a:p>
                  </a:txBody>
                  <a:tcPr/>
                </a:tc>
                <a:tc>
                  <a:txBody>
                    <a:bodyPr/>
                    <a:lstStyle/>
                    <a:p>
                      <a:pPr algn="r"/>
                      <a:r>
                        <a:rPr lang="en-US" dirty="0" smtClean="0"/>
                        <a:t>3.0</a:t>
                      </a:r>
                      <a:endParaRPr lang="en-US" dirty="0"/>
                    </a:p>
                  </a:txBody>
                  <a:tcPr/>
                </a:tc>
                <a:tc>
                  <a:txBody>
                    <a:bodyPr/>
                    <a:lstStyle/>
                    <a:p>
                      <a:pPr algn="r"/>
                      <a:r>
                        <a:rPr lang="en-US" dirty="0" smtClean="0"/>
                        <a:t>6</a:t>
                      </a:r>
                      <a:endParaRPr lang="en-US" dirty="0"/>
                    </a:p>
                  </a:txBody>
                  <a:tcPr/>
                </a:tc>
              </a:tr>
            </a:tbl>
          </a:graphicData>
        </a:graphic>
      </p:graphicFrame>
    </p:spTree>
    <p:extLst>
      <p:ext uri="{BB962C8B-B14F-4D97-AF65-F5344CB8AC3E}">
        <p14:creationId xmlns:p14="http://schemas.microsoft.com/office/powerpoint/2010/main" val="307194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would we do this?</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3290358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2243"/>
          </a:xfrm>
        </p:spPr>
        <p:txBody>
          <a:bodyPr>
            <a:normAutofit fontScale="90000"/>
          </a:bodyPr>
          <a:lstStyle/>
          <a:p>
            <a:r>
              <a:rPr lang="en-US" dirty="0" smtClean="0"/>
              <a:t>Step 1: R Packages </a:t>
            </a:r>
            <a:r>
              <a:rPr lang="en-US" dirty="0"/>
              <a:t>N</a:t>
            </a:r>
            <a:r>
              <a:rPr lang="en-US" dirty="0" smtClean="0"/>
              <a:t>eeded for Map </a:t>
            </a:r>
            <a:r>
              <a:rPr lang="en-US" dirty="0"/>
              <a:t>C</a:t>
            </a:r>
            <a:r>
              <a:rPr lang="en-US" dirty="0" smtClean="0"/>
              <a:t>reation</a:t>
            </a:r>
            <a:endParaRPr lang="en-US" dirty="0"/>
          </a:p>
        </p:txBody>
      </p:sp>
      <p:sp>
        <p:nvSpPr>
          <p:cNvPr id="3" name="Content Placeholder 2"/>
          <p:cNvSpPr>
            <a:spLocks noGrp="1"/>
          </p:cNvSpPr>
          <p:nvPr>
            <p:ph idx="1"/>
          </p:nvPr>
        </p:nvSpPr>
        <p:spPr>
          <a:xfrm>
            <a:off x="677334" y="1470991"/>
            <a:ext cx="8596668" cy="4641574"/>
          </a:xfrm>
        </p:spPr>
        <p:txBody>
          <a:bodyPr>
            <a:normAutofit lnSpcReduction="10000"/>
          </a:bodyPr>
          <a:lstStyle/>
          <a:p>
            <a:r>
              <a:rPr lang="en-US" sz="2400" dirty="0" smtClean="0"/>
              <a:t>Use R markdown and Leaflet package to create interactive maps.</a:t>
            </a:r>
          </a:p>
          <a:p>
            <a:r>
              <a:rPr lang="en-US" sz="2400" dirty="0" smtClean="0"/>
              <a:t>Rmarkdown should come preloaded with R Studio IDE, but it can be downloaded separately (Tools -&gt; Install Packages -&gt; rmarkdown)</a:t>
            </a:r>
          </a:p>
          <a:p>
            <a:r>
              <a:rPr lang="en-US" sz="2400" dirty="0" smtClean="0"/>
              <a:t>More details available through the online Leaflet </a:t>
            </a:r>
            <a:r>
              <a:rPr lang="en-US" sz="2400" dirty="0"/>
              <a:t>tutorial at: </a:t>
            </a:r>
            <a:r>
              <a:rPr lang="en-US" sz="2400" dirty="0">
                <a:hlinkClick r:id="rId2"/>
              </a:rPr>
              <a:t>https://rstudio.github.io/leaflet</a:t>
            </a:r>
            <a:r>
              <a:rPr lang="en-US" sz="2400" dirty="0" smtClean="0">
                <a:hlinkClick r:id="rId2"/>
              </a:rPr>
              <a:t>/</a:t>
            </a:r>
            <a:endParaRPr lang="en-US" sz="2400" dirty="0" smtClean="0"/>
          </a:p>
          <a:p>
            <a:r>
              <a:rPr lang="en-US" sz="2400" dirty="0" smtClean="0"/>
              <a:t>To download the Leaflet package (Tools -&gt; Install Packages -&gt; leaflet)</a:t>
            </a:r>
          </a:p>
          <a:p>
            <a:r>
              <a:rPr lang="en-US" sz="2400" dirty="0" smtClean="0"/>
              <a:t>You will also need the xlsx package because the data used in the map will be created in Microsoft Excel. (Tools -&gt; Install Packages -&gt; xlsx)</a:t>
            </a:r>
          </a:p>
          <a:p>
            <a:pPr marL="0" indent="0">
              <a:buNone/>
            </a:pPr>
            <a:endParaRPr lang="en-US" dirty="0" smtClean="0"/>
          </a:p>
          <a:p>
            <a:endParaRPr lang="en-US" dirty="0" smtClean="0"/>
          </a:p>
        </p:txBody>
      </p:sp>
    </p:spTree>
    <p:extLst>
      <p:ext uri="{BB962C8B-B14F-4D97-AF65-F5344CB8AC3E}">
        <p14:creationId xmlns:p14="http://schemas.microsoft.com/office/powerpoint/2010/main" val="192310574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504</TotalTime>
  <Words>949</Words>
  <Application>Microsoft Office PowerPoint</Application>
  <PresentationFormat>Widescreen</PresentationFormat>
  <Paragraphs>116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Trebuchet MS</vt:lpstr>
      <vt:lpstr>Wingdings 3</vt:lpstr>
      <vt:lpstr>Facet</vt:lpstr>
      <vt:lpstr>Using R to Create Interactive Data Maps</vt:lpstr>
      <vt:lpstr>Overview</vt:lpstr>
      <vt:lpstr>What are you going to get out of this?</vt:lpstr>
      <vt:lpstr>Introduction to </vt:lpstr>
      <vt:lpstr>Installing and Using R</vt:lpstr>
      <vt:lpstr>Data for Examples Today </vt:lpstr>
      <vt:lpstr>Data for Examples Today </vt:lpstr>
      <vt:lpstr>Why would we do this?</vt:lpstr>
      <vt:lpstr>Step 1: R Packages Needed for Map Creation</vt:lpstr>
      <vt:lpstr>Step 1: R Packages Needed for Map Creation</vt:lpstr>
      <vt:lpstr>Step 2: Create R Directory for Your Files</vt:lpstr>
      <vt:lpstr>Step 3: Download Files</vt:lpstr>
      <vt:lpstr>Step 4: Set-up Your Excel File</vt:lpstr>
      <vt:lpstr>Step 5: Modify Header in UsMapProjects.rmd</vt:lpstr>
      <vt:lpstr>Step 6: Tweak Map Features </vt:lpstr>
      <vt:lpstr>Step 6: Tweak Map Features Continued</vt:lpstr>
      <vt:lpstr>Step 6: Tweak Map Features Continued</vt:lpstr>
      <vt:lpstr>Step 7: Knit Your Map</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R to Create Interactive Data Maps</dc:title>
  <dc:creator>Ann Bessenbacher</dc:creator>
  <cp:lastModifiedBy>Ann Bessenbacher</cp:lastModifiedBy>
  <cp:revision>27</cp:revision>
  <dcterms:created xsi:type="dcterms:W3CDTF">2018-10-29T01:46:07Z</dcterms:created>
  <dcterms:modified xsi:type="dcterms:W3CDTF">2018-10-31T03:04:59Z</dcterms:modified>
</cp:coreProperties>
</file>