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71" r:id="rId4"/>
    <p:sldId id="258" r:id="rId5"/>
    <p:sldId id="273" r:id="rId6"/>
    <p:sldId id="259" r:id="rId7"/>
    <p:sldId id="260" r:id="rId8"/>
    <p:sldId id="274" r:id="rId9"/>
    <p:sldId id="275" r:id="rId10"/>
    <p:sldId id="261" r:id="rId11"/>
    <p:sldId id="272" r:id="rId12"/>
    <p:sldId id="262" r:id="rId13"/>
    <p:sldId id="277" r:id="rId14"/>
    <p:sldId id="276"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8" d="100"/>
          <a:sy n="98" d="100"/>
        </p:scale>
        <p:origin x="-1200"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7FB0736-5231-E746-9D65-E9B27C99546A}" type="datetimeFigureOut">
              <a:rPr lang="en-US" smtClean="0"/>
              <a:t>2/27/2017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6275F8-A9B7-5B4D-B056-57113969E2A2}" type="slidenum">
              <a:rPr lang="en-US" smtClean="0"/>
              <a:t>‹#›</a:t>
            </a:fld>
            <a:endParaRPr lang="en-US"/>
          </a:p>
        </p:txBody>
      </p:sp>
      <p:sp>
        <p:nvSpPr>
          <p:cNvPr id="7" name="Footer Placeholder 4"/>
          <p:cNvSpPr txBox="1">
            <a:spLocks/>
          </p:cNvSpPr>
          <p:nvPr userDrawn="1"/>
        </p:nvSpPr>
        <p:spPr>
          <a:xfrm>
            <a:off x="640123" y="6629997"/>
            <a:ext cx="7863754" cy="228004"/>
          </a:xfrm>
          <a:prstGeom prst="rect">
            <a:avLst/>
          </a:prstGeom>
        </p:spPr>
        <p:txBody>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t>Copyright ©2011-2016 by Science Learning through Engineering Design (SLED) at Purdue University and Purdue University. All rights reserved.</a:t>
            </a:r>
          </a:p>
        </p:txBody>
      </p:sp>
    </p:spTree>
    <p:extLst>
      <p:ext uri="{BB962C8B-B14F-4D97-AF65-F5344CB8AC3E}">
        <p14:creationId xmlns:p14="http://schemas.microsoft.com/office/powerpoint/2010/main" val="3168687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FB0736-5231-E746-9D65-E9B27C99546A}" type="datetimeFigureOut">
              <a:rPr lang="en-US" smtClean="0"/>
              <a:t>2/27/2017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6275F8-A9B7-5B4D-B056-57113969E2A2}" type="slidenum">
              <a:rPr lang="en-US" smtClean="0"/>
              <a:t>‹#›</a:t>
            </a:fld>
            <a:endParaRPr lang="en-US"/>
          </a:p>
        </p:txBody>
      </p:sp>
    </p:spTree>
    <p:extLst>
      <p:ext uri="{BB962C8B-B14F-4D97-AF65-F5344CB8AC3E}">
        <p14:creationId xmlns:p14="http://schemas.microsoft.com/office/powerpoint/2010/main" val="1241760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FB0736-5231-E746-9D65-E9B27C99546A}" type="datetimeFigureOut">
              <a:rPr lang="en-US" smtClean="0"/>
              <a:t>2/27/2017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6275F8-A9B7-5B4D-B056-57113969E2A2}" type="slidenum">
              <a:rPr lang="en-US" smtClean="0"/>
              <a:t>‹#›</a:t>
            </a:fld>
            <a:endParaRPr lang="en-US"/>
          </a:p>
        </p:txBody>
      </p:sp>
    </p:spTree>
    <p:extLst>
      <p:ext uri="{BB962C8B-B14F-4D97-AF65-F5344CB8AC3E}">
        <p14:creationId xmlns:p14="http://schemas.microsoft.com/office/powerpoint/2010/main" val="2181675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FB0736-5231-E746-9D65-E9B27C99546A}" type="datetimeFigureOut">
              <a:rPr lang="en-US" smtClean="0"/>
              <a:t>2/27/2017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6275F8-A9B7-5B4D-B056-57113969E2A2}" type="slidenum">
              <a:rPr lang="en-US" smtClean="0"/>
              <a:t>‹#›</a:t>
            </a:fld>
            <a:endParaRPr lang="en-US"/>
          </a:p>
        </p:txBody>
      </p:sp>
      <p:sp>
        <p:nvSpPr>
          <p:cNvPr id="7" name="Footer Placeholder 4"/>
          <p:cNvSpPr txBox="1">
            <a:spLocks/>
          </p:cNvSpPr>
          <p:nvPr userDrawn="1"/>
        </p:nvSpPr>
        <p:spPr>
          <a:xfrm>
            <a:off x="640123" y="6629997"/>
            <a:ext cx="7863754" cy="228004"/>
          </a:xfrm>
          <a:prstGeom prst="rect">
            <a:avLst/>
          </a:prstGeom>
        </p:spPr>
        <p:txBody>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t>Copyright ©2011-2016 by Science Learning through Engineering Design (SLED) at Purdue University and Purdue University. All rights reserved.</a:t>
            </a:r>
          </a:p>
        </p:txBody>
      </p:sp>
    </p:spTree>
    <p:extLst>
      <p:ext uri="{BB962C8B-B14F-4D97-AF65-F5344CB8AC3E}">
        <p14:creationId xmlns:p14="http://schemas.microsoft.com/office/powerpoint/2010/main" val="2575869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FB0736-5231-E746-9D65-E9B27C99546A}" type="datetimeFigureOut">
              <a:rPr lang="en-US" smtClean="0"/>
              <a:t>2/27/2017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6275F8-A9B7-5B4D-B056-57113969E2A2}" type="slidenum">
              <a:rPr lang="en-US" smtClean="0"/>
              <a:t>‹#›</a:t>
            </a:fld>
            <a:endParaRPr lang="en-US"/>
          </a:p>
        </p:txBody>
      </p:sp>
      <p:sp>
        <p:nvSpPr>
          <p:cNvPr id="7" name="Footer Placeholder 4"/>
          <p:cNvSpPr txBox="1">
            <a:spLocks/>
          </p:cNvSpPr>
          <p:nvPr userDrawn="1"/>
        </p:nvSpPr>
        <p:spPr>
          <a:xfrm>
            <a:off x="640123" y="6629997"/>
            <a:ext cx="7863754" cy="228004"/>
          </a:xfrm>
          <a:prstGeom prst="rect">
            <a:avLst/>
          </a:prstGeom>
        </p:spPr>
        <p:txBody>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t>Copyright ©2011-2016 by Science Learning through Engineering Design (SLED) at Purdue University and Purdue University. All rights reserved.</a:t>
            </a:r>
          </a:p>
        </p:txBody>
      </p:sp>
    </p:spTree>
    <p:extLst>
      <p:ext uri="{BB962C8B-B14F-4D97-AF65-F5344CB8AC3E}">
        <p14:creationId xmlns:p14="http://schemas.microsoft.com/office/powerpoint/2010/main" val="1404210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FB0736-5231-E746-9D65-E9B27C99546A}" type="datetimeFigureOut">
              <a:rPr lang="en-US" smtClean="0"/>
              <a:t>2/27/2017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6275F8-A9B7-5B4D-B056-57113969E2A2}" type="slidenum">
              <a:rPr lang="en-US" smtClean="0"/>
              <a:t>‹#›</a:t>
            </a:fld>
            <a:endParaRPr lang="en-US"/>
          </a:p>
        </p:txBody>
      </p:sp>
      <p:sp>
        <p:nvSpPr>
          <p:cNvPr id="8" name="Footer Placeholder 4"/>
          <p:cNvSpPr txBox="1">
            <a:spLocks/>
          </p:cNvSpPr>
          <p:nvPr userDrawn="1"/>
        </p:nvSpPr>
        <p:spPr>
          <a:xfrm>
            <a:off x="640123" y="6629997"/>
            <a:ext cx="7863754" cy="228004"/>
          </a:xfrm>
          <a:prstGeom prst="rect">
            <a:avLst/>
          </a:prstGeom>
        </p:spPr>
        <p:txBody>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t>Copyright ©2011-2016 by Science Learning through Engineering Design (SLED) at Purdue University and Purdue University. All rights reserved.</a:t>
            </a:r>
          </a:p>
        </p:txBody>
      </p:sp>
    </p:spTree>
    <p:extLst>
      <p:ext uri="{BB962C8B-B14F-4D97-AF65-F5344CB8AC3E}">
        <p14:creationId xmlns:p14="http://schemas.microsoft.com/office/powerpoint/2010/main" val="3723053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FB0736-5231-E746-9D65-E9B27C99546A}" type="datetimeFigureOut">
              <a:rPr lang="en-US" smtClean="0"/>
              <a:t>2/27/2017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6275F8-A9B7-5B4D-B056-57113969E2A2}" type="slidenum">
              <a:rPr lang="en-US" smtClean="0"/>
              <a:t>‹#›</a:t>
            </a:fld>
            <a:endParaRPr lang="en-US"/>
          </a:p>
        </p:txBody>
      </p:sp>
    </p:spTree>
    <p:extLst>
      <p:ext uri="{BB962C8B-B14F-4D97-AF65-F5344CB8AC3E}">
        <p14:creationId xmlns:p14="http://schemas.microsoft.com/office/powerpoint/2010/main" val="523704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FB0736-5231-E746-9D65-E9B27C99546A}" type="datetimeFigureOut">
              <a:rPr lang="en-US" smtClean="0"/>
              <a:t>2/27/2017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6275F8-A9B7-5B4D-B056-57113969E2A2}" type="slidenum">
              <a:rPr lang="en-US" smtClean="0"/>
              <a:t>‹#›</a:t>
            </a:fld>
            <a:endParaRPr lang="en-US"/>
          </a:p>
        </p:txBody>
      </p:sp>
      <p:sp>
        <p:nvSpPr>
          <p:cNvPr id="6" name="Footer Placeholder 4"/>
          <p:cNvSpPr txBox="1">
            <a:spLocks/>
          </p:cNvSpPr>
          <p:nvPr userDrawn="1"/>
        </p:nvSpPr>
        <p:spPr>
          <a:xfrm>
            <a:off x="640123" y="6629997"/>
            <a:ext cx="7863754" cy="228004"/>
          </a:xfrm>
          <a:prstGeom prst="rect">
            <a:avLst/>
          </a:prstGeom>
        </p:spPr>
        <p:txBody>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t>Copyright ©2011-2016 by Science Learning through Engineering Design (SLED) at Purdue University and Purdue University. All rights reserved.</a:t>
            </a:r>
          </a:p>
        </p:txBody>
      </p:sp>
    </p:spTree>
    <p:extLst>
      <p:ext uri="{BB962C8B-B14F-4D97-AF65-F5344CB8AC3E}">
        <p14:creationId xmlns:p14="http://schemas.microsoft.com/office/powerpoint/2010/main" val="3950229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FB0736-5231-E746-9D65-E9B27C99546A}" type="datetimeFigureOut">
              <a:rPr lang="en-US" smtClean="0"/>
              <a:t>2/27/2017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6275F8-A9B7-5B4D-B056-57113969E2A2}" type="slidenum">
              <a:rPr lang="en-US" smtClean="0"/>
              <a:t>‹#›</a:t>
            </a:fld>
            <a:endParaRPr lang="en-US"/>
          </a:p>
        </p:txBody>
      </p:sp>
      <p:sp>
        <p:nvSpPr>
          <p:cNvPr id="5" name="Footer Placeholder 4"/>
          <p:cNvSpPr txBox="1">
            <a:spLocks/>
          </p:cNvSpPr>
          <p:nvPr userDrawn="1"/>
        </p:nvSpPr>
        <p:spPr>
          <a:xfrm>
            <a:off x="640123" y="6629997"/>
            <a:ext cx="7863754" cy="228004"/>
          </a:xfrm>
          <a:prstGeom prst="rect">
            <a:avLst/>
          </a:prstGeom>
        </p:spPr>
        <p:txBody>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t>Copyright ©2011-2016 by Science Learning through Engineering Design (SLED) at Purdue University and Purdue University. All rights reserved.</a:t>
            </a:r>
          </a:p>
        </p:txBody>
      </p:sp>
    </p:spTree>
    <p:extLst>
      <p:ext uri="{BB962C8B-B14F-4D97-AF65-F5344CB8AC3E}">
        <p14:creationId xmlns:p14="http://schemas.microsoft.com/office/powerpoint/2010/main" val="2705651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FB0736-5231-E746-9D65-E9B27C99546A}" type="datetimeFigureOut">
              <a:rPr lang="en-US" smtClean="0"/>
              <a:t>2/27/2017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6275F8-A9B7-5B4D-B056-57113969E2A2}" type="slidenum">
              <a:rPr lang="en-US" smtClean="0"/>
              <a:t>‹#›</a:t>
            </a:fld>
            <a:endParaRPr lang="en-US"/>
          </a:p>
        </p:txBody>
      </p:sp>
    </p:spTree>
    <p:extLst>
      <p:ext uri="{BB962C8B-B14F-4D97-AF65-F5344CB8AC3E}">
        <p14:creationId xmlns:p14="http://schemas.microsoft.com/office/powerpoint/2010/main" val="3198448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FB0736-5231-E746-9D65-E9B27C99546A}" type="datetimeFigureOut">
              <a:rPr lang="en-US" smtClean="0"/>
              <a:t>2/27/2017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6275F8-A9B7-5B4D-B056-57113969E2A2}" type="slidenum">
              <a:rPr lang="en-US" smtClean="0"/>
              <a:t>‹#›</a:t>
            </a:fld>
            <a:endParaRPr lang="en-US"/>
          </a:p>
        </p:txBody>
      </p:sp>
    </p:spTree>
    <p:extLst>
      <p:ext uri="{BB962C8B-B14F-4D97-AF65-F5344CB8AC3E}">
        <p14:creationId xmlns:p14="http://schemas.microsoft.com/office/powerpoint/2010/main" val="1168988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FB0736-5231-E746-9D65-E9B27C99546A}" type="datetimeFigureOut">
              <a:rPr lang="en-US" smtClean="0"/>
              <a:t>2/27/2017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6275F8-A9B7-5B4D-B056-57113969E2A2}" type="slidenum">
              <a:rPr lang="en-US" smtClean="0"/>
              <a:t>‹#›</a:t>
            </a:fld>
            <a:endParaRPr lang="en-US"/>
          </a:p>
        </p:txBody>
      </p:sp>
      <p:sp>
        <p:nvSpPr>
          <p:cNvPr id="7" name="Footer Placeholder 4"/>
          <p:cNvSpPr txBox="1">
            <a:spLocks/>
          </p:cNvSpPr>
          <p:nvPr userDrawn="1"/>
        </p:nvSpPr>
        <p:spPr>
          <a:xfrm>
            <a:off x="640123" y="6629997"/>
            <a:ext cx="7863754" cy="228004"/>
          </a:xfrm>
          <a:prstGeom prst="rect">
            <a:avLst/>
          </a:prstGeom>
        </p:spPr>
        <p:txBody>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t>Copyright ©2011-2016 by Science Learning through Engineering Design (SLED) at Purdue University and Purdue University. All rights reserved.</a:t>
            </a:r>
          </a:p>
        </p:txBody>
      </p:sp>
    </p:spTree>
    <p:extLst>
      <p:ext uri="{BB962C8B-B14F-4D97-AF65-F5344CB8AC3E}">
        <p14:creationId xmlns:p14="http://schemas.microsoft.com/office/powerpoint/2010/main" val="3291127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30074" y="3600403"/>
            <a:ext cx="8098291" cy="584776"/>
          </a:xfrm>
          <a:prstGeom prst="rect">
            <a:avLst/>
          </a:prstGeom>
          <a:noFill/>
        </p:spPr>
        <p:txBody>
          <a:bodyPr wrap="none" rtlCol="0">
            <a:spAutoFit/>
          </a:bodyPr>
          <a:lstStyle/>
          <a:p>
            <a:r>
              <a:rPr lang="en-US" sz="3200" b="1" dirty="0" smtClean="0">
                <a:latin typeface="Arial Bold"/>
                <a:cs typeface="Arial Bold"/>
              </a:rPr>
              <a:t>Simple Machines, Examples from Nature</a:t>
            </a:r>
            <a:endParaRPr lang="en-US" sz="3200" b="1" dirty="0">
              <a:latin typeface="Arial Bold"/>
              <a:cs typeface="Arial Bold"/>
            </a:endParaRPr>
          </a:p>
        </p:txBody>
      </p:sp>
      <p:sp>
        <p:nvSpPr>
          <p:cNvPr id="6" name="TextBox 5"/>
          <p:cNvSpPr txBox="1"/>
          <p:nvPr/>
        </p:nvSpPr>
        <p:spPr>
          <a:xfrm>
            <a:off x="857700" y="2190685"/>
            <a:ext cx="7846820" cy="584776"/>
          </a:xfrm>
          <a:prstGeom prst="rect">
            <a:avLst/>
          </a:prstGeom>
          <a:noFill/>
        </p:spPr>
        <p:txBody>
          <a:bodyPr wrap="none" rtlCol="0">
            <a:spAutoFit/>
          </a:bodyPr>
          <a:lstStyle/>
          <a:p>
            <a:r>
              <a:rPr lang="en-US" sz="3200" b="1" dirty="0" smtClean="0">
                <a:latin typeface="Arial Bold"/>
                <a:cs typeface="Arial Bold"/>
              </a:rPr>
              <a:t>SLED Design Project: Simple Machines</a:t>
            </a:r>
            <a:endParaRPr lang="en-US" sz="3200" b="1" dirty="0">
              <a:latin typeface="Arial Bold"/>
              <a:cs typeface="Arial Bold"/>
            </a:endParaRPr>
          </a:p>
        </p:txBody>
      </p:sp>
    </p:spTree>
    <p:extLst>
      <p:ext uri="{BB962C8B-B14F-4D97-AF65-F5344CB8AC3E}">
        <p14:creationId xmlns:p14="http://schemas.microsoft.com/office/powerpoint/2010/main" val="23581563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94434" y="281243"/>
            <a:ext cx="2365952" cy="584776"/>
          </a:xfrm>
          <a:prstGeom prst="rect">
            <a:avLst/>
          </a:prstGeom>
          <a:noFill/>
        </p:spPr>
        <p:txBody>
          <a:bodyPr wrap="none" rtlCol="0">
            <a:spAutoFit/>
          </a:bodyPr>
          <a:lstStyle/>
          <a:p>
            <a:r>
              <a:rPr lang="en-US" sz="3200" b="1" dirty="0" smtClean="0">
                <a:latin typeface="Arial Bold"/>
                <a:cs typeface="Arial Bold"/>
              </a:rPr>
              <a:t>The Wedge</a:t>
            </a:r>
            <a:endParaRPr lang="en-US" sz="3200" b="1" dirty="0">
              <a:latin typeface="Arial Bold"/>
              <a:cs typeface="Arial Bold"/>
            </a:endParaRPr>
          </a:p>
        </p:txBody>
      </p:sp>
      <p:sp>
        <p:nvSpPr>
          <p:cNvPr id="3" name="Rectangle 2"/>
          <p:cNvSpPr/>
          <p:nvPr/>
        </p:nvSpPr>
        <p:spPr>
          <a:xfrm>
            <a:off x="314061" y="6351247"/>
            <a:ext cx="7332132" cy="369332"/>
          </a:xfrm>
          <a:prstGeom prst="rect">
            <a:avLst/>
          </a:prstGeom>
        </p:spPr>
        <p:txBody>
          <a:bodyPr wrap="square">
            <a:spAutoFit/>
          </a:bodyPr>
          <a:lstStyle/>
          <a:p>
            <a:r>
              <a:rPr lang="en-US" dirty="0" smtClean="0"/>
              <a:t>http://</a:t>
            </a:r>
            <a:r>
              <a:rPr lang="en-US" dirty="0" err="1" smtClean="0"/>
              <a:t>www.asknature.org</a:t>
            </a:r>
            <a:r>
              <a:rPr lang="en-US" dirty="0" smtClean="0"/>
              <a:t>/strategy/4c3d00f23cae38c1d23517b6378859ee</a:t>
            </a:r>
            <a:endParaRPr lang="en-US" dirty="0"/>
          </a:p>
        </p:txBody>
      </p:sp>
      <p:pic>
        <p:nvPicPr>
          <p:cNvPr id="4" name="Picture 3"/>
          <p:cNvPicPr>
            <a:picLocks noChangeAspect="1"/>
          </p:cNvPicPr>
          <p:nvPr/>
        </p:nvPicPr>
        <p:blipFill rotWithShape="1">
          <a:blip r:embed="rId2"/>
          <a:srcRect l="10761" r="23882"/>
          <a:stretch/>
        </p:blipFill>
        <p:spPr>
          <a:xfrm>
            <a:off x="314061" y="1721513"/>
            <a:ext cx="4077822" cy="2856868"/>
          </a:xfrm>
          <a:prstGeom prst="rect">
            <a:avLst/>
          </a:prstGeom>
        </p:spPr>
      </p:pic>
      <p:pic>
        <p:nvPicPr>
          <p:cNvPr id="5" name="Picture 4"/>
          <p:cNvPicPr>
            <a:picLocks noChangeAspect="1"/>
          </p:cNvPicPr>
          <p:nvPr/>
        </p:nvPicPr>
        <p:blipFill>
          <a:blip r:embed="rId3"/>
          <a:stretch>
            <a:fillRect/>
          </a:stretch>
        </p:blipFill>
        <p:spPr>
          <a:xfrm>
            <a:off x="4494515" y="1387991"/>
            <a:ext cx="4488426" cy="3545856"/>
          </a:xfrm>
          <a:prstGeom prst="rect">
            <a:avLst/>
          </a:prstGeom>
        </p:spPr>
      </p:pic>
      <p:sp>
        <p:nvSpPr>
          <p:cNvPr id="6" name="TextBox 5"/>
          <p:cNvSpPr txBox="1"/>
          <p:nvPr/>
        </p:nvSpPr>
        <p:spPr>
          <a:xfrm>
            <a:off x="275574" y="5220868"/>
            <a:ext cx="8829939" cy="1200329"/>
          </a:xfrm>
          <a:prstGeom prst="rect">
            <a:avLst/>
          </a:prstGeom>
          <a:noFill/>
        </p:spPr>
        <p:txBody>
          <a:bodyPr wrap="square" rtlCol="0">
            <a:spAutoFit/>
          </a:bodyPr>
          <a:lstStyle/>
          <a:p>
            <a:r>
              <a:rPr lang="en-US" dirty="0" smtClean="0"/>
              <a:t>“If </a:t>
            </a:r>
            <a:r>
              <a:rPr lang="en-US" dirty="0"/>
              <a:t>a kingfisher had a rounded beak, such as on the left, it would push water ahead of it, scaring or displacing the prey. Instead, the wedge-shaped beak and head (right) enters the water without a splash, increasing the changes of a successful hunt. Artist: Emily Harrington. Copyright: All rights reserved</a:t>
            </a:r>
            <a:r>
              <a:rPr lang="en-US" dirty="0" smtClean="0"/>
              <a:t>.”</a:t>
            </a:r>
            <a:endParaRPr lang="en-US" dirty="0"/>
          </a:p>
        </p:txBody>
      </p:sp>
      <p:sp>
        <p:nvSpPr>
          <p:cNvPr id="7" name="TextBox 6"/>
          <p:cNvSpPr txBox="1"/>
          <p:nvPr/>
        </p:nvSpPr>
        <p:spPr>
          <a:xfrm>
            <a:off x="1616478" y="1203325"/>
            <a:ext cx="1673017" cy="369332"/>
          </a:xfrm>
          <a:prstGeom prst="rect">
            <a:avLst/>
          </a:prstGeom>
          <a:noFill/>
        </p:spPr>
        <p:txBody>
          <a:bodyPr wrap="none" rtlCol="0">
            <a:spAutoFit/>
          </a:bodyPr>
          <a:lstStyle/>
          <a:p>
            <a:r>
              <a:rPr lang="en-US" dirty="0" smtClean="0">
                <a:latin typeface="Arial Bold"/>
                <a:cs typeface="Arial Bold"/>
              </a:rPr>
              <a:t>The Kingfisher</a:t>
            </a:r>
            <a:endParaRPr lang="en-US" dirty="0">
              <a:latin typeface="Arial Bold"/>
              <a:cs typeface="Arial Bold"/>
            </a:endParaRPr>
          </a:p>
        </p:txBody>
      </p:sp>
    </p:spTree>
    <p:extLst>
      <p:ext uri="{BB962C8B-B14F-4D97-AF65-F5344CB8AC3E}">
        <p14:creationId xmlns:p14="http://schemas.microsoft.com/office/powerpoint/2010/main" val="32700091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9484" y="1180147"/>
            <a:ext cx="3522234" cy="5228884"/>
          </a:xfrm>
          <a:prstGeom prst="rect">
            <a:avLst/>
          </a:prstGeom>
        </p:spPr>
      </p:pic>
      <p:sp>
        <p:nvSpPr>
          <p:cNvPr id="5" name="TextBox 4"/>
          <p:cNvSpPr txBox="1"/>
          <p:nvPr/>
        </p:nvSpPr>
        <p:spPr>
          <a:xfrm>
            <a:off x="3835926" y="333520"/>
            <a:ext cx="2298626" cy="584776"/>
          </a:xfrm>
          <a:prstGeom prst="rect">
            <a:avLst/>
          </a:prstGeom>
          <a:noFill/>
        </p:spPr>
        <p:txBody>
          <a:bodyPr wrap="none" rtlCol="0">
            <a:spAutoFit/>
          </a:bodyPr>
          <a:lstStyle/>
          <a:p>
            <a:r>
              <a:rPr lang="en-US" sz="3200" dirty="0" smtClean="0">
                <a:latin typeface="Arial Bold"/>
                <a:cs typeface="Arial Bold"/>
              </a:rPr>
              <a:t>The Wedge</a:t>
            </a:r>
            <a:endParaRPr lang="en-US" sz="3200" dirty="0">
              <a:latin typeface="Arial Bold"/>
              <a:cs typeface="Arial Bold"/>
            </a:endParaRPr>
          </a:p>
        </p:txBody>
      </p:sp>
      <p:sp>
        <p:nvSpPr>
          <p:cNvPr id="6" name="Rectangle 5"/>
          <p:cNvSpPr/>
          <p:nvPr/>
        </p:nvSpPr>
        <p:spPr>
          <a:xfrm>
            <a:off x="4021718" y="5764236"/>
            <a:ext cx="4023056" cy="646331"/>
          </a:xfrm>
          <a:prstGeom prst="rect">
            <a:avLst/>
          </a:prstGeom>
        </p:spPr>
        <p:txBody>
          <a:bodyPr wrap="square">
            <a:spAutoFit/>
          </a:bodyPr>
          <a:lstStyle/>
          <a:p>
            <a:r>
              <a:rPr lang="en-US" dirty="0" smtClean="0"/>
              <a:t>http://</a:t>
            </a:r>
            <a:r>
              <a:rPr lang="en-US" dirty="0" err="1" smtClean="0"/>
              <a:t>besttravelphotos.me</a:t>
            </a:r>
            <a:r>
              <a:rPr lang="en-US" dirty="0" smtClean="0"/>
              <a:t>/2012/11/14/airborne-fishing-kingfisher-</a:t>
            </a:r>
            <a:r>
              <a:rPr lang="en-US" dirty="0" err="1" smtClean="0"/>
              <a:t>england</a:t>
            </a:r>
            <a:r>
              <a:rPr lang="en-US" dirty="0" smtClean="0"/>
              <a:t>/</a:t>
            </a:r>
            <a:endParaRPr lang="en-US" dirty="0"/>
          </a:p>
        </p:txBody>
      </p:sp>
      <p:sp>
        <p:nvSpPr>
          <p:cNvPr id="7" name="TextBox 6"/>
          <p:cNvSpPr txBox="1"/>
          <p:nvPr/>
        </p:nvSpPr>
        <p:spPr>
          <a:xfrm>
            <a:off x="1013506" y="741599"/>
            <a:ext cx="2261369" cy="369332"/>
          </a:xfrm>
          <a:prstGeom prst="rect">
            <a:avLst/>
          </a:prstGeom>
          <a:noFill/>
        </p:spPr>
        <p:txBody>
          <a:bodyPr wrap="none" rtlCol="0">
            <a:spAutoFit/>
          </a:bodyPr>
          <a:lstStyle/>
          <a:p>
            <a:r>
              <a:rPr lang="en-US" dirty="0" smtClean="0"/>
              <a:t>The Kingfisher fishing!</a:t>
            </a:r>
            <a:endParaRPr lang="en-US" dirty="0"/>
          </a:p>
        </p:txBody>
      </p:sp>
      <p:sp>
        <p:nvSpPr>
          <p:cNvPr id="8" name="Rectangle 7"/>
          <p:cNvSpPr/>
          <p:nvPr/>
        </p:nvSpPr>
        <p:spPr>
          <a:xfrm>
            <a:off x="4338669" y="1438236"/>
            <a:ext cx="4572000" cy="646331"/>
          </a:xfrm>
          <a:prstGeom prst="rect">
            <a:avLst/>
          </a:prstGeom>
        </p:spPr>
        <p:txBody>
          <a:bodyPr>
            <a:spAutoFit/>
          </a:bodyPr>
          <a:lstStyle/>
          <a:p>
            <a:r>
              <a:rPr lang="en-US" dirty="0" smtClean="0"/>
              <a:t>http://</a:t>
            </a:r>
            <a:r>
              <a:rPr lang="en-US" dirty="0" err="1" smtClean="0"/>
              <a:t>www.youtube.com</a:t>
            </a:r>
            <a:r>
              <a:rPr lang="en-US" dirty="0" smtClean="0"/>
              <a:t>/</a:t>
            </a:r>
            <a:r>
              <a:rPr lang="en-US" dirty="0" err="1" smtClean="0"/>
              <a:t>watch?v</a:t>
            </a:r>
            <a:r>
              <a:rPr lang="en-US" dirty="0" smtClean="0"/>
              <a:t>=1CsyenHROSE</a:t>
            </a:r>
            <a:endParaRPr lang="en-US" dirty="0"/>
          </a:p>
        </p:txBody>
      </p:sp>
      <p:sp>
        <p:nvSpPr>
          <p:cNvPr id="9" name="Rectangle 8"/>
          <p:cNvSpPr/>
          <p:nvPr/>
        </p:nvSpPr>
        <p:spPr>
          <a:xfrm>
            <a:off x="4338669" y="2939075"/>
            <a:ext cx="4572000" cy="646331"/>
          </a:xfrm>
          <a:prstGeom prst="rect">
            <a:avLst/>
          </a:prstGeom>
        </p:spPr>
        <p:txBody>
          <a:bodyPr>
            <a:spAutoFit/>
          </a:bodyPr>
          <a:lstStyle/>
          <a:p>
            <a:r>
              <a:rPr lang="en-US" dirty="0" smtClean="0"/>
              <a:t>http://</a:t>
            </a:r>
            <a:r>
              <a:rPr lang="en-US" dirty="0" err="1" smtClean="0"/>
              <a:t>www.youtube.com</a:t>
            </a:r>
            <a:r>
              <a:rPr lang="en-US" dirty="0" smtClean="0"/>
              <a:t>/</a:t>
            </a:r>
            <a:r>
              <a:rPr lang="en-US" dirty="0" err="1" smtClean="0"/>
              <a:t>watch?v</a:t>
            </a:r>
            <a:r>
              <a:rPr lang="en-US" dirty="0" smtClean="0"/>
              <a:t>=6YRM0sy3xIY</a:t>
            </a:r>
            <a:endParaRPr lang="en-US" dirty="0"/>
          </a:p>
        </p:txBody>
      </p:sp>
    </p:spTree>
    <p:extLst>
      <p:ext uri="{BB962C8B-B14F-4D97-AF65-F5344CB8AC3E}">
        <p14:creationId xmlns:p14="http://schemas.microsoft.com/office/powerpoint/2010/main" val="52631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63510" y="288140"/>
            <a:ext cx="2237311" cy="584776"/>
          </a:xfrm>
          <a:prstGeom prst="rect">
            <a:avLst/>
          </a:prstGeom>
          <a:noFill/>
        </p:spPr>
        <p:txBody>
          <a:bodyPr wrap="none" rtlCol="0">
            <a:spAutoFit/>
          </a:bodyPr>
          <a:lstStyle/>
          <a:p>
            <a:r>
              <a:rPr lang="en-US" sz="3200" b="1" dirty="0" smtClean="0">
                <a:latin typeface="Arial Bold"/>
                <a:cs typeface="Arial Bold"/>
              </a:rPr>
              <a:t>The Screw</a:t>
            </a:r>
            <a:endParaRPr lang="en-US" sz="3200" b="1" dirty="0">
              <a:latin typeface="Arial Bold"/>
              <a:cs typeface="Arial Bold"/>
            </a:endParaRPr>
          </a:p>
        </p:txBody>
      </p:sp>
      <p:sp>
        <p:nvSpPr>
          <p:cNvPr id="4" name="TextBox 3"/>
          <p:cNvSpPr txBox="1"/>
          <p:nvPr/>
        </p:nvSpPr>
        <p:spPr>
          <a:xfrm>
            <a:off x="2039292" y="912033"/>
            <a:ext cx="5225108" cy="369332"/>
          </a:xfrm>
          <a:prstGeom prst="rect">
            <a:avLst/>
          </a:prstGeom>
          <a:noFill/>
        </p:spPr>
        <p:txBody>
          <a:bodyPr wrap="none" rtlCol="0">
            <a:spAutoFit/>
          </a:bodyPr>
          <a:lstStyle/>
          <a:p>
            <a:r>
              <a:rPr lang="en-US" dirty="0" smtClean="0"/>
              <a:t>Papuan Weevils have leg joints that screw together!</a:t>
            </a:r>
            <a:endParaRPr lang="en-US" dirty="0"/>
          </a:p>
        </p:txBody>
      </p:sp>
      <p:sp>
        <p:nvSpPr>
          <p:cNvPr id="5" name="TextBox 4"/>
          <p:cNvSpPr txBox="1"/>
          <p:nvPr/>
        </p:nvSpPr>
        <p:spPr>
          <a:xfrm>
            <a:off x="102632" y="5526989"/>
            <a:ext cx="8954770" cy="1200329"/>
          </a:xfrm>
          <a:prstGeom prst="rect">
            <a:avLst/>
          </a:prstGeom>
          <a:noFill/>
        </p:spPr>
        <p:txBody>
          <a:bodyPr wrap="square" rtlCol="0">
            <a:spAutoFit/>
          </a:bodyPr>
          <a:lstStyle/>
          <a:p>
            <a:pPr lvl="0"/>
            <a:r>
              <a:rPr lang="en-US" dirty="0" smtClean="0"/>
              <a:t>The nut: The outer part of the joint (the </a:t>
            </a:r>
            <a:r>
              <a:rPr lang="en-US" dirty="0" err="1" smtClean="0"/>
              <a:t>coxa</a:t>
            </a:r>
            <a:r>
              <a:rPr lang="en-US" dirty="0" smtClean="0"/>
              <a:t>) has an inner screw </a:t>
            </a:r>
            <a:r>
              <a:rPr lang="en-US" dirty="0"/>
              <a:t>thread </a:t>
            </a:r>
            <a:r>
              <a:rPr lang="en-US" dirty="0" smtClean="0"/>
              <a:t>(A &amp; B). </a:t>
            </a:r>
            <a:endParaRPr lang="en-US" dirty="0"/>
          </a:p>
          <a:p>
            <a:pPr lvl="0"/>
            <a:r>
              <a:rPr lang="en-US" dirty="0" smtClean="0"/>
              <a:t>The screw: The inner part of the joint (the </a:t>
            </a:r>
            <a:r>
              <a:rPr lang="en-US" dirty="0" err="1" smtClean="0"/>
              <a:t>trocanter</a:t>
            </a:r>
            <a:r>
              <a:rPr lang="en-US" dirty="0" smtClean="0"/>
              <a:t>) has an external screw thread (C &amp; D).</a:t>
            </a:r>
            <a:endParaRPr lang="en-US" dirty="0"/>
          </a:p>
          <a:p>
            <a:r>
              <a:rPr lang="en-US" dirty="0" smtClean="0"/>
              <a:t>The beetles’ muscles pull on the leg to turn the screw!</a:t>
            </a:r>
            <a:r>
              <a:rPr lang="en-US" dirty="0" smtClean="0">
                <a:effectLst/>
              </a:rPr>
              <a:t> </a:t>
            </a:r>
            <a:endParaRPr lang="en-US" dirty="0"/>
          </a:p>
          <a:p>
            <a:endParaRPr lang="en-US" dirty="0"/>
          </a:p>
        </p:txBody>
      </p:sp>
      <p:pic>
        <p:nvPicPr>
          <p:cNvPr id="6" name="Picture 5"/>
          <p:cNvPicPr>
            <a:picLocks noChangeAspect="1"/>
          </p:cNvPicPr>
          <p:nvPr/>
        </p:nvPicPr>
        <p:blipFill>
          <a:blip r:embed="rId2"/>
          <a:stretch>
            <a:fillRect/>
          </a:stretch>
        </p:blipFill>
        <p:spPr>
          <a:xfrm>
            <a:off x="3047185" y="1524000"/>
            <a:ext cx="5397500" cy="3797300"/>
          </a:xfrm>
          <a:prstGeom prst="rect">
            <a:avLst/>
          </a:prstGeom>
        </p:spPr>
      </p:pic>
      <p:pic>
        <p:nvPicPr>
          <p:cNvPr id="7" name="Picture 6"/>
          <p:cNvPicPr>
            <a:picLocks noChangeAspect="1"/>
          </p:cNvPicPr>
          <p:nvPr/>
        </p:nvPicPr>
        <p:blipFill>
          <a:blip r:embed="rId3"/>
          <a:stretch>
            <a:fillRect/>
          </a:stretch>
        </p:blipFill>
        <p:spPr>
          <a:xfrm>
            <a:off x="192438" y="1844700"/>
            <a:ext cx="2423696" cy="3219748"/>
          </a:xfrm>
          <a:prstGeom prst="rect">
            <a:avLst/>
          </a:prstGeom>
        </p:spPr>
      </p:pic>
    </p:spTree>
    <p:extLst>
      <p:ext uri="{BB962C8B-B14F-4D97-AF65-F5344CB8AC3E}">
        <p14:creationId xmlns:p14="http://schemas.microsoft.com/office/powerpoint/2010/main" val="32700091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latin typeface="Arial"/>
                <a:cs typeface="Arial"/>
              </a:rPr>
              <a:t>The Screw: Hermit Crabs</a:t>
            </a:r>
            <a:endParaRPr lang="en-US" sz="2800" dirty="0">
              <a:latin typeface="Arial"/>
              <a:cs typeface="Arial"/>
            </a:endParaRPr>
          </a:p>
        </p:txBody>
      </p:sp>
      <p:sp>
        <p:nvSpPr>
          <p:cNvPr id="5" name="TextBox 4"/>
          <p:cNvSpPr txBox="1"/>
          <p:nvPr/>
        </p:nvSpPr>
        <p:spPr>
          <a:xfrm>
            <a:off x="548068" y="1223103"/>
            <a:ext cx="8298775" cy="2031325"/>
          </a:xfrm>
          <a:prstGeom prst="rect">
            <a:avLst/>
          </a:prstGeom>
          <a:noFill/>
        </p:spPr>
        <p:txBody>
          <a:bodyPr wrap="square" rtlCol="0">
            <a:spAutoFit/>
          </a:bodyPr>
          <a:lstStyle/>
          <a:p>
            <a:r>
              <a:rPr lang="en-US" dirty="0" smtClean="0">
                <a:latin typeface="Arial"/>
                <a:cs typeface="Arial"/>
              </a:rPr>
              <a:t>As hermit crabs grow, their abdomen grows into a “corkscrew” spiral shape to “screw into the shell” that they are living live in. Most shells contain a right-handed (clockwise) spiral, and most hermit crabs have a “right-handed spiral” for their abdomen. Some species of hermit crabs live in left-handed (counter-clockwise) spiral shells and have a “left-handed spiral” abdomen.  As the hermit crab grows, this puts such a hermit crab at a disadvantage in the housing market as left-handed shells are less common.</a:t>
            </a:r>
            <a:endParaRPr lang="en-US" dirty="0">
              <a:latin typeface="Arial"/>
              <a:cs typeface="Arial"/>
            </a:endParaRPr>
          </a:p>
        </p:txBody>
      </p:sp>
      <p:sp>
        <p:nvSpPr>
          <p:cNvPr id="6" name="Rectangle 5"/>
          <p:cNvSpPr/>
          <p:nvPr/>
        </p:nvSpPr>
        <p:spPr>
          <a:xfrm>
            <a:off x="548068" y="4096211"/>
            <a:ext cx="5386080" cy="369332"/>
          </a:xfrm>
          <a:prstGeom prst="rect">
            <a:avLst/>
          </a:prstGeom>
        </p:spPr>
        <p:txBody>
          <a:bodyPr wrap="square">
            <a:spAutoFit/>
          </a:bodyPr>
          <a:lstStyle/>
          <a:p>
            <a:r>
              <a:rPr lang="en-US" dirty="0">
                <a:latin typeface="Arial"/>
                <a:cs typeface="Arial"/>
              </a:rPr>
              <a:t>http://</a:t>
            </a:r>
            <a:r>
              <a:rPr lang="en-US" dirty="0" err="1">
                <a:latin typeface="Arial"/>
                <a:cs typeface="Arial"/>
              </a:rPr>
              <a:t>www.youtube.com</a:t>
            </a:r>
            <a:r>
              <a:rPr lang="en-US" dirty="0">
                <a:latin typeface="Arial"/>
                <a:cs typeface="Arial"/>
              </a:rPr>
              <a:t>/</a:t>
            </a:r>
            <a:r>
              <a:rPr lang="en-US" dirty="0" err="1">
                <a:latin typeface="Arial"/>
                <a:cs typeface="Arial"/>
              </a:rPr>
              <a:t>watch?v</a:t>
            </a:r>
            <a:r>
              <a:rPr lang="en-US" dirty="0">
                <a:latin typeface="Arial"/>
                <a:cs typeface="Arial"/>
              </a:rPr>
              <a:t>=tGwoOOz2s2g</a:t>
            </a:r>
          </a:p>
        </p:txBody>
      </p:sp>
      <p:sp>
        <p:nvSpPr>
          <p:cNvPr id="7" name="TextBox 6"/>
          <p:cNvSpPr txBox="1"/>
          <p:nvPr/>
        </p:nvSpPr>
        <p:spPr>
          <a:xfrm>
            <a:off x="548068" y="4785843"/>
            <a:ext cx="5386080" cy="369332"/>
          </a:xfrm>
          <a:prstGeom prst="rect">
            <a:avLst/>
          </a:prstGeom>
          <a:noFill/>
        </p:spPr>
        <p:txBody>
          <a:bodyPr wrap="square" rtlCol="0">
            <a:spAutoFit/>
          </a:bodyPr>
          <a:lstStyle/>
          <a:p>
            <a:r>
              <a:rPr lang="en-US" dirty="0">
                <a:latin typeface="Arial"/>
                <a:cs typeface="Arial"/>
              </a:rPr>
              <a:t>http://</a:t>
            </a:r>
            <a:r>
              <a:rPr lang="en-US" dirty="0" err="1">
                <a:latin typeface="Arial"/>
                <a:cs typeface="Arial"/>
              </a:rPr>
              <a:t>www.youtube.com</a:t>
            </a:r>
            <a:r>
              <a:rPr lang="en-US" dirty="0">
                <a:latin typeface="Arial"/>
                <a:cs typeface="Arial"/>
              </a:rPr>
              <a:t>/</a:t>
            </a:r>
            <a:r>
              <a:rPr lang="en-US" dirty="0" err="1">
                <a:latin typeface="Arial"/>
                <a:cs typeface="Arial"/>
              </a:rPr>
              <a:t>watch?v</a:t>
            </a:r>
            <a:r>
              <a:rPr lang="en-US" dirty="0">
                <a:latin typeface="Arial"/>
                <a:cs typeface="Arial"/>
              </a:rPr>
              <a:t>=I8hZ7MM1rOg</a:t>
            </a:r>
          </a:p>
        </p:txBody>
      </p:sp>
      <p:pic>
        <p:nvPicPr>
          <p:cNvPr id="8" name="Picture 7"/>
          <p:cNvPicPr>
            <a:picLocks noChangeAspect="1"/>
          </p:cNvPicPr>
          <p:nvPr/>
        </p:nvPicPr>
        <p:blipFill>
          <a:blip r:embed="rId2"/>
          <a:stretch>
            <a:fillRect/>
          </a:stretch>
        </p:blipFill>
        <p:spPr>
          <a:xfrm>
            <a:off x="6170986" y="3274345"/>
            <a:ext cx="2794000" cy="2197100"/>
          </a:xfrm>
          <a:prstGeom prst="rect">
            <a:avLst/>
          </a:prstGeom>
        </p:spPr>
      </p:pic>
      <p:sp>
        <p:nvSpPr>
          <p:cNvPr id="9" name="Rectangle 8"/>
          <p:cNvSpPr/>
          <p:nvPr/>
        </p:nvSpPr>
        <p:spPr>
          <a:xfrm>
            <a:off x="4857972" y="5979935"/>
            <a:ext cx="4200226" cy="369332"/>
          </a:xfrm>
          <a:prstGeom prst="rect">
            <a:avLst/>
          </a:prstGeom>
        </p:spPr>
        <p:txBody>
          <a:bodyPr wrap="none">
            <a:spAutoFit/>
          </a:bodyPr>
          <a:lstStyle/>
          <a:p>
            <a:r>
              <a:rPr lang="en-US" dirty="0">
                <a:latin typeface="Arial"/>
                <a:cs typeface="Arial"/>
              </a:rPr>
              <a:t>http://</a:t>
            </a:r>
            <a:r>
              <a:rPr lang="en-US" dirty="0" err="1">
                <a:latin typeface="Arial"/>
                <a:cs typeface="Arial"/>
              </a:rPr>
              <a:t>en.wikipedia.org</a:t>
            </a:r>
            <a:r>
              <a:rPr lang="en-US" dirty="0">
                <a:latin typeface="Arial"/>
                <a:cs typeface="Arial"/>
              </a:rPr>
              <a:t>/wiki/</a:t>
            </a:r>
            <a:r>
              <a:rPr lang="en-US" dirty="0" err="1">
                <a:latin typeface="Arial"/>
                <a:cs typeface="Arial"/>
              </a:rPr>
              <a:t>Hermit_crab</a:t>
            </a:r>
            <a:endParaRPr lang="en-US" dirty="0">
              <a:latin typeface="Arial"/>
              <a:cs typeface="Arial"/>
            </a:endParaRPr>
          </a:p>
        </p:txBody>
      </p:sp>
      <p:sp>
        <p:nvSpPr>
          <p:cNvPr id="10" name="TextBox 9"/>
          <p:cNvSpPr txBox="1"/>
          <p:nvPr/>
        </p:nvSpPr>
        <p:spPr>
          <a:xfrm>
            <a:off x="6100523" y="5599748"/>
            <a:ext cx="3144097" cy="369332"/>
          </a:xfrm>
          <a:prstGeom prst="rect">
            <a:avLst/>
          </a:prstGeom>
          <a:noFill/>
        </p:spPr>
        <p:txBody>
          <a:bodyPr wrap="none" rtlCol="0">
            <a:spAutoFit/>
          </a:bodyPr>
          <a:lstStyle/>
          <a:p>
            <a:r>
              <a:rPr lang="en-US" dirty="0" smtClean="0">
                <a:latin typeface="Arial"/>
                <a:cs typeface="Arial"/>
              </a:rPr>
              <a:t>A hermit crab out of it’s shell.</a:t>
            </a:r>
            <a:endParaRPr lang="en-US" dirty="0">
              <a:latin typeface="Arial"/>
              <a:cs typeface="Arial"/>
            </a:endParaRPr>
          </a:p>
        </p:txBody>
      </p:sp>
    </p:spTree>
    <p:extLst>
      <p:ext uri="{BB962C8B-B14F-4D97-AF65-F5344CB8AC3E}">
        <p14:creationId xmlns:p14="http://schemas.microsoft.com/office/powerpoint/2010/main" val="23891373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5999" y="3105835"/>
            <a:ext cx="5462519" cy="369332"/>
          </a:xfrm>
          <a:prstGeom prst="rect">
            <a:avLst/>
          </a:prstGeom>
        </p:spPr>
        <p:txBody>
          <a:bodyPr wrap="square">
            <a:spAutoFit/>
          </a:bodyPr>
          <a:lstStyle/>
          <a:p>
            <a:r>
              <a:rPr lang="en-US" dirty="0"/>
              <a:t>http://</a:t>
            </a:r>
            <a:r>
              <a:rPr lang="en-US" dirty="0" err="1"/>
              <a:t>www.youtube.com</a:t>
            </a:r>
            <a:r>
              <a:rPr lang="en-US" dirty="0"/>
              <a:t>/</a:t>
            </a:r>
            <a:r>
              <a:rPr lang="en-US" dirty="0" err="1"/>
              <a:t>watch?v</a:t>
            </a:r>
            <a:r>
              <a:rPr lang="en-US" dirty="0"/>
              <a:t>=ogCp1W7cRZ4</a:t>
            </a:r>
          </a:p>
        </p:txBody>
      </p:sp>
      <p:sp>
        <p:nvSpPr>
          <p:cNvPr id="5" name="TextBox 4"/>
          <p:cNvSpPr txBox="1"/>
          <p:nvPr/>
        </p:nvSpPr>
        <p:spPr>
          <a:xfrm>
            <a:off x="1600933" y="806813"/>
            <a:ext cx="5907587" cy="1077218"/>
          </a:xfrm>
          <a:prstGeom prst="rect">
            <a:avLst/>
          </a:prstGeom>
          <a:noFill/>
        </p:spPr>
        <p:txBody>
          <a:bodyPr wrap="none" rtlCol="0">
            <a:spAutoFit/>
          </a:bodyPr>
          <a:lstStyle/>
          <a:p>
            <a:pPr algn="ctr"/>
            <a:r>
              <a:rPr lang="en-US" sz="3200" b="1" dirty="0" smtClean="0">
                <a:latin typeface="Arial"/>
                <a:cs typeface="Arial"/>
              </a:rPr>
              <a:t>Combining Simple Machines: </a:t>
            </a:r>
          </a:p>
          <a:p>
            <a:pPr algn="ctr"/>
            <a:r>
              <a:rPr lang="en-US" sz="3200" b="1" dirty="0" smtClean="0">
                <a:latin typeface="Arial"/>
                <a:cs typeface="Arial"/>
              </a:rPr>
              <a:t>the hamster trap.</a:t>
            </a:r>
            <a:endParaRPr lang="en-US" sz="3200" b="1" dirty="0">
              <a:latin typeface="Arial"/>
              <a:cs typeface="Arial"/>
            </a:endParaRPr>
          </a:p>
        </p:txBody>
      </p:sp>
    </p:spTree>
    <p:extLst>
      <p:ext uri="{BB962C8B-B14F-4D97-AF65-F5344CB8AC3E}">
        <p14:creationId xmlns:p14="http://schemas.microsoft.com/office/powerpoint/2010/main" val="2770178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28784" y="252785"/>
            <a:ext cx="2133918" cy="584776"/>
          </a:xfrm>
          <a:prstGeom prst="rect">
            <a:avLst/>
          </a:prstGeom>
          <a:noFill/>
        </p:spPr>
        <p:txBody>
          <a:bodyPr wrap="none" rtlCol="0">
            <a:spAutoFit/>
          </a:bodyPr>
          <a:lstStyle/>
          <a:p>
            <a:r>
              <a:rPr lang="en-US" sz="3200" b="1" dirty="0" smtClean="0">
                <a:latin typeface="Arial Bold"/>
                <a:cs typeface="Arial Bold"/>
              </a:rPr>
              <a:t>The Lever</a:t>
            </a:r>
            <a:endParaRPr lang="en-US" sz="3200" b="1" dirty="0">
              <a:latin typeface="Arial Bold"/>
              <a:cs typeface="Arial Bold"/>
            </a:endParaRPr>
          </a:p>
        </p:txBody>
      </p:sp>
      <p:sp>
        <p:nvSpPr>
          <p:cNvPr id="4" name="TextBox 3"/>
          <p:cNvSpPr txBox="1"/>
          <p:nvPr/>
        </p:nvSpPr>
        <p:spPr>
          <a:xfrm>
            <a:off x="1051993" y="1011555"/>
            <a:ext cx="5418520" cy="369332"/>
          </a:xfrm>
          <a:prstGeom prst="rect">
            <a:avLst/>
          </a:prstGeom>
          <a:noFill/>
        </p:spPr>
        <p:txBody>
          <a:bodyPr wrap="none" rtlCol="0">
            <a:spAutoFit/>
          </a:bodyPr>
          <a:lstStyle/>
          <a:p>
            <a:r>
              <a:rPr lang="en-US" dirty="0" smtClean="0"/>
              <a:t>Your skeletal muscles work as levers to move your body.</a:t>
            </a:r>
            <a:endParaRPr lang="en-US" dirty="0"/>
          </a:p>
        </p:txBody>
      </p:sp>
      <p:pic>
        <p:nvPicPr>
          <p:cNvPr id="5" name="Picture 4"/>
          <p:cNvPicPr>
            <a:picLocks noChangeAspect="1"/>
          </p:cNvPicPr>
          <p:nvPr/>
        </p:nvPicPr>
        <p:blipFill>
          <a:blip r:embed="rId2"/>
          <a:stretch>
            <a:fillRect/>
          </a:stretch>
        </p:blipFill>
        <p:spPr>
          <a:xfrm>
            <a:off x="1129528" y="1526077"/>
            <a:ext cx="6915360" cy="5186520"/>
          </a:xfrm>
          <a:prstGeom prst="rect">
            <a:avLst/>
          </a:prstGeom>
        </p:spPr>
      </p:pic>
    </p:spTree>
    <p:extLst>
      <p:ext uri="{BB962C8B-B14F-4D97-AF65-F5344CB8AC3E}">
        <p14:creationId xmlns:p14="http://schemas.microsoft.com/office/powerpoint/2010/main" val="3270009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6922" y="773788"/>
            <a:ext cx="7787314" cy="5840486"/>
          </a:xfrm>
          <a:prstGeom prst="rect">
            <a:avLst/>
          </a:prstGeom>
        </p:spPr>
      </p:pic>
      <p:sp>
        <p:nvSpPr>
          <p:cNvPr id="3" name="TextBox 2"/>
          <p:cNvSpPr txBox="1"/>
          <p:nvPr/>
        </p:nvSpPr>
        <p:spPr>
          <a:xfrm>
            <a:off x="3628784" y="252785"/>
            <a:ext cx="2133918" cy="584776"/>
          </a:xfrm>
          <a:prstGeom prst="rect">
            <a:avLst/>
          </a:prstGeom>
          <a:noFill/>
        </p:spPr>
        <p:txBody>
          <a:bodyPr wrap="none" rtlCol="0">
            <a:spAutoFit/>
          </a:bodyPr>
          <a:lstStyle/>
          <a:p>
            <a:r>
              <a:rPr lang="en-US" sz="3200" b="1" dirty="0" smtClean="0">
                <a:latin typeface="Arial Bold"/>
                <a:cs typeface="Arial Bold"/>
              </a:rPr>
              <a:t>The Lever</a:t>
            </a:r>
            <a:endParaRPr lang="en-US" sz="3200" b="1" dirty="0">
              <a:latin typeface="Arial Bold"/>
              <a:cs typeface="Arial Bold"/>
            </a:endParaRPr>
          </a:p>
        </p:txBody>
      </p:sp>
    </p:spTree>
    <p:extLst>
      <p:ext uri="{BB962C8B-B14F-4D97-AF65-F5344CB8AC3E}">
        <p14:creationId xmlns:p14="http://schemas.microsoft.com/office/powerpoint/2010/main" val="1082805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21016" y="288140"/>
            <a:ext cx="4045899" cy="584776"/>
          </a:xfrm>
          <a:prstGeom prst="rect">
            <a:avLst/>
          </a:prstGeom>
          <a:noFill/>
        </p:spPr>
        <p:txBody>
          <a:bodyPr wrap="none" rtlCol="0">
            <a:spAutoFit/>
          </a:bodyPr>
          <a:lstStyle/>
          <a:p>
            <a:r>
              <a:rPr lang="en-US" sz="3200" b="1" dirty="0" smtClean="0">
                <a:latin typeface="Arial Bold"/>
                <a:cs typeface="Arial Bold"/>
              </a:rPr>
              <a:t>The Wheel and Axle</a:t>
            </a:r>
            <a:endParaRPr lang="en-US" sz="3200" b="1" dirty="0">
              <a:latin typeface="Arial Bold"/>
              <a:cs typeface="Arial Bold"/>
            </a:endParaRPr>
          </a:p>
        </p:txBody>
      </p:sp>
      <p:sp>
        <p:nvSpPr>
          <p:cNvPr id="4" name="Rectangle 3"/>
          <p:cNvSpPr/>
          <p:nvPr/>
        </p:nvSpPr>
        <p:spPr>
          <a:xfrm>
            <a:off x="3331357" y="2207897"/>
            <a:ext cx="5745068" cy="369332"/>
          </a:xfrm>
          <a:prstGeom prst="rect">
            <a:avLst/>
          </a:prstGeom>
        </p:spPr>
        <p:txBody>
          <a:bodyPr wrap="square">
            <a:spAutoFit/>
          </a:bodyPr>
          <a:lstStyle/>
          <a:p>
            <a:r>
              <a:rPr lang="en-US" dirty="0" smtClean="0">
                <a:latin typeface="Arial"/>
                <a:cs typeface="Arial"/>
              </a:rPr>
              <a:t>http://</a:t>
            </a:r>
            <a:r>
              <a:rPr lang="en-US" dirty="0" err="1" smtClean="0">
                <a:latin typeface="Arial"/>
                <a:cs typeface="Arial"/>
              </a:rPr>
              <a:t>videosift.com</a:t>
            </a:r>
            <a:r>
              <a:rPr lang="en-US" dirty="0" smtClean="0">
                <a:latin typeface="Arial"/>
                <a:cs typeface="Arial"/>
              </a:rPr>
              <a:t>/video/Nature-invented-the-wheel</a:t>
            </a:r>
            <a:endParaRPr lang="en-US" dirty="0">
              <a:latin typeface="Arial"/>
              <a:cs typeface="Arial"/>
            </a:endParaRPr>
          </a:p>
        </p:txBody>
      </p:sp>
      <p:sp>
        <p:nvSpPr>
          <p:cNvPr id="5" name="TextBox 4"/>
          <p:cNvSpPr txBox="1"/>
          <p:nvPr/>
        </p:nvSpPr>
        <p:spPr>
          <a:xfrm>
            <a:off x="3976912" y="1093024"/>
            <a:ext cx="4046488" cy="369332"/>
          </a:xfrm>
          <a:prstGeom prst="rect">
            <a:avLst/>
          </a:prstGeom>
          <a:noFill/>
        </p:spPr>
        <p:txBody>
          <a:bodyPr wrap="none" rtlCol="0">
            <a:spAutoFit/>
          </a:bodyPr>
          <a:lstStyle/>
          <a:p>
            <a:r>
              <a:rPr lang="en-US" dirty="0" smtClean="0">
                <a:latin typeface="Arial"/>
                <a:cs typeface="Arial"/>
              </a:rPr>
              <a:t>Salamanders and Caterpillars, oh my!</a:t>
            </a:r>
            <a:endParaRPr lang="en-US" dirty="0">
              <a:latin typeface="Arial"/>
              <a:cs typeface="Arial"/>
            </a:endParaRPr>
          </a:p>
        </p:txBody>
      </p:sp>
      <p:sp>
        <p:nvSpPr>
          <p:cNvPr id="6" name="TextBox 5"/>
          <p:cNvSpPr txBox="1"/>
          <p:nvPr/>
        </p:nvSpPr>
        <p:spPr>
          <a:xfrm>
            <a:off x="3520620" y="1701003"/>
            <a:ext cx="5425171" cy="369332"/>
          </a:xfrm>
          <a:prstGeom prst="rect">
            <a:avLst/>
          </a:prstGeom>
          <a:noFill/>
        </p:spPr>
        <p:txBody>
          <a:bodyPr wrap="none" rtlCol="0">
            <a:spAutoFit/>
          </a:bodyPr>
          <a:lstStyle/>
          <a:p>
            <a:r>
              <a:rPr lang="en-US" dirty="0" smtClean="0">
                <a:latin typeface="Arial"/>
                <a:cs typeface="Arial"/>
              </a:rPr>
              <a:t>http://</a:t>
            </a:r>
            <a:r>
              <a:rPr lang="en-US" dirty="0" err="1" smtClean="0">
                <a:latin typeface="Arial"/>
                <a:cs typeface="Arial"/>
              </a:rPr>
              <a:t>www.youtube.com</a:t>
            </a:r>
            <a:r>
              <a:rPr lang="en-US" dirty="0" smtClean="0">
                <a:latin typeface="Arial"/>
                <a:cs typeface="Arial"/>
              </a:rPr>
              <a:t>/</a:t>
            </a:r>
            <a:r>
              <a:rPr lang="en-US" dirty="0" err="1" smtClean="0">
                <a:latin typeface="Arial"/>
                <a:cs typeface="Arial"/>
              </a:rPr>
              <a:t>watch?v</a:t>
            </a:r>
            <a:r>
              <a:rPr lang="en-US" dirty="0" smtClean="0">
                <a:latin typeface="Arial"/>
                <a:cs typeface="Arial"/>
              </a:rPr>
              <a:t>=HmLS2WXZQxU</a:t>
            </a:r>
            <a:endParaRPr lang="en-US" dirty="0">
              <a:latin typeface="Arial"/>
              <a:cs typeface="Arial"/>
            </a:endParaRPr>
          </a:p>
        </p:txBody>
      </p:sp>
      <p:sp>
        <p:nvSpPr>
          <p:cNvPr id="8" name="TextBox 7"/>
          <p:cNvSpPr txBox="1"/>
          <p:nvPr/>
        </p:nvSpPr>
        <p:spPr>
          <a:xfrm>
            <a:off x="340734" y="3571438"/>
            <a:ext cx="3495193" cy="369332"/>
          </a:xfrm>
          <a:prstGeom prst="rect">
            <a:avLst/>
          </a:prstGeom>
          <a:noFill/>
        </p:spPr>
        <p:txBody>
          <a:bodyPr wrap="none" rtlCol="0">
            <a:spAutoFit/>
          </a:bodyPr>
          <a:lstStyle/>
          <a:p>
            <a:r>
              <a:rPr lang="en-US" dirty="0" smtClean="0">
                <a:latin typeface="Arial"/>
                <a:cs typeface="Arial"/>
              </a:rPr>
              <a:t>And Golden Wheel Spiders, too!</a:t>
            </a:r>
            <a:endParaRPr lang="en-US" dirty="0">
              <a:latin typeface="Arial"/>
              <a:cs typeface="Arial"/>
            </a:endParaRPr>
          </a:p>
        </p:txBody>
      </p:sp>
      <p:pic>
        <p:nvPicPr>
          <p:cNvPr id="9" name="Picture 8"/>
          <p:cNvPicPr>
            <a:picLocks noChangeAspect="1"/>
          </p:cNvPicPr>
          <p:nvPr/>
        </p:nvPicPr>
        <p:blipFill>
          <a:blip r:embed="rId2"/>
          <a:stretch>
            <a:fillRect/>
          </a:stretch>
        </p:blipFill>
        <p:spPr>
          <a:xfrm>
            <a:off x="4676063" y="3796994"/>
            <a:ext cx="3828745" cy="2149797"/>
          </a:xfrm>
          <a:prstGeom prst="rect">
            <a:avLst/>
          </a:prstGeom>
        </p:spPr>
      </p:pic>
      <p:pic>
        <p:nvPicPr>
          <p:cNvPr id="10" name="Picture 9"/>
          <p:cNvPicPr>
            <a:picLocks noChangeAspect="1"/>
          </p:cNvPicPr>
          <p:nvPr/>
        </p:nvPicPr>
        <p:blipFill rotWithShape="1">
          <a:blip r:embed="rId3"/>
          <a:srcRect l="12449" t="56180" r="41562" b="-920"/>
          <a:stretch/>
        </p:blipFill>
        <p:spPr>
          <a:xfrm>
            <a:off x="156357" y="3941040"/>
            <a:ext cx="3679570" cy="2693216"/>
          </a:xfrm>
          <a:prstGeom prst="rect">
            <a:avLst/>
          </a:prstGeom>
        </p:spPr>
      </p:pic>
      <p:sp>
        <p:nvSpPr>
          <p:cNvPr id="11" name="Rectangle 10"/>
          <p:cNvSpPr/>
          <p:nvPr/>
        </p:nvSpPr>
        <p:spPr>
          <a:xfrm>
            <a:off x="4025552" y="6046045"/>
            <a:ext cx="4999216" cy="369332"/>
          </a:xfrm>
          <a:prstGeom prst="rect">
            <a:avLst/>
          </a:prstGeom>
        </p:spPr>
        <p:txBody>
          <a:bodyPr wrap="square">
            <a:spAutoFit/>
          </a:bodyPr>
          <a:lstStyle/>
          <a:p>
            <a:r>
              <a:rPr lang="en-US" dirty="0" smtClean="0">
                <a:latin typeface="Arial"/>
                <a:cs typeface="Arial"/>
              </a:rPr>
              <a:t>http://</a:t>
            </a:r>
            <a:r>
              <a:rPr lang="en-US" dirty="0" err="1" smtClean="0">
                <a:latin typeface="Arial"/>
                <a:cs typeface="Arial"/>
              </a:rPr>
              <a:t>www.youtube.com</a:t>
            </a:r>
            <a:r>
              <a:rPr lang="en-US" dirty="0" smtClean="0">
                <a:latin typeface="Arial"/>
                <a:cs typeface="Arial"/>
              </a:rPr>
              <a:t>/</a:t>
            </a:r>
            <a:r>
              <a:rPr lang="en-US" dirty="0" err="1" smtClean="0">
                <a:latin typeface="Arial"/>
                <a:cs typeface="Arial"/>
              </a:rPr>
              <a:t>watch?v</a:t>
            </a:r>
            <a:r>
              <a:rPr lang="en-US" dirty="0" smtClean="0">
                <a:latin typeface="Arial"/>
                <a:cs typeface="Arial"/>
              </a:rPr>
              <a:t>=V4odlo0Afjs</a:t>
            </a:r>
            <a:endParaRPr lang="en-US" dirty="0">
              <a:latin typeface="Arial"/>
              <a:cs typeface="Arial"/>
            </a:endParaRPr>
          </a:p>
        </p:txBody>
      </p:sp>
      <p:pic>
        <p:nvPicPr>
          <p:cNvPr id="12" name="Picture 11"/>
          <p:cNvPicPr>
            <a:picLocks noChangeAspect="1"/>
          </p:cNvPicPr>
          <p:nvPr/>
        </p:nvPicPr>
        <p:blipFill>
          <a:blip r:embed="rId4"/>
          <a:stretch>
            <a:fillRect/>
          </a:stretch>
        </p:blipFill>
        <p:spPr>
          <a:xfrm>
            <a:off x="156357" y="288140"/>
            <a:ext cx="3175000" cy="3175000"/>
          </a:xfrm>
          <a:prstGeom prst="rect">
            <a:avLst/>
          </a:prstGeom>
        </p:spPr>
      </p:pic>
    </p:spTree>
    <p:extLst>
      <p:ext uri="{BB962C8B-B14F-4D97-AF65-F5344CB8AC3E}">
        <p14:creationId xmlns:p14="http://schemas.microsoft.com/office/powerpoint/2010/main" val="3270009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96391" y="288140"/>
            <a:ext cx="4045899" cy="584776"/>
          </a:xfrm>
          <a:prstGeom prst="rect">
            <a:avLst/>
          </a:prstGeom>
          <a:noFill/>
        </p:spPr>
        <p:txBody>
          <a:bodyPr wrap="none" rtlCol="0">
            <a:spAutoFit/>
          </a:bodyPr>
          <a:lstStyle/>
          <a:p>
            <a:r>
              <a:rPr lang="en-US" sz="3200" b="1" dirty="0" smtClean="0">
                <a:latin typeface="Arial Bold"/>
                <a:cs typeface="Arial Bold"/>
              </a:rPr>
              <a:t>The Wheel and Axle</a:t>
            </a:r>
            <a:endParaRPr lang="en-US" sz="3200" b="1" dirty="0">
              <a:latin typeface="Arial Bold"/>
              <a:cs typeface="Arial Bold"/>
            </a:endParaRPr>
          </a:p>
        </p:txBody>
      </p:sp>
      <p:sp>
        <p:nvSpPr>
          <p:cNvPr id="3" name="TextBox 2"/>
          <p:cNvSpPr txBox="1"/>
          <p:nvPr/>
        </p:nvSpPr>
        <p:spPr>
          <a:xfrm>
            <a:off x="369373" y="895210"/>
            <a:ext cx="5415815" cy="369332"/>
          </a:xfrm>
          <a:prstGeom prst="rect">
            <a:avLst/>
          </a:prstGeom>
          <a:noFill/>
        </p:spPr>
        <p:txBody>
          <a:bodyPr wrap="none" rtlCol="0">
            <a:spAutoFit/>
          </a:bodyPr>
          <a:lstStyle/>
          <a:p>
            <a:r>
              <a:rPr lang="en-US" dirty="0" err="1" smtClean="0">
                <a:latin typeface="Arial Bold"/>
                <a:cs typeface="Arial Bold"/>
              </a:rPr>
              <a:t>Planthoppers</a:t>
            </a:r>
            <a:r>
              <a:rPr lang="en-US" dirty="0" smtClean="0">
                <a:latin typeface="Arial Bold"/>
                <a:cs typeface="Arial Bold"/>
              </a:rPr>
              <a:t> hop with a modified wheel: The Gear.</a:t>
            </a:r>
            <a:endParaRPr lang="en-US" dirty="0">
              <a:latin typeface="Arial Bold"/>
              <a:cs typeface="Arial Bold"/>
            </a:endParaRPr>
          </a:p>
        </p:txBody>
      </p:sp>
      <p:pic>
        <p:nvPicPr>
          <p:cNvPr id="4" name="Picture 3"/>
          <p:cNvPicPr>
            <a:picLocks noChangeAspect="1"/>
          </p:cNvPicPr>
          <p:nvPr/>
        </p:nvPicPr>
        <p:blipFill>
          <a:blip r:embed="rId2"/>
          <a:stretch>
            <a:fillRect/>
          </a:stretch>
        </p:blipFill>
        <p:spPr>
          <a:xfrm>
            <a:off x="369372" y="1416123"/>
            <a:ext cx="3201161" cy="2080755"/>
          </a:xfrm>
          <a:prstGeom prst="rect">
            <a:avLst/>
          </a:prstGeom>
        </p:spPr>
      </p:pic>
      <p:pic>
        <p:nvPicPr>
          <p:cNvPr id="5" name="Picture 4"/>
          <p:cNvPicPr>
            <a:picLocks noChangeAspect="1"/>
          </p:cNvPicPr>
          <p:nvPr/>
        </p:nvPicPr>
        <p:blipFill>
          <a:blip r:embed="rId3"/>
          <a:stretch>
            <a:fillRect/>
          </a:stretch>
        </p:blipFill>
        <p:spPr>
          <a:xfrm>
            <a:off x="6157637" y="1225437"/>
            <a:ext cx="2530022" cy="3204694"/>
          </a:xfrm>
          <a:prstGeom prst="rect">
            <a:avLst/>
          </a:prstGeom>
        </p:spPr>
      </p:pic>
      <p:sp>
        <p:nvSpPr>
          <p:cNvPr id="6" name="TextBox 5"/>
          <p:cNvSpPr txBox="1"/>
          <p:nvPr/>
        </p:nvSpPr>
        <p:spPr>
          <a:xfrm>
            <a:off x="6555366" y="4530843"/>
            <a:ext cx="1909597" cy="369332"/>
          </a:xfrm>
          <a:prstGeom prst="rect">
            <a:avLst/>
          </a:prstGeom>
          <a:noFill/>
        </p:spPr>
        <p:txBody>
          <a:bodyPr wrap="none" rtlCol="0">
            <a:spAutoFit/>
          </a:bodyPr>
          <a:lstStyle/>
          <a:p>
            <a:r>
              <a:rPr lang="en-US" dirty="0"/>
              <a:t>G</a:t>
            </a:r>
            <a:r>
              <a:rPr lang="en-US" dirty="0" smtClean="0"/>
              <a:t>ears on hind legs</a:t>
            </a:r>
            <a:endParaRPr lang="en-US" dirty="0"/>
          </a:p>
        </p:txBody>
      </p:sp>
      <p:sp>
        <p:nvSpPr>
          <p:cNvPr id="7" name="TextBox 6"/>
          <p:cNvSpPr txBox="1"/>
          <p:nvPr/>
        </p:nvSpPr>
        <p:spPr>
          <a:xfrm>
            <a:off x="141121" y="5020273"/>
            <a:ext cx="8852136" cy="1569660"/>
          </a:xfrm>
          <a:prstGeom prst="rect">
            <a:avLst/>
          </a:prstGeom>
          <a:noFill/>
        </p:spPr>
        <p:txBody>
          <a:bodyPr wrap="square" rtlCol="0">
            <a:spAutoFit/>
          </a:bodyPr>
          <a:lstStyle/>
          <a:p>
            <a:r>
              <a:rPr lang="en-US" sz="1600" dirty="0" err="1" smtClean="0">
                <a:latin typeface="Arial"/>
                <a:cs typeface="Arial"/>
              </a:rPr>
              <a:t>Planthopper</a:t>
            </a:r>
            <a:r>
              <a:rPr lang="en-US" sz="1600" dirty="0" smtClean="0">
                <a:latin typeface="Arial"/>
                <a:cs typeface="Arial"/>
              </a:rPr>
              <a:t> synchronize their hind leg </a:t>
            </a:r>
            <a:r>
              <a:rPr lang="en-US" sz="1600" dirty="0">
                <a:latin typeface="Arial"/>
                <a:cs typeface="Arial"/>
              </a:rPr>
              <a:t>movements in 30 millionths of a </a:t>
            </a:r>
            <a:r>
              <a:rPr lang="en-US" sz="1600" dirty="0" smtClean="0">
                <a:latin typeface="Arial"/>
                <a:cs typeface="Arial"/>
              </a:rPr>
              <a:t>second using small gears </a:t>
            </a:r>
            <a:r>
              <a:rPr lang="en-US" sz="1600" dirty="0">
                <a:latin typeface="Arial"/>
                <a:cs typeface="Arial"/>
              </a:rPr>
              <a:t>on the first segment of its hind legs </a:t>
            </a:r>
            <a:r>
              <a:rPr lang="en-US" sz="1600" dirty="0" smtClean="0">
                <a:latin typeface="Arial"/>
                <a:cs typeface="Arial"/>
              </a:rPr>
              <a:t>(similar to the </a:t>
            </a:r>
            <a:r>
              <a:rPr lang="en-US" sz="1600" dirty="0">
                <a:latin typeface="Arial"/>
                <a:cs typeface="Arial"/>
              </a:rPr>
              <a:t>top of </a:t>
            </a:r>
            <a:r>
              <a:rPr lang="en-US" sz="1600" dirty="0" smtClean="0">
                <a:latin typeface="Arial"/>
                <a:cs typeface="Arial"/>
              </a:rPr>
              <a:t>your thigh </a:t>
            </a:r>
            <a:r>
              <a:rPr lang="en-US" sz="1600" dirty="0">
                <a:latin typeface="Arial"/>
                <a:cs typeface="Arial"/>
              </a:rPr>
              <a:t>bone).</a:t>
            </a:r>
          </a:p>
          <a:p>
            <a:r>
              <a:rPr lang="en-US" sz="1600" dirty="0">
                <a:latin typeface="Arial"/>
                <a:cs typeface="Arial"/>
              </a:rPr>
              <a:t>As one leg prepares to leap, the interlocking gear system causes the other leg to move </a:t>
            </a:r>
            <a:r>
              <a:rPr lang="en-US" sz="1600" dirty="0" smtClean="0">
                <a:latin typeface="Arial"/>
                <a:cs typeface="Arial"/>
              </a:rPr>
              <a:t>at the same time. </a:t>
            </a:r>
            <a:r>
              <a:rPr lang="en-US" sz="1600" dirty="0">
                <a:latin typeface="Arial"/>
                <a:cs typeface="Arial"/>
              </a:rPr>
              <a:t>This </a:t>
            </a:r>
            <a:r>
              <a:rPr lang="en-US" sz="1600" dirty="0" smtClean="0">
                <a:latin typeface="Arial"/>
                <a:cs typeface="Arial"/>
              </a:rPr>
              <a:t>lets the </a:t>
            </a:r>
            <a:r>
              <a:rPr lang="en-US" sz="1600" dirty="0" err="1">
                <a:latin typeface="Arial"/>
                <a:cs typeface="Arial"/>
              </a:rPr>
              <a:t>planthopper</a:t>
            </a:r>
            <a:r>
              <a:rPr lang="en-US" sz="1600" dirty="0">
                <a:latin typeface="Arial"/>
                <a:cs typeface="Arial"/>
              </a:rPr>
              <a:t> to propel itself faster and farther and in a straighter </a:t>
            </a:r>
            <a:r>
              <a:rPr lang="en-US" sz="1600" dirty="0" smtClean="0">
                <a:latin typeface="Arial"/>
                <a:cs typeface="Arial"/>
              </a:rPr>
              <a:t>path to </a:t>
            </a:r>
            <a:r>
              <a:rPr lang="en-US" sz="1600" dirty="0">
                <a:latin typeface="Arial"/>
                <a:cs typeface="Arial"/>
              </a:rPr>
              <a:t>escape </a:t>
            </a:r>
            <a:r>
              <a:rPr lang="en-US" sz="1600" dirty="0" smtClean="0">
                <a:latin typeface="Arial"/>
                <a:cs typeface="Arial"/>
              </a:rPr>
              <a:t>danger. </a:t>
            </a:r>
            <a:r>
              <a:rPr lang="en-US" sz="1600" dirty="0">
                <a:latin typeface="Arial"/>
                <a:cs typeface="Arial"/>
              </a:rPr>
              <a:t>At such speeds, synchronizing leg movements </a:t>
            </a:r>
            <a:r>
              <a:rPr lang="en-US" sz="1600" dirty="0" smtClean="0">
                <a:latin typeface="Arial"/>
                <a:cs typeface="Arial"/>
              </a:rPr>
              <a:t>is very important, </a:t>
            </a:r>
            <a:r>
              <a:rPr lang="en-US" sz="1600" dirty="0">
                <a:latin typeface="Arial"/>
                <a:cs typeface="Arial"/>
              </a:rPr>
              <a:t>as one wrong move could send the insect springing to the side instead of forward.</a:t>
            </a:r>
          </a:p>
        </p:txBody>
      </p:sp>
      <p:sp>
        <p:nvSpPr>
          <p:cNvPr id="8" name="TextBox 7"/>
          <p:cNvSpPr txBox="1"/>
          <p:nvPr/>
        </p:nvSpPr>
        <p:spPr>
          <a:xfrm>
            <a:off x="744552" y="3496879"/>
            <a:ext cx="2051839" cy="369332"/>
          </a:xfrm>
          <a:prstGeom prst="rect">
            <a:avLst/>
          </a:prstGeom>
          <a:noFill/>
        </p:spPr>
        <p:txBody>
          <a:bodyPr wrap="none" rtlCol="0">
            <a:spAutoFit/>
          </a:bodyPr>
          <a:lstStyle/>
          <a:p>
            <a:r>
              <a:rPr lang="en-US" dirty="0" err="1" smtClean="0"/>
              <a:t>Planthopper</a:t>
            </a:r>
            <a:r>
              <a:rPr lang="en-US" dirty="0" smtClean="0"/>
              <a:t> nymph</a:t>
            </a:r>
            <a:endParaRPr lang="en-US" dirty="0"/>
          </a:p>
        </p:txBody>
      </p:sp>
      <p:sp>
        <p:nvSpPr>
          <p:cNvPr id="9" name="Rectangle 8"/>
          <p:cNvSpPr/>
          <p:nvPr/>
        </p:nvSpPr>
        <p:spPr>
          <a:xfrm>
            <a:off x="369373" y="3922299"/>
            <a:ext cx="5413085" cy="369332"/>
          </a:xfrm>
          <a:prstGeom prst="rect">
            <a:avLst/>
          </a:prstGeom>
        </p:spPr>
        <p:txBody>
          <a:bodyPr wrap="square">
            <a:spAutoFit/>
          </a:bodyPr>
          <a:lstStyle/>
          <a:p>
            <a:r>
              <a:rPr lang="en-US" dirty="0" smtClean="0"/>
              <a:t>http://</a:t>
            </a:r>
            <a:r>
              <a:rPr lang="en-US" dirty="0" err="1" smtClean="0"/>
              <a:t>www.youtube.com</a:t>
            </a:r>
            <a:r>
              <a:rPr lang="en-US" dirty="0" smtClean="0"/>
              <a:t>/</a:t>
            </a:r>
            <a:r>
              <a:rPr lang="en-US" dirty="0" err="1" smtClean="0"/>
              <a:t>watch?v</a:t>
            </a:r>
            <a:r>
              <a:rPr lang="en-US" dirty="0" smtClean="0"/>
              <a:t>=cq0Mf2pt2XA</a:t>
            </a:r>
            <a:endParaRPr lang="en-US" dirty="0"/>
          </a:p>
        </p:txBody>
      </p:sp>
      <p:sp>
        <p:nvSpPr>
          <p:cNvPr id="10" name="Rectangle 9"/>
          <p:cNvSpPr/>
          <p:nvPr/>
        </p:nvSpPr>
        <p:spPr>
          <a:xfrm>
            <a:off x="369373" y="4296211"/>
            <a:ext cx="4572000" cy="646331"/>
          </a:xfrm>
          <a:prstGeom prst="rect">
            <a:avLst/>
          </a:prstGeom>
        </p:spPr>
        <p:txBody>
          <a:bodyPr>
            <a:spAutoFit/>
          </a:bodyPr>
          <a:lstStyle/>
          <a:p>
            <a:r>
              <a:rPr lang="en-US" dirty="0" smtClean="0"/>
              <a:t>http://</a:t>
            </a:r>
            <a:r>
              <a:rPr lang="en-US" dirty="0" err="1" smtClean="0"/>
              <a:t>www.npr.org</a:t>
            </a:r>
            <a:r>
              <a:rPr lang="en-US" dirty="0" smtClean="0"/>
              <a:t>/2013/09/13/219739500/living-gears-help-this-bug-jump</a:t>
            </a:r>
            <a:endParaRPr lang="en-US" dirty="0"/>
          </a:p>
        </p:txBody>
      </p:sp>
    </p:spTree>
    <p:extLst>
      <p:ext uri="{BB962C8B-B14F-4D97-AF65-F5344CB8AC3E}">
        <p14:creationId xmlns:p14="http://schemas.microsoft.com/office/powerpoint/2010/main" val="1591217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39457" y="288140"/>
            <a:ext cx="2237111" cy="584776"/>
          </a:xfrm>
          <a:prstGeom prst="rect">
            <a:avLst/>
          </a:prstGeom>
          <a:noFill/>
        </p:spPr>
        <p:txBody>
          <a:bodyPr wrap="none" rtlCol="0">
            <a:spAutoFit/>
          </a:bodyPr>
          <a:lstStyle/>
          <a:p>
            <a:r>
              <a:rPr lang="en-US" sz="3200" b="1" dirty="0" smtClean="0">
                <a:latin typeface="Arial Bold"/>
                <a:cs typeface="Arial Bold"/>
              </a:rPr>
              <a:t>The Pulley</a:t>
            </a:r>
            <a:endParaRPr lang="en-US" sz="3200" b="1" dirty="0">
              <a:latin typeface="Arial Bold"/>
              <a:cs typeface="Arial Bold"/>
            </a:endParaRPr>
          </a:p>
        </p:txBody>
      </p:sp>
      <p:pic>
        <p:nvPicPr>
          <p:cNvPr id="4" name="Picture 3"/>
          <p:cNvPicPr>
            <a:picLocks noChangeAspect="1"/>
          </p:cNvPicPr>
          <p:nvPr/>
        </p:nvPicPr>
        <p:blipFill>
          <a:blip r:embed="rId2"/>
          <a:stretch>
            <a:fillRect/>
          </a:stretch>
        </p:blipFill>
        <p:spPr>
          <a:xfrm>
            <a:off x="2609402" y="1336182"/>
            <a:ext cx="4074602" cy="2526253"/>
          </a:xfrm>
          <a:prstGeom prst="rect">
            <a:avLst/>
          </a:prstGeom>
        </p:spPr>
      </p:pic>
      <p:sp>
        <p:nvSpPr>
          <p:cNvPr id="5" name="Rectangle 4"/>
          <p:cNvSpPr/>
          <p:nvPr/>
        </p:nvSpPr>
        <p:spPr>
          <a:xfrm>
            <a:off x="346387" y="3995677"/>
            <a:ext cx="8582724" cy="2585323"/>
          </a:xfrm>
          <a:prstGeom prst="rect">
            <a:avLst/>
          </a:prstGeom>
        </p:spPr>
        <p:txBody>
          <a:bodyPr wrap="square">
            <a:spAutoFit/>
          </a:bodyPr>
          <a:lstStyle/>
          <a:p>
            <a:r>
              <a:rPr lang="en-US" dirty="0" smtClean="0"/>
              <a:t>“The </a:t>
            </a:r>
            <a:r>
              <a:rPr lang="en-US" dirty="0"/>
              <a:t>pulley is a way of getting force to go around </a:t>
            </a:r>
            <a:r>
              <a:rPr lang="en-US" dirty="0" smtClean="0"/>
              <a:t>corners…”</a:t>
            </a:r>
            <a:endParaRPr lang="en-US" dirty="0"/>
          </a:p>
          <a:p>
            <a:endParaRPr lang="en-US" dirty="0" smtClean="0"/>
          </a:p>
          <a:p>
            <a:r>
              <a:rPr lang="en-US" dirty="0" smtClean="0"/>
              <a:t>“The </a:t>
            </a:r>
            <a:r>
              <a:rPr lang="en-US" dirty="0"/>
              <a:t>patella, or knee cap, allows your thigh muscles to lift your lower leg without crushing the knee joint. If the quadriceps were connected directly to your shin, every time it contracted, the bones of the lower leg would grind into the base of the femur, and it would take a lot of effort to move. But by routing the connection over the top of the patella, evolution changed the geometry--when the quad pulls on the lower leg, the force comes from in front of the shin, rather than from directly above, so the shin moves easily</a:t>
            </a:r>
            <a:r>
              <a:rPr lang="en-US" dirty="0" smtClean="0"/>
              <a:t>.”</a:t>
            </a:r>
            <a:endParaRPr lang="en-US" dirty="0"/>
          </a:p>
        </p:txBody>
      </p:sp>
    </p:spTree>
    <p:extLst>
      <p:ext uri="{BB962C8B-B14F-4D97-AF65-F5344CB8AC3E}">
        <p14:creationId xmlns:p14="http://schemas.microsoft.com/office/powerpoint/2010/main" val="3270009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94581" y="183993"/>
            <a:ext cx="3787615" cy="584776"/>
          </a:xfrm>
          <a:prstGeom prst="rect">
            <a:avLst/>
          </a:prstGeom>
          <a:noFill/>
        </p:spPr>
        <p:txBody>
          <a:bodyPr wrap="none" rtlCol="0">
            <a:spAutoFit/>
          </a:bodyPr>
          <a:lstStyle/>
          <a:p>
            <a:r>
              <a:rPr lang="en-US" sz="3200" b="1" dirty="0" smtClean="0">
                <a:latin typeface="Arial Bold"/>
                <a:cs typeface="Arial Bold"/>
              </a:rPr>
              <a:t>The Inclined Plane</a:t>
            </a:r>
            <a:endParaRPr lang="en-US" sz="3200" b="1" dirty="0">
              <a:latin typeface="Arial Bold"/>
              <a:cs typeface="Arial Bold"/>
            </a:endParaRPr>
          </a:p>
        </p:txBody>
      </p:sp>
      <p:sp>
        <p:nvSpPr>
          <p:cNvPr id="3" name="TextBox 2"/>
          <p:cNvSpPr txBox="1"/>
          <p:nvPr/>
        </p:nvSpPr>
        <p:spPr>
          <a:xfrm>
            <a:off x="266823" y="6151540"/>
            <a:ext cx="4098390" cy="369332"/>
          </a:xfrm>
          <a:prstGeom prst="rect">
            <a:avLst/>
          </a:prstGeom>
          <a:noFill/>
        </p:spPr>
        <p:txBody>
          <a:bodyPr wrap="square" rtlCol="0">
            <a:spAutoFit/>
          </a:bodyPr>
          <a:lstStyle/>
          <a:p>
            <a:r>
              <a:rPr lang="en-US" dirty="0" smtClean="0"/>
              <a:t>Penguins, too!</a:t>
            </a:r>
            <a:endParaRPr lang="en-US" dirty="0"/>
          </a:p>
        </p:txBody>
      </p:sp>
      <p:sp>
        <p:nvSpPr>
          <p:cNvPr id="4" name="TextBox 3"/>
          <p:cNvSpPr txBox="1"/>
          <p:nvPr/>
        </p:nvSpPr>
        <p:spPr>
          <a:xfrm>
            <a:off x="3752940" y="6188238"/>
            <a:ext cx="5106536" cy="369332"/>
          </a:xfrm>
          <a:prstGeom prst="rect">
            <a:avLst/>
          </a:prstGeom>
          <a:noFill/>
        </p:spPr>
        <p:txBody>
          <a:bodyPr wrap="none" rtlCol="0">
            <a:spAutoFit/>
          </a:bodyPr>
          <a:lstStyle/>
          <a:p>
            <a:r>
              <a:rPr lang="en-US" dirty="0" smtClean="0"/>
              <a:t>http://</a:t>
            </a:r>
            <a:r>
              <a:rPr lang="en-US" dirty="0" err="1" smtClean="0"/>
              <a:t>www.youtube.com</a:t>
            </a:r>
            <a:r>
              <a:rPr lang="en-US" dirty="0" smtClean="0"/>
              <a:t>/</a:t>
            </a:r>
            <a:r>
              <a:rPr lang="en-US" dirty="0" err="1" smtClean="0"/>
              <a:t>watch?v</a:t>
            </a:r>
            <a:r>
              <a:rPr lang="en-US" dirty="0" smtClean="0"/>
              <a:t>=CkMzHGA8GgM</a:t>
            </a:r>
            <a:endParaRPr lang="en-US" dirty="0"/>
          </a:p>
        </p:txBody>
      </p:sp>
      <p:pic>
        <p:nvPicPr>
          <p:cNvPr id="5" name="Picture 4"/>
          <p:cNvPicPr>
            <a:picLocks noChangeAspect="1"/>
          </p:cNvPicPr>
          <p:nvPr/>
        </p:nvPicPr>
        <p:blipFill rotWithShape="1">
          <a:blip r:embed="rId2"/>
          <a:srcRect l="28316" r="28805"/>
          <a:stretch/>
        </p:blipFill>
        <p:spPr>
          <a:xfrm>
            <a:off x="5428671" y="783491"/>
            <a:ext cx="3430805" cy="5334000"/>
          </a:xfrm>
          <a:prstGeom prst="rect">
            <a:avLst/>
          </a:prstGeom>
        </p:spPr>
      </p:pic>
      <p:sp>
        <p:nvSpPr>
          <p:cNvPr id="6" name="TextBox 5"/>
          <p:cNvSpPr txBox="1"/>
          <p:nvPr/>
        </p:nvSpPr>
        <p:spPr>
          <a:xfrm>
            <a:off x="3748794" y="803887"/>
            <a:ext cx="1572140" cy="369332"/>
          </a:xfrm>
          <a:prstGeom prst="rect">
            <a:avLst/>
          </a:prstGeom>
          <a:noFill/>
        </p:spPr>
        <p:txBody>
          <a:bodyPr wrap="none" rtlCol="0">
            <a:spAutoFit/>
          </a:bodyPr>
          <a:lstStyle/>
          <a:p>
            <a:r>
              <a:rPr lang="en-US" dirty="0" smtClean="0"/>
              <a:t>Cats like them.</a:t>
            </a:r>
            <a:endParaRPr lang="en-US" dirty="0"/>
          </a:p>
        </p:txBody>
      </p:sp>
      <p:pic>
        <p:nvPicPr>
          <p:cNvPr id="8" name="Picture 7"/>
          <p:cNvPicPr>
            <a:picLocks noChangeAspect="1"/>
          </p:cNvPicPr>
          <p:nvPr/>
        </p:nvPicPr>
        <p:blipFill>
          <a:blip r:embed="rId3"/>
          <a:stretch>
            <a:fillRect/>
          </a:stretch>
        </p:blipFill>
        <p:spPr>
          <a:xfrm>
            <a:off x="206393" y="803887"/>
            <a:ext cx="3542402" cy="5313604"/>
          </a:xfrm>
          <a:prstGeom prst="rect">
            <a:avLst/>
          </a:prstGeom>
        </p:spPr>
      </p:pic>
    </p:spTree>
    <p:extLst>
      <p:ext uri="{BB962C8B-B14F-4D97-AF65-F5344CB8AC3E}">
        <p14:creationId xmlns:p14="http://schemas.microsoft.com/office/powerpoint/2010/main" val="3270009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9823" y="2817541"/>
            <a:ext cx="2845379" cy="2131287"/>
          </a:xfrm>
          <a:prstGeom prst="rect">
            <a:avLst/>
          </a:prstGeom>
        </p:spPr>
      </p:pic>
      <p:pic>
        <p:nvPicPr>
          <p:cNvPr id="5" name="Picture 4"/>
          <p:cNvPicPr>
            <a:picLocks noChangeAspect="1"/>
          </p:cNvPicPr>
          <p:nvPr/>
        </p:nvPicPr>
        <p:blipFill>
          <a:blip r:embed="rId3"/>
          <a:stretch>
            <a:fillRect/>
          </a:stretch>
        </p:blipFill>
        <p:spPr>
          <a:xfrm>
            <a:off x="6082597" y="2813213"/>
            <a:ext cx="2869291" cy="2149198"/>
          </a:xfrm>
          <a:prstGeom prst="rect">
            <a:avLst/>
          </a:prstGeom>
        </p:spPr>
      </p:pic>
      <p:pic>
        <p:nvPicPr>
          <p:cNvPr id="6" name="Picture 5"/>
          <p:cNvPicPr>
            <a:picLocks noChangeAspect="1"/>
          </p:cNvPicPr>
          <p:nvPr/>
        </p:nvPicPr>
        <p:blipFill>
          <a:blip r:embed="rId4"/>
          <a:stretch>
            <a:fillRect/>
          </a:stretch>
        </p:blipFill>
        <p:spPr>
          <a:xfrm>
            <a:off x="3038774" y="2809779"/>
            <a:ext cx="2963427" cy="2139049"/>
          </a:xfrm>
          <a:prstGeom prst="rect">
            <a:avLst/>
          </a:prstGeom>
        </p:spPr>
      </p:pic>
      <p:sp>
        <p:nvSpPr>
          <p:cNvPr id="7" name="TextBox 6"/>
          <p:cNvSpPr txBox="1"/>
          <p:nvPr/>
        </p:nvSpPr>
        <p:spPr>
          <a:xfrm>
            <a:off x="2694581" y="365414"/>
            <a:ext cx="3787615" cy="584776"/>
          </a:xfrm>
          <a:prstGeom prst="rect">
            <a:avLst/>
          </a:prstGeom>
          <a:noFill/>
        </p:spPr>
        <p:txBody>
          <a:bodyPr wrap="none" rtlCol="0">
            <a:spAutoFit/>
          </a:bodyPr>
          <a:lstStyle/>
          <a:p>
            <a:r>
              <a:rPr lang="en-US" sz="3200" b="1" dirty="0" smtClean="0">
                <a:latin typeface="Arial Bold"/>
                <a:cs typeface="Arial Bold"/>
              </a:rPr>
              <a:t>The Inclined Plane</a:t>
            </a:r>
            <a:endParaRPr lang="en-US" sz="3200" b="1" dirty="0">
              <a:latin typeface="Arial Bold"/>
              <a:cs typeface="Arial Bold"/>
            </a:endParaRPr>
          </a:p>
        </p:txBody>
      </p:sp>
    </p:spTree>
    <p:extLst>
      <p:ext uri="{BB962C8B-B14F-4D97-AF65-F5344CB8AC3E}">
        <p14:creationId xmlns:p14="http://schemas.microsoft.com/office/powerpoint/2010/main" val="4004508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94581" y="365414"/>
            <a:ext cx="3787615" cy="584776"/>
          </a:xfrm>
          <a:prstGeom prst="rect">
            <a:avLst/>
          </a:prstGeom>
          <a:noFill/>
        </p:spPr>
        <p:txBody>
          <a:bodyPr wrap="none" rtlCol="0">
            <a:spAutoFit/>
          </a:bodyPr>
          <a:lstStyle/>
          <a:p>
            <a:r>
              <a:rPr lang="en-US" sz="3200" b="1" dirty="0" smtClean="0">
                <a:latin typeface="Arial Bold"/>
                <a:cs typeface="Arial Bold"/>
              </a:rPr>
              <a:t>The Inclined Plane</a:t>
            </a:r>
            <a:endParaRPr lang="en-US" sz="3200" b="1" dirty="0">
              <a:latin typeface="Arial Bold"/>
              <a:cs typeface="Arial Bold"/>
            </a:endParaRPr>
          </a:p>
        </p:txBody>
      </p:sp>
      <p:sp>
        <p:nvSpPr>
          <p:cNvPr id="6" name="Rectangle 5"/>
          <p:cNvSpPr/>
          <p:nvPr/>
        </p:nvSpPr>
        <p:spPr>
          <a:xfrm>
            <a:off x="437589" y="6054746"/>
            <a:ext cx="8196779" cy="646331"/>
          </a:xfrm>
          <a:prstGeom prst="rect">
            <a:avLst/>
          </a:prstGeom>
        </p:spPr>
        <p:txBody>
          <a:bodyPr wrap="square">
            <a:spAutoFit/>
          </a:bodyPr>
          <a:lstStyle/>
          <a:p>
            <a:r>
              <a:rPr lang="en-US" dirty="0"/>
              <a:t>Wing-assisted incline running (WAIR</a:t>
            </a:r>
            <a:r>
              <a:rPr lang="en-US" dirty="0" smtClean="0"/>
              <a:t>): when </a:t>
            </a:r>
            <a:r>
              <a:rPr lang="en-US" dirty="0"/>
              <a:t>a bird flaps its wings to aid </a:t>
            </a:r>
            <a:r>
              <a:rPr lang="en-US" dirty="0" smtClean="0"/>
              <a:t>in </a:t>
            </a:r>
            <a:r>
              <a:rPr lang="en-US" dirty="0"/>
              <a:t>climbing a slope. </a:t>
            </a:r>
            <a:r>
              <a:rPr lang="en-US" dirty="0" smtClean="0"/>
              <a:t>Ground birds use this as an escape strategy.</a:t>
            </a:r>
            <a:endParaRPr lang="en-US" dirty="0"/>
          </a:p>
        </p:txBody>
      </p:sp>
      <p:sp>
        <p:nvSpPr>
          <p:cNvPr id="7" name="Rectangle 6"/>
          <p:cNvSpPr/>
          <p:nvPr/>
        </p:nvSpPr>
        <p:spPr>
          <a:xfrm>
            <a:off x="3991076" y="5133666"/>
            <a:ext cx="4982240" cy="369332"/>
          </a:xfrm>
          <a:prstGeom prst="rect">
            <a:avLst/>
          </a:prstGeom>
        </p:spPr>
        <p:txBody>
          <a:bodyPr wrap="square">
            <a:spAutoFit/>
          </a:bodyPr>
          <a:lstStyle/>
          <a:p>
            <a:r>
              <a:rPr lang="en-US" dirty="0"/>
              <a:t>http://</a:t>
            </a:r>
            <a:r>
              <a:rPr lang="en-US" dirty="0" err="1"/>
              <a:t>www.youtube.com</a:t>
            </a:r>
            <a:r>
              <a:rPr lang="en-US" dirty="0"/>
              <a:t>/</a:t>
            </a:r>
            <a:r>
              <a:rPr lang="en-US" dirty="0" err="1"/>
              <a:t>watch?v</a:t>
            </a:r>
            <a:r>
              <a:rPr lang="en-US" dirty="0"/>
              <a:t>=e81J915TEXg</a:t>
            </a:r>
          </a:p>
        </p:txBody>
      </p:sp>
      <p:pic>
        <p:nvPicPr>
          <p:cNvPr id="8" name="Picture 7"/>
          <p:cNvPicPr>
            <a:picLocks noChangeAspect="1"/>
          </p:cNvPicPr>
          <p:nvPr/>
        </p:nvPicPr>
        <p:blipFill>
          <a:blip r:embed="rId2"/>
          <a:stretch>
            <a:fillRect/>
          </a:stretch>
        </p:blipFill>
        <p:spPr>
          <a:xfrm>
            <a:off x="437589" y="1088529"/>
            <a:ext cx="2944550" cy="4392801"/>
          </a:xfrm>
          <a:prstGeom prst="rect">
            <a:avLst/>
          </a:prstGeom>
        </p:spPr>
      </p:pic>
      <p:sp>
        <p:nvSpPr>
          <p:cNvPr id="9" name="Rectangle 8"/>
          <p:cNvSpPr/>
          <p:nvPr/>
        </p:nvSpPr>
        <p:spPr>
          <a:xfrm>
            <a:off x="115063" y="5481330"/>
            <a:ext cx="3267076" cy="369332"/>
          </a:xfrm>
          <a:prstGeom prst="rect">
            <a:avLst/>
          </a:prstGeom>
        </p:spPr>
        <p:txBody>
          <a:bodyPr wrap="square">
            <a:spAutoFit/>
          </a:bodyPr>
          <a:lstStyle/>
          <a:p>
            <a:r>
              <a:rPr lang="en-US" dirty="0"/>
              <a:t>J </a:t>
            </a:r>
            <a:r>
              <a:rPr lang="en-US" dirty="0" err="1"/>
              <a:t>Exp</a:t>
            </a:r>
            <a:r>
              <a:rPr lang="en-US" dirty="0"/>
              <a:t> </a:t>
            </a:r>
            <a:r>
              <a:rPr lang="en-US" dirty="0" err="1" smtClean="0"/>
              <a:t>Biol</a:t>
            </a:r>
            <a:r>
              <a:rPr lang="en-US" dirty="0"/>
              <a:t> </a:t>
            </a:r>
            <a:r>
              <a:rPr lang="cs-CZ" dirty="0" smtClean="0"/>
              <a:t>214:2354</a:t>
            </a:r>
            <a:r>
              <a:rPr lang="cs-CZ" dirty="0"/>
              <a:t>-</a:t>
            </a:r>
            <a:r>
              <a:rPr lang="cs-CZ" dirty="0" smtClean="0"/>
              <a:t>2361, 2011</a:t>
            </a:r>
            <a:endParaRPr lang="en-US" dirty="0"/>
          </a:p>
        </p:txBody>
      </p:sp>
    </p:spTree>
    <p:extLst>
      <p:ext uri="{BB962C8B-B14F-4D97-AF65-F5344CB8AC3E}">
        <p14:creationId xmlns:p14="http://schemas.microsoft.com/office/powerpoint/2010/main" val="24711860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1539</TotalTime>
  <Words>658</Words>
  <Application>Microsoft Office PowerPoint</Application>
  <PresentationFormat>On-screen Show (4:3)</PresentationFormat>
  <Paragraphs>55</Paragraphs>
  <Slides>14</Slides>
  <Notes>0</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Screw: Hermit Crabs</vt:lpstr>
      <vt:lpstr>PowerPoint Presentation</vt:lpstr>
    </vt:vector>
  </TitlesOfParts>
  <Company>Purdue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 Kirchmaier</dc:creator>
  <cp:lastModifiedBy>Nyquist, Chell E</cp:lastModifiedBy>
  <cp:revision>43</cp:revision>
  <dcterms:created xsi:type="dcterms:W3CDTF">2013-11-05T22:36:39Z</dcterms:created>
  <dcterms:modified xsi:type="dcterms:W3CDTF">2017-02-27T19:00:34Z</dcterms:modified>
</cp:coreProperties>
</file>