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6BCE24C1-4AE9-44E3-A536-2665E7BD3CD1}">
  <a:tblStyle styleId="{6BCE24C1-4AE9-44E3-A536-2665E7BD3CD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8ECF4"/>
          </a:solidFill>
        </a:fill>
      </a:tcStyle>
    </a:wholeTbl>
    <a:band1H>
      <a:tcStyle>
        <a:fill>
          <a:solidFill>
            <a:srgbClr val="CFD7E7"/>
          </a:solidFill>
        </a:fill>
      </a:tcStyle>
    </a:band1H>
    <a:band1V>
      <a:tcStyle>
        <a:fill>
          <a:solidFill>
            <a:srgbClr val="CFD7E7"/>
          </a:solidFill>
        </a:fill>
      </a:tcStyle>
    </a:band1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alibri"/>
          <a:ea typeface="Calibri"/>
          <a:cs typeface="Calibri"/>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4" name="Shape 16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65" name="Shape 16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99" name="Shape 19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00" name="Shape 20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8" name="Shape 20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09" name="Shape 20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5" name="Shape 21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6" name="Shape 21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1" name="Shape 22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22" name="Shape 22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0" name="Shape 2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31" name="Shape 23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In standard photovoltaic applications, it is estimated that trackers are used in at least 85% of commercial installations greater than 1MW from 2009 to 2012.[1][2]</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5" name="Shape 9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9" name="Shape 23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40" name="Shape 24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49" name="Shape 24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5" name="Shape 26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6" name="Shape 26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2" name="Shape 2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7" name="Shape 287"/>
        <p:cNvGrpSpPr/>
        <p:nvPr/>
      </p:nvGrpSpPr>
      <p:grpSpPr>
        <a:xfrm>
          <a:off x="0" y="0"/>
          <a:ext cx="0" cy="0"/>
          <a:chOff x="0" y="0"/>
          <a:chExt cx="0" cy="0"/>
        </a:xfrm>
      </p:grpSpPr>
      <p:sp>
        <p:nvSpPr>
          <p:cNvPr id="288" name="Shape 2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95" name="Shape 29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2" name="Shape 3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8" name="Shape 3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9" name="Shape 319"/>
        <p:cNvGrpSpPr/>
        <p:nvPr/>
      </p:nvGrpSpPr>
      <p:grpSpPr>
        <a:xfrm>
          <a:off x="0" y="0"/>
          <a:ext cx="0" cy="0"/>
          <a:chOff x="0" y="0"/>
          <a:chExt cx="0" cy="0"/>
        </a:xfrm>
      </p:grpSpPr>
      <p:sp>
        <p:nvSpPr>
          <p:cNvPr id="320" name="Shape 3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1" name="Shape 3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05" name="Shape 105"/>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8" name="Shape 3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2" name="Shape 332"/>
        <p:cNvGrpSpPr/>
        <p:nvPr/>
      </p:nvGrpSpPr>
      <p:grpSpPr>
        <a:xfrm>
          <a:off x="0" y="0"/>
          <a:ext cx="0" cy="0"/>
          <a:chOff x="0" y="0"/>
          <a:chExt cx="0" cy="0"/>
        </a:xfrm>
      </p:grpSpPr>
      <p:sp>
        <p:nvSpPr>
          <p:cNvPr id="333" name="Shape 3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34" name="Shape 3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3" name="Shape 3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44" name="Shape 3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1" name="Shape 351"/>
        <p:cNvGrpSpPr/>
        <p:nvPr/>
      </p:nvGrpSpPr>
      <p:grpSpPr>
        <a:xfrm>
          <a:off x="0" y="0"/>
          <a:ext cx="0" cy="0"/>
          <a:chOff x="0" y="0"/>
          <a:chExt cx="0" cy="0"/>
        </a:xfrm>
      </p:grpSpPr>
      <p:sp>
        <p:nvSpPr>
          <p:cNvPr id="352" name="Shape 3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3" name="Shape 3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7" name="Shape 357"/>
        <p:cNvGrpSpPr/>
        <p:nvPr/>
      </p:nvGrpSpPr>
      <p:grpSpPr>
        <a:xfrm>
          <a:off x="0" y="0"/>
          <a:ext cx="0" cy="0"/>
          <a:chOff x="0" y="0"/>
          <a:chExt cx="0" cy="0"/>
        </a:xfrm>
      </p:grpSpPr>
      <p:sp>
        <p:nvSpPr>
          <p:cNvPr id="358" name="Shape 3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59" name="Shape 3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14" name="Shape 11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23" name="Shape 12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1" name="Shape 13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32" name="Shape 13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9" name="Shape 13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0" name="Shape 14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49" name="Shape 14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6" name="Shape 15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57" name="Shape 15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3" name="Shape 33"/>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4" name="Shape 3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9" name="Shape 3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2" name="Shape 42"/>
        <p:cNvGrpSpPr/>
        <p:nvPr/>
      </p:nvGrpSpPr>
      <p:grpSpPr>
        <a:xfrm>
          <a:off x="0" y="0"/>
          <a:ext cx="0" cy="0"/>
          <a:chOff x="0" y="0"/>
          <a:chExt cx="0" cy="0"/>
        </a:xfrm>
      </p:grpSpPr>
      <p:sp>
        <p:nvSpPr>
          <p:cNvPr id="43" name="Shape 4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4" name="Shape 44"/>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Shape 45"/>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2" name="Shape 52"/>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3" name="Shape 53"/>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54" name="Shape 54"/>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astro.unl.edu/naap/motion1/animations/seasons_ecliptic.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hyperlink" Target="http://static.ddmcdn.com/gif/how-to-maintain-a-skateboard-1.jpg" TargetMode="External"/><Relationship Id="rId5" Type="http://schemas.openxmlformats.org/officeDocument/2006/relationships/hyperlink" Target="http://skateboarding-tricks-01.webs.com/skateboarding-tricks.jpg" TargetMode="External"/><Relationship Id="rId6"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mdguidelines.com/images/Illustrations/hip_repl.jpg" TargetMode="Externa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www.docstoc.com/docs/74748705/introduction-College-of-Engineering-Qassim-University" TargetMode="External"/><Relationship Id="rId4" Type="http://schemas.openxmlformats.org/officeDocument/2006/relationships/image" Target="../media/image19.png"/><Relationship Id="rId5" Type="http://schemas.openxmlformats.org/officeDocument/2006/relationships/image" Target="../media/image18.png"/><Relationship Id="rId6"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hyperlink" Target="http://www.docstoc.com/docs/74748705/introduction-College-of-Engineering-Qassim-University" TargetMode="External"/><Relationship Id="rId4" Type="http://schemas.openxmlformats.org/officeDocument/2006/relationships/image" Target="../media/image25.pn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30.jpg"/><Relationship Id="rId5" Type="http://schemas.openxmlformats.org/officeDocument/2006/relationships/image" Target="../media/image3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9.jpg"/><Relationship Id="rId4" Type="http://schemas.openxmlformats.org/officeDocument/2006/relationships/image" Target="../media/image33.jpg"/><Relationship Id="rId5" Type="http://schemas.openxmlformats.org/officeDocument/2006/relationships/image" Target="../media/image3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g"/><Relationship Id="rId4" Type="http://schemas.openxmlformats.org/officeDocument/2006/relationships/hyperlink" Target="https://www.youtube.com/watch?v=NfYW97GMuWQ"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mailto:hvance@taylor.k12.in.us" TargetMode="External"/><Relationship Id="rId4" Type="http://schemas.openxmlformats.org/officeDocument/2006/relationships/hyperlink" Target="mailto:loshaughnessey@lafayettechristian.org" TargetMode="External"/><Relationship Id="rId5" Type="http://schemas.openxmlformats.org/officeDocument/2006/relationships/hyperlink" Target="mailto:loshaughnessey@lafayettechristian.org" TargetMode="External"/><Relationship Id="rId6" Type="http://schemas.openxmlformats.org/officeDocument/2006/relationships/hyperlink" Target="mailto:loshaughnessey@lafayettechristian.org" TargetMode="External"/><Relationship Id="rId7" Type="http://schemas.openxmlformats.org/officeDocument/2006/relationships/image" Target="../media/image36.jpg"/><Relationship Id="rId8" Type="http://schemas.openxmlformats.org/officeDocument/2006/relationships/image" Target="../media/image3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astro.unl.edu/naap/motion1/animations/seasons_ecliptic.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ctrTitle"/>
          </p:nvPr>
        </p:nvSpPr>
        <p:spPr>
          <a:xfrm>
            <a:off x="381000" y="2895600"/>
            <a:ext cx="8381999" cy="167335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Tracking the Sun</a:t>
            </a:r>
          </a:p>
        </p:txBody>
      </p:sp>
      <p:pic>
        <p:nvPicPr>
          <p:cNvPr id="90" name="Shape 90"/>
          <p:cNvPicPr preferRelativeResize="0"/>
          <p:nvPr/>
        </p:nvPicPr>
        <p:blipFill rotWithShape="1">
          <a:blip r:embed="rId3">
            <a:alphaModFix/>
          </a:blip>
          <a:srcRect b="0" l="0" r="0" t="0"/>
          <a:stretch/>
        </p:blipFill>
        <p:spPr>
          <a:xfrm>
            <a:off x="381000" y="152400"/>
            <a:ext cx="2057400" cy="2074863"/>
          </a:xfrm>
          <a:prstGeom prst="rect">
            <a:avLst/>
          </a:prstGeom>
          <a:noFill/>
          <a:ln>
            <a:noFill/>
          </a:ln>
        </p:spPr>
      </p:pic>
      <p:pic>
        <p:nvPicPr>
          <p:cNvPr id="91" name="Shape 91"/>
          <p:cNvPicPr preferRelativeResize="0"/>
          <p:nvPr/>
        </p:nvPicPr>
        <p:blipFill rotWithShape="1">
          <a:blip r:embed="rId4">
            <a:alphaModFix/>
          </a:blip>
          <a:srcRect b="0" l="0" r="0" t="0"/>
          <a:stretch/>
        </p:blipFill>
        <p:spPr>
          <a:xfrm>
            <a:off x="4863550" y="3657600"/>
            <a:ext cx="4709700" cy="3505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Direct versus Indirect </a:t>
            </a:r>
          </a:p>
        </p:txBody>
      </p:sp>
      <p:sp>
        <p:nvSpPr>
          <p:cNvPr id="168" name="Shape 16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id="169" name="Shape 169"/>
          <p:cNvPicPr preferRelativeResize="0"/>
          <p:nvPr/>
        </p:nvPicPr>
        <p:blipFill rotWithShape="1">
          <a:blip r:embed="rId3">
            <a:alphaModFix/>
          </a:blip>
          <a:srcRect b="0" l="0" r="0" t="0"/>
          <a:stretch/>
        </p:blipFill>
        <p:spPr>
          <a:xfrm>
            <a:off x="838200" y="1981200"/>
            <a:ext cx="7373938" cy="4038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175" name="Shape 17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What causes seasons?</a:t>
            </a:r>
          </a:p>
          <a:p>
            <a:pPr indent="-342900" lvl="0" marL="342900" marR="0" rtl="0" algn="l">
              <a:lnSpc>
                <a:spcPct val="8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Why do we have “shorter” days during the winter and “longer” days during the summer?</a:t>
            </a:r>
          </a:p>
          <a:p>
            <a:pPr indent="0" lvl="0" marL="0" marR="0" rtl="0" algn="l">
              <a:lnSpc>
                <a:spcPct val="80000"/>
              </a:lnSpc>
              <a:spcBef>
                <a:spcPts val="592"/>
              </a:spcBef>
              <a:spcAft>
                <a:spcPts val="0"/>
              </a:spcAft>
              <a:buNone/>
            </a:pPr>
            <a:r>
              <a:t/>
            </a:r>
            <a:endParaRPr sz="2960"/>
          </a:p>
          <a:p>
            <a:pPr indent="-342900" lvl="0" marL="342900" marR="0" rtl="0" algn="l">
              <a:lnSpc>
                <a:spcPct val="80000"/>
              </a:lnSpc>
              <a:spcBef>
                <a:spcPts val="592"/>
              </a:spcBef>
              <a:spcAft>
                <a:spcPts val="0"/>
              </a:spcAft>
              <a:buClr>
                <a:schemeClr val="dk1"/>
              </a:buClr>
              <a:buSzPct val="98666"/>
              <a:buFont typeface="Arial"/>
              <a:buChar char="•"/>
            </a:pPr>
            <a:r>
              <a:rPr b="0" i="0" lang="en-US" sz="2960" u="sng" cap="none" strike="noStrike">
                <a:solidFill>
                  <a:schemeClr val="hlink"/>
                </a:solidFill>
                <a:latin typeface="Calibri"/>
                <a:ea typeface="Calibri"/>
                <a:cs typeface="Calibri"/>
                <a:sym typeface="Calibri"/>
                <a:hlinkClick r:id="rId3"/>
              </a:rPr>
              <a:t>http://astro.unl.edu/naap/motion1/animations/seasons_ecliptic.html</a:t>
            </a:r>
            <a:r>
              <a:rPr b="0" i="0" lang="en-US" sz="2960" u="none" cap="none" strike="noStrike">
                <a:solidFill>
                  <a:schemeClr val="dk1"/>
                </a:solidFill>
                <a:latin typeface="Calibri"/>
                <a:ea typeface="Calibri"/>
                <a:cs typeface="Calibri"/>
                <a:sym typeface="Calibri"/>
              </a:rPr>
              <a:t> </a:t>
            </a:r>
            <a:r>
              <a:rPr lang="en-US"/>
              <a:t> </a:t>
            </a:r>
            <a:r>
              <a:rPr b="0" i="0" lang="en-US" sz="2960" u="none" cap="none" strike="noStrike">
                <a:solidFill>
                  <a:schemeClr val="dk1"/>
                </a:solidFill>
                <a:latin typeface="Calibri"/>
                <a:ea typeface="Calibri"/>
                <a:cs typeface="Calibri"/>
                <a:sym typeface="Calibri"/>
              </a:rPr>
              <a:t>(Shows Earth’s rotation and orbit throughout the year)</a:t>
            </a:r>
          </a:p>
        </p:txBody>
      </p:sp>
      <p:sp>
        <p:nvSpPr>
          <p:cNvPr id="176" name="Shape 176"/>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dk1"/>
                </a:solidFill>
                <a:latin typeface="Calibri"/>
                <a:ea typeface="Calibri"/>
                <a:cs typeface="Calibri"/>
                <a:sym typeface="Calibri"/>
              </a:rPr>
              <a:t>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Solar Tracker Design Challenge</a:t>
            </a:r>
          </a:p>
        </p:txBody>
      </p:sp>
      <p:sp>
        <p:nvSpPr>
          <p:cNvPr id="182" name="Shape 182"/>
          <p:cNvSpPr txBox="1"/>
          <p:nvPr>
            <p:ph idx="1" type="body"/>
          </p:nvPr>
        </p:nvSpPr>
        <p:spPr>
          <a:xfrm>
            <a:off x="457200" y="1447800"/>
            <a:ext cx="8229600" cy="4525963"/>
          </a:xfrm>
          <a:prstGeom prst="rect">
            <a:avLst/>
          </a:prstGeom>
          <a:noFill/>
          <a:ln>
            <a:noFill/>
          </a:ln>
        </p:spPr>
        <p:txBody>
          <a:bodyPr anchorCtr="0" anchor="t" bIns="45700" lIns="91425" rIns="91425" tIns="45700">
            <a:noAutofit/>
          </a:bodyPr>
          <a:lstStyle/>
          <a:p>
            <a:pPr indent="-4571" lvl="0" marL="118871" marR="0" rtl="0" algn="l">
              <a:spcBef>
                <a:spcPts val="0"/>
              </a:spcBef>
              <a:spcAft>
                <a:spcPts val="0"/>
              </a:spcAft>
              <a:buClr>
                <a:schemeClr val="dk1"/>
              </a:buClr>
              <a:buSzPct val="25000"/>
              <a:buFont typeface="Arial"/>
              <a:buNone/>
            </a:pPr>
            <a:r>
              <a:rPr b="0" i="0" lang="en-US" sz="2200" u="none" cap="none" strike="noStrike">
                <a:solidFill>
                  <a:schemeClr val="dk1"/>
                </a:solidFill>
                <a:latin typeface="Calibri"/>
                <a:ea typeface="Calibri"/>
                <a:cs typeface="Calibri"/>
                <a:sym typeface="Calibri"/>
              </a:rPr>
              <a:t>Indiana Solar Power Company needs your help. They are interested in using solar panels to obtain as much energy as they can from the sun. In order to maximize the amount of solar energy collected by the solar panels, the panels must be positioned such that they face the sun at all times of the day and during all seasons.  </a:t>
            </a:r>
          </a:p>
          <a:p>
            <a:pPr indent="0" lvl="0" marL="0" marR="0" rtl="0" algn="l">
              <a:spcBef>
                <a:spcPts val="440"/>
              </a:spcBef>
              <a:spcAft>
                <a:spcPts val="0"/>
              </a:spcAft>
              <a:buClr>
                <a:schemeClr val="dk1"/>
              </a:buClr>
              <a:buSzPct val="250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spcBef>
                <a:spcPts val="440"/>
              </a:spcBef>
              <a:buClr>
                <a:schemeClr val="dk1"/>
              </a:buClr>
              <a:buSzPct val="25000"/>
              <a:buFont typeface="Arial"/>
              <a:buNone/>
            </a:pPr>
            <a:r>
              <a:rPr b="0" i="0" lang="en-US" sz="2200" u="none" cap="none" strike="noStrike">
                <a:solidFill>
                  <a:schemeClr val="dk1"/>
                </a:solidFill>
                <a:latin typeface="Calibri"/>
                <a:ea typeface="Calibri"/>
                <a:cs typeface="Calibri"/>
                <a:sym typeface="Calibri"/>
              </a:rPr>
              <a:t>The company is asking you to develop a solar panel system that can be easily moved to track the sun so that the panel can collect as much solar energy as possible.  It should be able to move horizontally to track the sun throughout the day and vertically to capture the angle of the sun as the seasons change.  The solar panel does not have to move on its own (motors are not provided).  However, you can assume that the final product would use a motor or other system to move the solar panel.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i="0" lang="en-US" sz="3959" u="none" cap="none" strike="noStrike">
                <a:solidFill>
                  <a:schemeClr val="dk1"/>
                </a:solidFill>
                <a:latin typeface="Calibri"/>
                <a:ea typeface="Calibri"/>
                <a:cs typeface="Calibri"/>
                <a:sym typeface="Calibri"/>
              </a:rPr>
            </a:br>
            <a:r>
              <a:rPr b="0" i="1" lang="en-US" sz="3959" u="none" cap="none" strike="noStrike">
                <a:solidFill>
                  <a:schemeClr val="dk1"/>
                </a:solidFill>
                <a:latin typeface="Calibri"/>
                <a:ea typeface="Calibri"/>
                <a:cs typeface="Calibri"/>
                <a:sym typeface="Calibri"/>
              </a:rPr>
              <a:t>Problem Scoping</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Identifying the problem</a:t>
            </a:r>
            <a:br>
              <a:rPr b="0" i="0" lang="en-US" sz="3959" u="none" cap="none" strike="noStrike">
                <a:solidFill>
                  <a:schemeClr val="dk1"/>
                </a:solidFill>
                <a:latin typeface="Calibri"/>
                <a:ea typeface="Calibri"/>
                <a:cs typeface="Calibri"/>
                <a:sym typeface="Calibri"/>
              </a:rPr>
            </a:br>
          </a:p>
        </p:txBody>
      </p:sp>
      <p:sp>
        <p:nvSpPr>
          <p:cNvPr id="188" name="Shape 188"/>
          <p:cNvSpPr txBox="1"/>
          <p:nvPr>
            <p:ph idx="1" type="body"/>
          </p:nvPr>
        </p:nvSpPr>
        <p:spPr>
          <a:xfrm>
            <a:off x="457200" y="2133600"/>
            <a:ext cx="8229600" cy="4343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What is the problem?</a:t>
            </a:r>
          </a:p>
          <a:p>
            <a:pPr indent="-285750" lvl="1" marL="74295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Indiana Solar Power Company is trying to find a way to obtain as much energy as they can from the sun.</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What is the goal?</a:t>
            </a:r>
          </a:p>
          <a:p>
            <a:pPr indent="-285750" lvl="1" marL="74295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Design a solar panel system that is able to track the sun so that the panel can collect as much solar energy as possible. </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Who is the client?</a:t>
            </a:r>
          </a:p>
          <a:p>
            <a:pPr indent="-285750" lvl="1" marL="74295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Indiana Solar Power Company</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Who is the end user?</a:t>
            </a:r>
          </a:p>
          <a:p>
            <a:pPr indent="-285750" lvl="1" marL="74295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Anyone who uses electricity</a:t>
            </a:r>
          </a:p>
        </p:txBody>
      </p:sp>
      <p:pic>
        <p:nvPicPr>
          <p:cNvPr descr="Macintosh HD:Users:kristietank:Dropbox:PictureSTEM:second grade unit:EDP:images:toy images:crayons.png" id="189" name="Shape 189"/>
          <p:cNvPicPr preferRelativeResize="0"/>
          <p:nvPr/>
        </p:nvPicPr>
        <p:blipFill rotWithShape="1">
          <a:blip r:embed="rId3">
            <a:alphaModFix/>
          </a:blip>
          <a:srcRect b="0" l="0" r="0" t="0"/>
          <a:stretch/>
        </p:blipFill>
        <p:spPr>
          <a:xfrm>
            <a:off x="7315200" y="152400"/>
            <a:ext cx="1712960" cy="173764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i="0" lang="en-US" sz="3959" u="none" cap="none" strike="noStrike">
                <a:solidFill>
                  <a:schemeClr val="dk1"/>
                </a:solidFill>
                <a:latin typeface="Calibri"/>
                <a:ea typeface="Calibri"/>
                <a:cs typeface="Calibri"/>
                <a:sym typeface="Calibri"/>
              </a:rPr>
            </a:br>
            <a:r>
              <a:rPr b="0" i="1" lang="en-US" sz="3959" u="none" cap="none" strike="noStrike">
                <a:solidFill>
                  <a:schemeClr val="dk1"/>
                </a:solidFill>
                <a:latin typeface="Calibri"/>
                <a:ea typeface="Calibri"/>
                <a:cs typeface="Calibri"/>
                <a:sym typeface="Calibri"/>
              </a:rPr>
              <a:t>Problem Scoping</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Identifying the problem</a:t>
            </a:r>
            <a:br>
              <a:rPr b="0" i="0" lang="en-US" sz="3959" u="none" cap="none" strike="noStrike">
                <a:solidFill>
                  <a:schemeClr val="dk1"/>
                </a:solidFill>
                <a:latin typeface="Calibri"/>
                <a:ea typeface="Calibri"/>
                <a:cs typeface="Calibri"/>
                <a:sym typeface="Calibri"/>
              </a:rPr>
            </a:br>
          </a:p>
        </p:txBody>
      </p:sp>
      <p:sp>
        <p:nvSpPr>
          <p:cNvPr id="195" name="Shape 195"/>
          <p:cNvSpPr txBox="1"/>
          <p:nvPr>
            <p:ph idx="1" type="body"/>
          </p:nvPr>
        </p:nvSpPr>
        <p:spPr>
          <a:xfrm>
            <a:off x="457200" y="2133600"/>
            <a:ext cx="8229600" cy="4343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What are the design criteria (desired features)?</a:t>
            </a:r>
          </a:p>
          <a:p>
            <a:pPr indent="-285750" lvl="1" marL="74295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The solar panel should be able to move horizontally to track the sun through the day.  </a:t>
            </a:r>
          </a:p>
          <a:p>
            <a:pPr indent="-285750" lvl="1" marL="74295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The solar panel should also be able to be moved vertically to capture the angle of the sun as seasons change. </a:t>
            </a:r>
          </a:p>
          <a:p>
            <a:pPr indent="-285750" lvl="1" marL="74295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The solar panel does NOT have to move on its own (motors are not provided). However, students can assume that a product would use a motor or other system to move the solar panel.  </a:t>
            </a:r>
          </a:p>
          <a:p>
            <a:pPr indent="-342900" lvl="0" marL="342900" marR="0" rtl="0" algn="l">
              <a:spcBef>
                <a:spcPts val="48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What are the design constraints?</a:t>
            </a:r>
          </a:p>
          <a:p>
            <a:pPr indent="-285750" lvl="1" marL="742950" marR="0" rtl="0" algn="l">
              <a:spcBef>
                <a:spcPts val="480"/>
              </a:spcBef>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Materials provided</a:t>
            </a:r>
          </a:p>
        </p:txBody>
      </p:sp>
      <p:pic>
        <p:nvPicPr>
          <p:cNvPr descr="Macintosh HD:Users:kristietank:Dropbox:PictureSTEM:second grade unit:EDP:images:toy images:crayons.png" id="196" name="Shape 196"/>
          <p:cNvPicPr preferRelativeResize="0"/>
          <p:nvPr/>
        </p:nvPicPr>
        <p:blipFill rotWithShape="1">
          <a:blip r:embed="rId3">
            <a:alphaModFix/>
          </a:blip>
          <a:srcRect b="0" l="0" r="0" t="0"/>
          <a:stretch/>
        </p:blipFill>
        <p:spPr>
          <a:xfrm>
            <a:off x="7315200" y="152400"/>
            <a:ext cx="1712960" cy="17376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 Components used by Engineers</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Ball Bearings</a:t>
            </a:r>
          </a:p>
        </p:txBody>
      </p:sp>
      <p:pic>
        <p:nvPicPr>
          <p:cNvPr descr="http://static.ddmcdn.com/gif/how-to-maintain-a-skateboard-1.jpg" id="203" name="Shape 203"/>
          <p:cNvPicPr preferRelativeResize="0"/>
          <p:nvPr/>
        </p:nvPicPr>
        <p:blipFill rotWithShape="1">
          <a:blip r:embed="rId3">
            <a:alphaModFix/>
          </a:blip>
          <a:srcRect b="35941" l="0" r="0" t="0"/>
          <a:stretch/>
        </p:blipFill>
        <p:spPr>
          <a:xfrm>
            <a:off x="4351337" y="2895600"/>
            <a:ext cx="4648199" cy="2657474"/>
          </a:xfrm>
          <a:prstGeom prst="rect">
            <a:avLst/>
          </a:prstGeom>
          <a:noFill/>
          <a:ln>
            <a:noFill/>
          </a:ln>
        </p:spPr>
      </p:pic>
      <p:sp>
        <p:nvSpPr>
          <p:cNvPr id="204" name="Shape 204"/>
          <p:cNvSpPr/>
          <p:nvPr/>
        </p:nvSpPr>
        <p:spPr>
          <a:xfrm>
            <a:off x="228600" y="6230319"/>
            <a:ext cx="4572000" cy="60007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100" u="sng">
                <a:solidFill>
                  <a:schemeClr val="hlink"/>
                </a:solidFill>
                <a:latin typeface="Times New Roman"/>
                <a:ea typeface="Times New Roman"/>
                <a:cs typeface="Times New Roman"/>
                <a:sym typeface="Times New Roman"/>
                <a:hlinkClick r:id="rId4"/>
              </a:rPr>
              <a:t>http://static.ddmcdn.com/gif/how-to-maintain-a-skateboard-1.jpg</a:t>
            </a:r>
          </a:p>
          <a:p>
            <a:pPr indent="0" lvl="0" marL="0" marR="0" rtl="0" algn="l">
              <a:spcBef>
                <a:spcPts val="0"/>
              </a:spcBef>
              <a:buSzPct val="25000"/>
              <a:buNone/>
            </a:pPr>
            <a:r>
              <a:rPr lang="en-US" sz="1100" u="sng">
                <a:solidFill>
                  <a:schemeClr val="hlink"/>
                </a:solidFill>
                <a:latin typeface="Times New Roman"/>
                <a:ea typeface="Times New Roman"/>
                <a:cs typeface="Times New Roman"/>
                <a:sym typeface="Times New Roman"/>
                <a:hlinkClick r:id="rId5"/>
              </a:rPr>
              <a:t>http://skateboarding-tricks-01.webs.com/skateboarding-tricks.jpg</a:t>
            </a:r>
          </a:p>
          <a:p>
            <a:pPr indent="0" lvl="0" marL="0" marR="0" rtl="0" algn="l">
              <a:spcBef>
                <a:spcPts val="0"/>
              </a:spcBef>
              <a:buNone/>
            </a:pPr>
            <a:r>
              <a:t/>
            </a:r>
            <a:endParaRPr sz="1100">
              <a:solidFill>
                <a:schemeClr val="dk1"/>
              </a:solidFill>
              <a:latin typeface="Times New Roman"/>
              <a:ea typeface="Times New Roman"/>
              <a:cs typeface="Times New Roman"/>
              <a:sym typeface="Times New Roman"/>
            </a:endParaRPr>
          </a:p>
        </p:txBody>
      </p:sp>
      <p:pic>
        <p:nvPicPr>
          <p:cNvPr descr="http://skateboarding-tricks-01.webs.com/skateboarding-tricks.jpg" id="205" name="Shape 205"/>
          <p:cNvPicPr preferRelativeResize="0"/>
          <p:nvPr/>
        </p:nvPicPr>
        <p:blipFill rotWithShape="1">
          <a:blip r:embed="rId6">
            <a:alphaModFix/>
          </a:blip>
          <a:srcRect b="0" l="0" r="0" t="0"/>
          <a:stretch/>
        </p:blipFill>
        <p:spPr>
          <a:xfrm>
            <a:off x="0" y="1600200"/>
            <a:ext cx="4267199" cy="3097212"/>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Components used by Engineers</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Ball Bearings</a:t>
            </a:r>
          </a:p>
        </p:txBody>
      </p:sp>
      <p:sp>
        <p:nvSpPr>
          <p:cNvPr id="212" name="Shape 212"/>
          <p:cNvSpPr txBox="1"/>
          <p:nvPr>
            <p:ph idx="1" type="body"/>
          </p:nvPr>
        </p:nvSpPr>
        <p:spPr>
          <a:xfrm>
            <a:off x="685800" y="1981200"/>
            <a:ext cx="7772400" cy="4648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Things roll better than they slide. </a:t>
            </a:r>
          </a:p>
          <a:p>
            <a:pPr indent="-4571" lvl="0" marL="118871" marR="0" rtl="0" algn="l">
              <a:spcBef>
                <a:spcPts val="640"/>
              </a:spcBef>
              <a:spcAft>
                <a:spcPts val="0"/>
              </a:spcAft>
              <a:buClr>
                <a:schemeClr val="dk1"/>
              </a:buClr>
              <a:buSzPct val="25000"/>
              <a:buFont typeface="Arial"/>
              <a:buNone/>
            </a:pPr>
            <a:r>
              <a:rPr b="0" i="0" lang="en-US" sz="3200" u="none" cap="none" strike="noStrike">
                <a:solidFill>
                  <a:schemeClr val="dk1"/>
                </a:solidFill>
                <a:latin typeface="Calibri"/>
                <a:ea typeface="Calibri"/>
                <a:cs typeface="Calibri"/>
                <a:sym typeface="Calibri"/>
              </a:rPr>
              <a:t> </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Rolling friction has less resistance that sliding friction. </a:t>
            </a:r>
          </a:p>
          <a:p>
            <a:pPr indent="-4571" lvl="0" marL="118871" marR="0" rtl="0" algn="l">
              <a:spcBef>
                <a:spcPts val="64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These balls or rollers “bear” the load.</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
                                            <p:txEl>
                                              <p:pRg end="0" st="0"/>
                                            </p:txEl>
                                          </p:spTgt>
                                        </p:tgtEl>
                                        <p:attrNameLst>
                                          <p:attrName>style.visibility</p:attrName>
                                        </p:attrNameLst>
                                      </p:cBhvr>
                                      <p:to>
                                        <p:strVal val="visible"/>
                                      </p:to>
                                    </p:set>
                                    <p:anim calcmode="lin" valueType="num">
                                      <p:cBhvr additive="base">
                                        <p:cTn dur="500"/>
                                        <p:tgtEl>
                                          <p:spTgt spid="212">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
                                            <p:txEl>
                                              <p:pRg end="1" st="1"/>
                                            </p:txEl>
                                          </p:spTgt>
                                        </p:tgtEl>
                                        <p:attrNameLst>
                                          <p:attrName>style.visibility</p:attrName>
                                        </p:attrNameLst>
                                      </p:cBhvr>
                                      <p:to>
                                        <p:strVal val="visible"/>
                                      </p:to>
                                    </p:set>
                                    <p:anim calcmode="lin" valueType="num">
                                      <p:cBhvr additive="base">
                                        <p:cTn dur="500"/>
                                        <p:tgtEl>
                                          <p:spTgt spid="212">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
                                            <p:txEl>
                                              <p:pRg end="2" st="2"/>
                                            </p:txEl>
                                          </p:spTgt>
                                        </p:tgtEl>
                                        <p:attrNameLst>
                                          <p:attrName>style.visibility</p:attrName>
                                        </p:attrNameLst>
                                      </p:cBhvr>
                                      <p:to>
                                        <p:strVal val="visible"/>
                                      </p:to>
                                    </p:set>
                                    <p:anim calcmode="lin" valueType="num">
                                      <p:cBhvr additive="base">
                                        <p:cTn dur="500"/>
                                        <p:tgtEl>
                                          <p:spTgt spid="212">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
                                            <p:txEl>
                                              <p:pRg end="3" st="3"/>
                                            </p:txEl>
                                          </p:spTgt>
                                        </p:tgtEl>
                                        <p:attrNameLst>
                                          <p:attrName>style.visibility</p:attrName>
                                        </p:attrNameLst>
                                      </p:cBhvr>
                                      <p:to>
                                        <p:strVal val="visible"/>
                                      </p:to>
                                    </p:set>
                                    <p:anim calcmode="lin" valueType="num">
                                      <p:cBhvr additive="base">
                                        <p:cTn dur="500"/>
                                        <p:tgtEl>
                                          <p:spTgt spid="212">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
                                            <p:txEl>
                                              <p:pRg end="4" st="4"/>
                                            </p:txEl>
                                          </p:spTgt>
                                        </p:tgtEl>
                                        <p:attrNameLst>
                                          <p:attrName>style.visibility</p:attrName>
                                        </p:attrNameLst>
                                      </p:cBhvr>
                                      <p:to>
                                        <p:strVal val="visible"/>
                                      </p:to>
                                    </p:set>
                                    <p:anim calcmode="lin" valueType="num">
                                      <p:cBhvr additive="base">
                                        <p:cTn dur="500"/>
                                        <p:tgtEl>
                                          <p:spTgt spid="212">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2">
                                            <p:txEl>
                                              <p:pRg end="5" st="5"/>
                                            </p:txEl>
                                          </p:spTgt>
                                        </p:tgtEl>
                                        <p:attrNameLst>
                                          <p:attrName>style.visibility</p:attrName>
                                        </p:attrNameLst>
                                      </p:cBhvr>
                                      <p:to>
                                        <p:strVal val="visible"/>
                                      </p:to>
                                    </p:set>
                                    <p:anim calcmode="lin" valueType="num">
                                      <p:cBhvr additive="base">
                                        <p:cTn dur="500"/>
                                        <p:tgtEl>
                                          <p:spTgt spid="212">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pic>
        <p:nvPicPr>
          <p:cNvPr id="218" name="Shape 218"/>
          <p:cNvPicPr preferRelativeResize="0"/>
          <p:nvPr/>
        </p:nvPicPr>
        <p:blipFill rotWithShape="1">
          <a:blip r:embed="rId3">
            <a:alphaModFix/>
          </a:blip>
          <a:srcRect b="2355" l="4083" r="4001" t="15356"/>
          <a:stretch/>
        </p:blipFill>
        <p:spPr>
          <a:xfrm>
            <a:off x="2362200" y="361950"/>
            <a:ext cx="4343400" cy="5915025"/>
          </a:xfrm>
          <a:prstGeom prst="rect">
            <a:avLst/>
          </a:prstGeom>
          <a:noFill/>
          <a:ln cap="flat" cmpd="sng" w="57150">
            <a:solidFill>
              <a:srgbClr val="FF0000"/>
            </a:solidFill>
            <a:prstDash val="solid"/>
            <a:miter/>
            <a:headEnd len="med" w="med" type="none"/>
            <a:tailEnd len="med" w="med" type="none"/>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3" name="Shape 223"/>
        <p:cNvGrpSpPr/>
        <p:nvPr/>
      </p:nvGrpSpPr>
      <p:grpSpPr>
        <a:xfrm>
          <a:off x="0" y="0"/>
          <a:ext cx="0" cy="0"/>
          <a:chOff x="0" y="0"/>
          <a:chExt cx="0" cy="0"/>
        </a:xfrm>
      </p:grpSpPr>
      <p:sp>
        <p:nvSpPr>
          <p:cNvPr id="224" name="Shape 224"/>
          <p:cNvSpPr txBox="1"/>
          <p:nvPr>
            <p:ph type="title"/>
          </p:nvPr>
        </p:nvSpPr>
        <p:spPr>
          <a:xfrm>
            <a:off x="4724400" y="304800"/>
            <a:ext cx="35052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Ball Bearings</a:t>
            </a:r>
          </a:p>
        </p:txBody>
      </p:sp>
      <p:sp>
        <p:nvSpPr>
          <p:cNvPr id="225" name="Shape 225"/>
          <p:cNvSpPr txBox="1"/>
          <p:nvPr>
            <p:ph idx="1" type="body"/>
          </p:nvPr>
        </p:nvSpPr>
        <p:spPr>
          <a:xfrm>
            <a:off x="4267200" y="1981200"/>
            <a:ext cx="4876799" cy="41148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Most common type</a:t>
            </a: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Very small contact point</a:t>
            </a:r>
          </a:p>
        </p:txBody>
      </p:sp>
      <p:pic>
        <p:nvPicPr>
          <p:cNvPr descr="bearing-ball" id="226" name="Shape 226"/>
          <p:cNvPicPr preferRelativeResize="0"/>
          <p:nvPr/>
        </p:nvPicPr>
        <p:blipFill rotWithShape="1">
          <a:blip r:embed="rId3">
            <a:alphaModFix/>
          </a:blip>
          <a:srcRect b="0" l="0" r="0" t="0"/>
          <a:stretch/>
        </p:blipFill>
        <p:spPr>
          <a:xfrm>
            <a:off x="583706" y="1676400"/>
            <a:ext cx="3236913" cy="4876799"/>
          </a:xfrm>
          <a:prstGeom prst="rect">
            <a:avLst/>
          </a:prstGeom>
          <a:noFill/>
          <a:ln cap="flat" cmpd="sng" w="57150">
            <a:solidFill>
              <a:srgbClr val="FF0000"/>
            </a:solidFill>
            <a:prstDash val="solid"/>
            <a:miter/>
            <a:headEnd len="med" w="med" type="none"/>
            <a:tailEnd len="med" w="med" type="none"/>
          </a:ln>
        </p:spPr>
      </p:pic>
      <p:pic>
        <p:nvPicPr>
          <p:cNvPr descr="wheelbearing" id="227" name="Shape 227"/>
          <p:cNvPicPr preferRelativeResize="0"/>
          <p:nvPr/>
        </p:nvPicPr>
        <p:blipFill rotWithShape="1">
          <a:blip r:embed="rId4">
            <a:alphaModFix/>
          </a:blip>
          <a:srcRect b="0" l="0" r="0" t="0"/>
          <a:stretch/>
        </p:blipFill>
        <p:spPr>
          <a:xfrm>
            <a:off x="5791200" y="3505200"/>
            <a:ext cx="3028949" cy="3232149"/>
          </a:xfrm>
          <a:prstGeom prst="rect">
            <a:avLst/>
          </a:prstGeom>
          <a:noFill/>
          <a:ln cap="flat" cmpd="sng" w="57150">
            <a:solidFill>
              <a:srgbClr val="FF0000"/>
            </a:solidFill>
            <a:prstDash val="solid"/>
            <a:miter/>
            <a:headEnd len="med" w="med" type="none"/>
            <a:tailEnd len="med" w="med" type="none"/>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5">
                                            <p:txEl>
                                              <p:pRg end="0" st="0"/>
                                            </p:txEl>
                                          </p:spTgt>
                                        </p:tgtEl>
                                        <p:attrNameLst>
                                          <p:attrName>style.visibility</p:attrName>
                                        </p:attrNameLst>
                                      </p:cBhvr>
                                      <p:to>
                                        <p:strVal val="visible"/>
                                      </p:to>
                                    </p:set>
                                    <p:anim calcmode="lin" valueType="num">
                                      <p:cBhvr additive="base">
                                        <p:cTn dur="500"/>
                                        <p:tgtEl>
                                          <p:spTgt spid="22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25">
                                            <p:txEl>
                                              <p:pRg end="1" st="1"/>
                                            </p:txEl>
                                          </p:spTgt>
                                        </p:tgtEl>
                                        <p:attrNameLst>
                                          <p:attrName>style.visibility</p:attrName>
                                        </p:attrNameLst>
                                      </p:cBhvr>
                                      <p:to>
                                        <p:strVal val="visible"/>
                                      </p:to>
                                    </p:set>
                                    <p:anim calcmode="lin" valueType="num">
                                      <p:cBhvr additive="base">
                                        <p:cTn dur="500"/>
                                        <p:tgtEl>
                                          <p:spTgt spid="22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234" name="Shape 234"/>
          <p:cNvSpPr txBox="1"/>
          <p:nvPr>
            <p:ph idx="10" type="dt"/>
          </p:nvPr>
        </p:nvSpPr>
        <p:spPr>
          <a:xfrm>
            <a:off x="914400" y="6603359"/>
            <a:ext cx="6096000" cy="2286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lang="en-US" sz="1000" u="sng">
                <a:solidFill>
                  <a:schemeClr val="hlink"/>
                </a:solidFill>
                <a:latin typeface="Times New Roman"/>
                <a:ea typeface="Times New Roman"/>
                <a:cs typeface="Times New Roman"/>
                <a:sym typeface="Times New Roman"/>
                <a:hlinkClick r:id="rId3"/>
              </a:rPr>
              <a:t>http://www.mdguidelines.com/images/Illustrations/hip_repl.jpg</a:t>
            </a:r>
            <a:r>
              <a:rPr lang="en-US" sz="1000">
                <a:solidFill>
                  <a:schemeClr val="dk1"/>
                </a:solidFill>
                <a:latin typeface="Times New Roman"/>
                <a:ea typeface="Times New Roman"/>
                <a:cs typeface="Times New Roman"/>
                <a:sym typeface="Times New Roman"/>
              </a:rPr>
              <a:t> </a:t>
            </a:r>
          </a:p>
        </p:txBody>
      </p:sp>
      <p:sp>
        <p:nvSpPr>
          <p:cNvPr id="235" name="Shape 23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pic>
        <p:nvPicPr>
          <p:cNvPr descr="http://www.mdguidelines.com/images/Illustrations/hip_repl.jpg" id="236" name="Shape 236"/>
          <p:cNvPicPr preferRelativeResize="0"/>
          <p:nvPr/>
        </p:nvPicPr>
        <p:blipFill rotWithShape="1">
          <a:blip r:embed="rId4">
            <a:alphaModFix/>
          </a:blip>
          <a:srcRect b="10182" l="0" r="0" t="0"/>
          <a:stretch/>
        </p:blipFill>
        <p:spPr>
          <a:xfrm>
            <a:off x="1676400" y="1270395"/>
            <a:ext cx="6400799" cy="55778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685800" y="3048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Solar Tracker</a:t>
            </a:r>
          </a:p>
        </p:txBody>
      </p:sp>
      <p:sp>
        <p:nvSpPr>
          <p:cNvPr id="98" name="Shape 98"/>
          <p:cNvSpPr txBox="1"/>
          <p:nvPr>
            <p:ph idx="1" type="body"/>
          </p:nvPr>
        </p:nvSpPr>
        <p:spPr>
          <a:xfrm>
            <a:off x="246386" y="1524000"/>
            <a:ext cx="5257799" cy="4953000"/>
          </a:xfrm>
          <a:prstGeom prst="rect">
            <a:avLst/>
          </a:prstGeom>
          <a:noFill/>
          <a:ln>
            <a:noFill/>
          </a:ln>
        </p:spPr>
        <p:txBody>
          <a:bodyPr anchorCtr="0" anchor="t" bIns="45700" lIns="91425" rIns="91425" tIns="45700">
            <a:noAutofit/>
          </a:bodyPr>
          <a:lstStyle/>
          <a:p>
            <a:pPr indent="-342900" lvl="0" marL="342900" marR="0" rtl="0" algn="l">
              <a:lnSpc>
                <a:spcPct val="80000"/>
              </a:lnSpc>
              <a:spcBef>
                <a:spcPts val="0"/>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A solar tracker is device that orients a solar panel toward the sun. </a:t>
            </a:r>
          </a:p>
          <a:p>
            <a:pPr indent="-342900" lvl="0" marL="342900" marR="0" rtl="0" algn="l">
              <a:lnSpc>
                <a:spcPct val="80000"/>
              </a:lnSpc>
              <a:spcBef>
                <a:spcPts val="592"/>
              </a:spcBef>
              <a:spcAft>
                <a:spcPts val="0"/>
              </a:spcAft>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lnSpc>
                <a:spcPct val="8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Solar panel trackers are used to reduce the angle between the incoming light and a photovoltaic panel. </a:t>
            </a:r>
          </a:p>
          <a:p>
            <a:pPr indent="-342900" lvl="0" marL="342900" marR="0" rtl="0" algn="l">
              <a:lnSpc>
                <a:spcPct val="80000"/>
              </a:lnSpc>
              <a:spcBef>
                <a:spcPts val="592"/>
              </a:spcBef>
              <a:spcAft>
                <a:spcPts val="0"/>
              </a:spcAft>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lnSpc>
                <a:spcPct val="80000"/>
              </a:lnSpc>
              <a:spcBef>
                <a:spcPts val="592"/>
              </a:spcBef>
              <a:spcAft>
                <a:spcPts val="0"/>
              </a:spcAft>
              <a:buClr>
                <a:schemeClr val="dk1"/>
              </a:buClr>
              <a:buSzPct val="98666"/>
              <a:buFont typeface="Arial"/>
              <a:buChar char="•"/>
            </a:pPr>
            <a:r>
              <a:rPr b="0" i="0" lang="en-US" sz="2960" u="none" cap="none" strike="noStrike">
                <a:solidFill>
                  <a:schemeClr val="dk1"/>
                </a:solidFill>
                <a:latin typeface="Calibri"/>
                <a:ea typeface="Calibri"/>
                <a:cs typeface="Calibri"/>
                <a:sym typeface="Calibri"/>
              </a:rPr>
              <a:t>This increases the amount of energy produced</a:t>
            </a:r>
          </a:p>
          <a:p>
            <a:pPr indent="-342900" lvl="0" marL="342900" marR="0" rtl="0" algn="l">
              <a:lnSpc>
                <a:spcPct val="80000"/>
              </a:lnSpc>
              <a:spcBef>
                <a:spcPts val="592"/>
              </a:spcBef>
              <a:spcAft>
                <a:spcPts val="0"/>
              </a:spcAft>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a:p>
            <a:pPr indent="-342900" lvl="0" marL="342900" marR="0" rtl="0" algn="l">
              <a:lnSpc>
                <a:spcPct val="80000"/>
              </a:lnSpc>
              <a:spcBef>
                <a:spcPts val="592"/>
              </a:spcBef>
              <a:buClr>
                <a:schemeClr val="dk1"/>
              </a:buClr>
              <a:buSzPct val="98666"/>
              <a:buFont typeface="Arial"/>
              <a:buNone/>
            </a:pPr>
            <a:r>
              <a:t/>
            </a:r>
            <a:endParaRPr b="0" i="0" sz="2960" u="none" cap="none" strike="noStrike">
              <a:solidFill>
                <a:schemeClr val="dk1"/>
              </a:solidFill>
              <a:latin typeface="Calibri"/>
              <a:ea typeface="Calibri"/>
              <a:cs typeface="Calibri"/>
              <a:sym typeface="Calibri"/>
            </a:endParaRPr>
          </a:p>
        </p:txBody>
      </p:sp>
      <p:sp>
        <p:nvSpPr>
          <p:cNvPr id="99" name="Shape 99"/>
          <p:cNvSpPr txBox="1"/>
          <p:nvPr>
            <p:ph idx="10" type="dt"/>
          </p:nvPr>
        </p:nvSpPr>
        <p:spPr>
          <a:xfrm>
            <a:off x="5495276" y="6629400"/>
            <a:ext cx="3635406" cy="228600"/>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1000" u="none" cap="none" strike="noStrike">
                <a:solidFill>
                  <a:schemeClr val="dk1"/>
                </a:solidFill>
                <a:latin typeface="Times New Roman"/>
                <a:ea typeface="Times New Roman"/>
                <a:cs typeface="Times New Roman"/>
                <a:sym typeface="Times New Roman"/>
              </a:rPr>
              <a:t>http://en.wikipedia.org/wiki/Solar_tracker</a:t>
            </a:r>
          </a:p>
        </p:txBody>
      </p:sp>
      <p:sp>
        <p:nvSpPr>
          <p:cNvPr id="100" name="Shape 10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descr="http://3.bp.blogspot.com/-rmJu9VSiqi8/Ta1O7LyZmQI/AAAAAAAAAnY/3USzMi8CpO8/s1600/dual_axis_icon.png" id="101" name="Shape 101"/>
          <p:cNvPicPr preferRelativeResize="0"/>
          <p:nvPr/>
        </p:nvPicPr>
        <p:blipFill rotWithShape="1">
          <a:blip r:embed="rId3">
            <a:alphaModFix/>
          </a:blip>
          <a:srcRect b="0" l="14466" r="11325" t="0"/>
          <a:stretch/>
        </p:blipFill>
        <p:spPr>
          <a:xfrm>
            <a:off x="5410200" y="1600200"/>
            <a:ext cx="3635374" cy="4543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Components used by Engineers</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Four Bar Linkage</a:t>
            </a:r>
          </a:p>
        </p:txBody>
      </p:sp>
      <p:sp>
        <p:nvSpPr>
          <p:cNvPr id="243" name="Shape 2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pic>
        <p:nvPicPr>
          <p:cNvPr id="244" name="Shape 244"/>
          <p:cNvPicPr preferRelativeResize="0"/>
          <p:nvPr/>
        </p:nvPicPr>
        <p:blipFill rotWithShape="1">
          <a:blip r:embed="rId3">
            <a:alphaModFix/>
          </a:blip>
          <a:srcRect b="0" l="0" r="48820" t="0"/>
          <a:stretch/>
        </p:blipFill>
        <p:spPr>
          <a:xfrm>
            <a:off x="5181600" y="2286000"/>
            <a:ext cx="3470274" cy="2514599"/>
          </a:xfrm>
          <a:prstGeom prst="rect">
            <a:avLst/>
          </a:prstGeom>
          <a:noFill/>
          <a:ln>
            <a:noFill/>
          </a:ln>
        </p:spPr>
      </p:pic>
      <p:sp>
        <p:nvSpPr>
          <p:cNvPr id="245" name="Shape 245"/>
          <p:cNvSpPr txBox="1"/>
          <p:nvPr/>
        </p:nvSpPr>
        <p:spPr>
          <a:xfrm>
            <a:off x="152400" y="1752600"/>
            <a:ext cx="4572000" cy="4114800"/>
          </a:xfrm>
          <a:prstGeom prst="rect">
            <a:avLst/>
          </a:prstGeom>
          <a:noFill/>
          <a:ln>
            <a:noFill/>
          </a:ln>
        </p:spPr>
        <p:txBody>
          <a:bodyPr anchorCtr="0" anchor="t" bIns="45700" lIns="91425" rIns="91425" tIns="45700">
            <a:noAutofit/>
          </a:bodyPr>
          <a:lstStyle/>
          <a:p>
            <a:pPr indent="-324612" lvl="0" marL="438912" marR="0" rtl="0" algn="l">
              <a:spcBef>
                <a:spcPts val="0"/>
              </a:spcBef>
              <a:spcAft>
                <a:spcPts val="0"/>
              </a:spcAft>
              <a:buClr>
                <a:schemeClr val="accent1"/>
              </a:buClr>
              <a:buSzPct val="80000"/>
              <a:buFont typeface="Noto Sans Symbols"/>
              <a:buChar char="◼"/>
            </a:pPr>
            <a:r>
              <a:rPr lang="en-US" sz="3200">
                <a:solidFill>
                  <a:schemeClr val="dk1"/>
                </a:solidFill>
                <a:latin typeface="Calibri"/>
                <a:ea typeface="Calibri"/>
                <a:cs typeface="Calibri"/>
                <a:sym typeface="Calibri"/>
              </a:rPr>
              <a:t>Consists of 4 bars connected to form a loop.</a:t>
            </a:r>
          </a:p>
          <a:p>
            <a:pPr indent="-324612" lvl="0" marL="438912" marR="0" rtl="0" algn="l">
              <a:spcBef>
                <a:spcPts val="0"/>
              </a:spcBef>
              <a:spcAft>
                <a:spcPts val="0"/>
              </a:spcAft>
              <a:buClr>
                <a:schemeClr val="accent1"/>
              </a:buClr>
              <a:buFont typeface="Noto Sans Symbols"/>
              <a:buNone/>
            </a:pPr>
            <a:r>
              <a:t/>
            </a:r>
            <a:endParaRPr sz="3200">
              <a:solidFill>
                <a:schemeClr val="dk1"/>
              </a:solidFill>
              <a:latin typeface="Calibri"/>
              <a:ea typeface="Calibri"/>
              <a:cs typeface="Calibri"/>
              <a:sym typeface="Calibri"/>
            </a:endParaRPr>
          </a:p>
          <a:p>
            <a:pPr indent="-324612" lvl="0" marL="438912" marR="0" rtl="0" algn="l">
              <a:spcBef>
                <a:spcPts val="0"/>
              </a:spcBef>
              <a:buClr>
                <a:schemeClr val="accent1"/>
              </a:buClr>
              <a:buSzPct val="80000"/>
              <a:buFont typeface="Noto Sans Symbols"/>
              <a:buChar char="◼"/>
            </a:pPr>
            <a:r>
              <a:rPr lang="en-US" sz="3200">
                <a:solidFill>
                  <a:schemeClr val="dk1"/>
                </a:solidFill>
                <a:latin typeface="Calibri"/>
                <a:ea typeface="Calibri"/>
                <a:cs typeface="Calibri"/>
                <a:sym typeface="Calibri"/>
              </a:rPr>
              <a:t>Can be designed to make a wide variety of movements.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 calcmode="lin" valueType="num">
                                      <p:cBhvr additive="base">
                                        <p:cTn dur="500"/>
                                        <p:tgtEl>
                                          <p:spTgt spid="24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5">
                                            <p:txEl>
                                              <p:pRg end="1" st="1"/>
                                            </p:txEl>
                                          </p:spTgt>
                                        </p:tgtEl>
                                        <p:attrNameLst>
                                          <p:attrName>style.visibility</p:attrName>
                                        </p:attrNameLst>
                                      </p:cBhvr>
                                      <p:to>
                                        <p:strVal val="visible"/>
                                      </p:to>
                                    </p:set>
                                    <p:anim calcmode="lin" valueType="num">
                                      <p:cBhvr additive="base">
                                        <p:cTn dur="500"/>
                                        <p:tgtEl>
                                          <p:spTgt spid="245">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45">
                                            <p:txEl>
                                              <p:pRg end="2" st="2"/>
                                            </p:txEl>
                                          </p:spTgt>
                                        </p:tgtEl>
                                        <p:attrNameLst>
                                          <p:attrName>style.visibility</p:attrName>
                                        </p:attrNameLst>
                                      </p:cBhvr>
                                      <p:to>
                                        <p:strVal val="visible"/>
                                      </p:to>
                                    </p:set>
                                    <p:anim calcmode="lin" valueType="num">
                                      <p:cBhvr additive="base">
                                        <p:cTn dur="500"/>
                                        <p:tgtEl>
                                          <p:spTgt spid="245">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idx="10" type="dt"/>
          </p:nvPr>
        </p:nvSpPr>
        <p:spPr>
          <a:xfrm>
            <a:off x="152400" y="6426200"/>
            <a:ext cx="7277099" cy="4317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Times New Roman"/>
                <a:ea typeface="Times New Roman"/>
                <a:cs typeface="Times New Roman"/>
                <a:sym typeface="Times New Roman"/>
              </a:rPr>
              <a:t>Hany A. Sherif, Qassim University </a:t>
            </a:r>
          </a:p>
          <a:p>
            <a:pPr indent="0" lvl="0" marL="0" marR="0" rtl="0" algn="l">
              <a:spcBef>
                <a:spcPts val="0"/>
              </a:spcBef>
              <a:buSzPct val="25000"/>
              <a:buNone/>
            </a:pPr>
            <a:r>
              <a:rPr lang="en-US" sz="1000" u="sng">
                <a:solidFill>
                  <a:schemeClr val="hlink"/>
                </a:solidFill>
                <a:latin typeface="Times New Roman"/>
                <a:ea typeface="Times New Roman"/>
                <a:cs typeface="Times New Roman"/>
                <a:sym typeface="Times New Roman"/>
                <a:hlinkClick r:id="rId3"/>
              </a:rPr>
              <a:t>http://www.docstoc.com/docs/74748705/introduction-College-of-Engineering-Qassim-University#</a:t>
            </a:r>
            <a:r>
              <a:rPr lang="en-US" sz="1000">
                <a:solidFill>
                  <a:schemeClr val="dk1"/>
                </a:solidFill>
                <a:latin typeface="Times New Roman"/>
                <a:ea typeface="Times New Roman"/>
                <a:cs typeface="Times New Roman"/>
                <a:sym typeface="Times New Roman"/>
              </a:rPr>
              <a:t> </a:t>
            </a:r>
          </a:p>
        </p:txBody>
      </p:sp>
      <p:sp>
        <p:nvSpPr>
          <p:cNvPr id="252" name="Shape 2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grpSp>
        <p:nvGrpSpPr>
          <p:cNvPr id="253" name="Shape 253"/>
          <p:cNvGrpSpPr/>
          <p:nvPr/>
        </p:nvGrpSpPr>
        <p:grpSpPr>
          <a:xfrm>
            <a:off x="228600" y="1609725"/>
            <a:ext cx="3505200" cy="2282825"/>
            <a:chOff x="144" y="1014"/>
            <a:chExt cx="2208" cy="1438"/>
          </a:xfrm>
        </p:grpSpPr>
        <p:pic>
          <p:nvPicPr>
            <p:cNvPr id="254" name="Shape 254"/>
            <p:cNvPicPr preferRelativeResize="0"/>
            <p:nvPr/>
          </p:nvPicPr>
          <p:blipFill rotWithShape="1">
            <a:blip r:embed="rId4">
              <a:alphaModFix/>
            </a:blip>
            <a:srcRect b="0" l="0" r="0" t="0"/>
            <a:stretch/>
          </p:blipFill>
          <p:spPr>
            <a:xfrm>
              <a:off x="144" y="1014"/>
              <a:ext cx="2208" cy="1182"/>
            </a:xfrm>
            <a:prstGeom prst="rect">
              <a:avLst/>
            </a:prstGeom>
            <a:noFill/>
            <a:ln>
              <a:noFill/>
            </a:ln>
          </p:spPr>
        </p:pic>
        <p:sp>
          <p:nvSpPr>
            <p:cNvPr id="255" name="Shape 255"/>
            <p:cNvSpPr txBox="1"/>
            <p:nvPr/>
          </p:nvSpPr>
          <p:spPr>
            <a:xfrm>
              <a:off x="864" y="2202"/>
              <a:ext cx="1199" cy="2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chemeClr val="dk1"/>
                  </a:solidFill>
                  <a:latin typeface="Times New Roman"/>
                  <a:ea typeface="Times New Roman"/>
                  <a:cs typeface="Times New Roman"/>
                  <a:sym typeface="Times New Roman"/>
                </a:rPr>
                <a:t>Lift platform</a:t>
              </a:r>
            </a:p>
          </p:txBody>
        </p:sp>
      </p:grpSp>
      <p:grpSp>
        <p:nvGrpSpPr>
          <p:cNvPr id="256" name="Shape 256"/>
          <p:cNvGrpSpPr/>
          <p:nvPr/>
        </p:nvGrpSpPr>
        <p:grpSpPr>
          <a:xfrm>
            <a:off x="5257799" y="1689099"/>
            <a:ext cx="3581400" cy="2601912"/>
            <a:chOff x="3311" y="1064"/>
            <a:chExt cx="2256" cy="1639"/>
          </a:xfrm>
        </p:grpSpPr>
        <p:pic>
          <p:nvPicPr>
            <p:cNvPr id="257" name="Shape 257"/>
            <p:cNvPicPr preferRelativeResize="0"/>
            <p:nvPr/>
          </p:nvPicPr>
          <p:blipFill rotWithShape="1">
            <a:blip r:embed="rId5">
              <a:alphaModFix/>
            </a:blip>
            <a:srcRect b="0" l="0" r="0" t="0"/>
            <a:stretch/>
          </p:blipFill>
          <p:spPr>
            <a:xfrm>
              <a:off x="3311" y="1064"/>
              <a:ext cx="2256" cy="1389"/>
            </a:xfrm>
            <a:prstGeom prst="rect">
              <a:avLst/>
            </a:prstGeom>
            <a:noFill/>
            <a:ln>
              <a:noFill/>
            </a:ln>
          </p:spPr>
        </p:pic>
        <p:sp>
          <p:nvSpPr>
            <p:cNvPr id="258" name="Shape 258"/>
            <p:cNvSpPr txBox="1"/>
            <p:nvPr/>
          </p:nvSpPr>
          <p:spPr>
            <a:xfrm>
              <a:off x="4127" y="2453"/>
              <a:ext cx="1439" cy="2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chemeClr val="dk1"/>
                  </a:solidFill>
                  <a:latin typeface="Times New Roman"/>
                  <a:ea typeface="Times New Roman"/>
                  <a:cs typeface="Times New Roman"/>
                  <a:sym typeface="Times New Roman"/>
                </a:rPr>
                <a:t>Front loader</a:t>
              </a:r>
            </a:p>
          </p:txBody>
        </p:sp>
      </p:grpSp>
      <p:grpSp>
        <p:nvGrpSpPr>
          <p:cNvPr id="259" name="Shape 259"/>
          <p:cNvGrpSpPr/>
          <p:nvPr/>
        </p:nvGrpSpPr>
        <p:grpSpPr>
          <a:xfrm>
            <a:off x="2292557" y="3894533"/>
            <a:ext cx="4294747" cy="2273479"/>
            <a:chOff x="335" y="898"/>
            <a:chExt cx="2491" cy="1256"/>
          </a:xfrm>
        </p:grpSpPr>
        <p:pic>
          <p:nvPicPr>
            <p:cNvPr id="260" name="Shape 260"/>
            <p:cNvPicPr preferRelativeResize="0"/>
            <p:nvPr/>
          </p:nvPicPr>
          <p:blipFill rotWithShape="1">
            <a:blip r:embed="rId6">
              <a:alphaModFix/>
            </a:blip>
            <a:srcRect b="0" l="0" r="0" t="0"/>
            <a:stretch/>
          </p:blipFill>
          <p:spPr>
            <a:xfrm>
              <a:off x="335" y="898"/>
              <a:ext cx="2160" cy="1068"/>
            </a:xfrm>
            <a:prstGeom prst="rect">
              <a:avLst/>
            </a:prstGeom>
            <a:noFill/>
            <a:ln>
              <a:noFill/>
            </a:ln>
          </p:spPr>
        </p:pic>
        <p:sp>
          <p:nvSpPr>
            <p:cNvPr id="261" name="Shape 261"/>
            <p:cNvSpPr txBox="1"/>
            <p:nvPr/>
          </p:nvSpPr>
          <p:spPr>
            <a:xfrm>
              <a:off x="1098" y="1905"/>
              <a:ext cx="1728" cy="2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chemeClr val="dk1"/>
                  </a:solidFill>
                  <a:latin typeface="Times New Roman"/>
                  <a:ea typeface="Times New Roman"/>
                  <a:cs typeface="Times New Roman"/>
                  <a:sym typeface="Times New Roman"/>
                </a:rPr>
                <a:t>Can crusher</a:t>
              </a:r>
            </a:p>
          </p:txBody>
        </p:sp>
      </p:grpSp>
      <p:sp>
        <p:nvSpPr>
          <p:cNvPr id="262" name="Shape 262"/>
          <p:cNvSpPr txBox="1"/>
          <p:nvPr/>
        </p:nvSpPr>
        <p:spPr>
          <a:xfrm>
            <a:off x="457200" y="152400"/>
            <a:ext cx="8229600" cy="1251062"/>
          </a:xfrm>
          <a:prstGeom prst="rect">
            <a:avLst/>
          </a:prstGeom>
          <a:noFill/>
          <a:ln>
            <a:noFill/>
          </a:ln>
        </p:spPr>
        <p:txBody>
          <a:bodyPr anchorCtr="0" anchor="ctr" bIns="45700" lIns="91425" rIns="45700" tIns="45700">
            <a:noAutofit/>
          </a:bodyPr>
          <a:lstStyle/>
          <a:p>
            <a:pPr indent="0" lvl="0" marL="0" marR="0" rtl="0" algn="l">
              <a:spcBef>
                <a:spcPts val="0"/>
              </a:spcBef>
              <a:buClr>
                <a:srgbClr val="337ED8"/>
              </a:buClr>
              <a:buSzPct val="25000"/>
              <a:buFont typeface="Calibri"/>
              <a:buNone/>
            </a:pPr>
            <a:r>
              <a:rPr b="1" lang="en-US" sz="4500">
                <a:solidFill>
                  <a:srgbClr val="337ED8"/>
                </a:solidFill>
                <a:latin typeface="Calibri"/>
                <a:ea typeface="Calibri"/>
                <a:cs typeface="Calibri"/>
                <a:sym typeface="Calibri"/>
              </a:rPr>
              <a:t>Examples of Mechanisms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idx="10" type="dt"/>
          </p:nvPr>
        </p:nvSpPr>
        <p:spPr>
          <a:xfrm>
            <a:off x="36513" y="6373439"/>
            <a:ext cx="5297486" cy="508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000">
                <a:solidFill>
                  <a:schemeClr val="dk1"/>
                </a:solidFill>
                <a:latin typeface="Times New Roman"/>
                <a:ea typeface="Times New Roman"/>
                <a:cs typeface="Times New Roman"/>
                <a:sym typeface="Times New Roman"/>
              </a:rPr>
              <a:t>Hany A. Sherif, Qassim University </a:t>
            </a:r>
          </a:p>
          <a:p>
            <a:pPr indent="0" lvl="0" marL="0" marR="0" rtl="0" algn="l">
              <a:spcBef>
                <a:spcPts val="0"/>
              </a:spcBef>
              <a:buSzPct val="25000"/>
              <a:buNone/>
            </a:pPr>
            <a:r>
              <a:rPr lang="en-US" sz="1000" u="sng">
                <a:solidFill>
                  <a:schemeClr val="hlink"/>
                </a:solidFill>
                <a:latin typeface="Times New Roman"/>
                <a:ea typeface="Times New Roman"/>
                <a:cs typeface="Times New Roman"/>
                <a:sym typeface="Times New Roman"/>
                <a:hlinkClick r:id="rId3"/>
              </a:rPr>
              <a:t>http://www.docstoc.com/docs/74748705/introduction-College-of-Engineering-Qassim-University#</a:t>
            </a:r>
            <a:r>
              <a:rPr lang="en-US" sz="1000">
                <a:solidFill>
                  <a:schemeClr val="dk1"/>
                </a:solidFill>
                <a:latin typeface="Times New Roman"/>
                <a:ea typeface="Times New Roman"/>
                <a:cs typeface="Times New Roman"/>
                <a:sym typeface="Times New Roman"/>
              </a:rPr>
              <a:t> </a:t>
            </a:r>
          </a:p>
        </p:txBody>
      </p:sp>
      <p:sp>
        <p:nvSpPr>
          <p:cNvPr id="269" name="Shape 26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sp>
        <p:nvSpPr>
          <p:cNvPr id="270" name="Shape 270"/>
          <p:cNvSpPr/>
          <p:nvPr/>
        </p:nvSpPr>
        <p:spPr>
          <a:xfrm>
            <a:off x="3157538" y="2724150"/>
            <a:ext cx="9144000" cy="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2400">
              <a:solidFill>
                <a:schemeClr val="dk1"/>
              </a:solidFill>
              <a:latin typeface="Times New Roman"/>
              <a:ea typeface="Times New Roman"/>
              <a:cs typeface="Times New Roman"/>
              <a:sym typeface="Times New Roman"/>
            </a:endParaRPr>
          </a:p>
        </p:txBody>
      </p:sp>
      <p:sp>
        <p:nvSpPr>
          <p:cNvPr id="271" name="Shape 271"/>
          <p:cNvSpPr/>
          <p:nvPr/>
        </p:nvSpPr>
        <p:spPr>
          <a:xfrm>
            <a:off x="3157538" y="2671763"/>
            <a:ext cx="9144000" cy="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2400">
              <a:solidFill>
                <a:schemeClr val="dk1"/>
              </a:solidFill>
              <a:latin typeface="Times New Roman"/>
              <a:ea typeface="Times New Roman"/>
              <a:cs typeface="Times New Roman"/>
              <a:sym typeface="Times New Roman"/>
            </a:endParaRPr>
          </a:p>
        </p:txBody>
      </p:sp>
      <p:sp>
        <p:nvSpPr>
          <p:cNvPr id="272" name="Shape 272"/>
          <p:cNvSpPr/>
          <p:nvPr/>
        </p:nvSpPr>
        <p:spPr>
          <a:xfrm>
            <a:off x="3048000" y="2490788"/>
            <a:ext cx="9144000" cy="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2400">
              <a:solidFill>
                <a:schemeClr val="dk1"/>
              </a:solidFill>
              <a:latin typeface="Times New Roman"/>
              <a:ea typeface="Times New Roman"/>
              <a:cs typeface="Times New Roman"/>
              <a:sym typeface="Times New Roman"/>
            </a:endParaRPr>
          </a:p>
        </p:txBody>
      </p:sp>
      <p:grpSp>
        <p:nvGrpSpPr>
          <p:cNvPr id="273" name="Shape 273"/>
          <p:cNvGrpSpPr/>
          <p:nvPr/>
        </p:nvGrpSpPr>
        <p:grpSpPr>
          <a:xfrm>
            <a:off x="36512" y="1981906"/>
            <a:ext cx="4267199" cy="3329590"/>
            <a:chOff x="288" y="2195"/>
            <a:chExt cx="2495" cy="1788"/>
          </a:xfrm>
        </p:grpSpPr>
        <p:pic>
          <p:nvPicPr>
            <p:cNvPr id="274" name="Shape 274"/>
            <p:cNvPicPr preferRelativeResize="0"/>
            <p:nvPr/>
          </p:nvPicPr>
          <p:blipFill rotWithShape="1">
            <a:blip r:embed="rId4">
              <a:alphaModFix/>
            </a:blip>
            <a:srcRect b="0" l="0" r="0" t="0"/>
            <a:stretch/>
          </p:blipFill>
          <p:spPr>
            <a:xfrm>
              <a:off x="288" y="2195"/>
              <a:ext cx="2495" cy="1529"/>
            </a:xfrm>
            <a:prstGeom prst="rect">
              <a:avLst/>
            </a:prstGeom>
            <a:noFill/>
            <a:ln>
              <a:noFill/>
            </a:ln>
          </p:spPr>
        </p:pic>
        <p:sp>
          <p:nvSpPr>
            <p:cNvPr id="275" name="Shape 275"/>
            <p:cNvSpPr txBox="1"/>
            <p:nvPr/>
          </p:nvSpPr>
          <p:spPr>
            <a:xfrm>
              <a:off x="972" y="3734"/>
              <a:ext cx="1632" cy="24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chemeClr val="dk1"/>
                  </a:solidFill>
                  <a:latin typeface="Times New Roman"/>
                  <a:ea typeface="Times New Roman"/>
                  <a:cs typeface="Times New Roman"/>
                  <a:sym typeface="Times New Roman"/>
                </a:rPr>
                <a:t>Lift platform</a:t>
              </a:r>
            </a:p>
          </p:txBody>
        </p:sp>
      </p:grpSp>
      <p:grpSp>
        <p:nvGrpSpPr>
          <p:cNvPr id="276" name="Shape 276"/>
          <p:cNvGrpSpPr/>
          <p:nvPr/>
        </p:nvGrpSpPr>
        <p:grpSpPr>
          <a:xfrm>
            <a:off x="4502501" y="1599842"/>
            <a:ext cx="4356100" cy="4968874"/>
            <a:chOff x="3215" y="1102"/>
            <a:chExt cx="2312" cy="2746"/>
          </a:xfrm>
        </p:grpSpPr>
        <p:pic>
          <p:nvPicPr>
            <p:cNvPr id="277" name="Shape 277"/>
            <p:cNvPicPr preferRelativeResize="0"/>
            <p:nvPr/>
          </p:nvPicPr>
          <p:blipFill rotWithShape="1">
            <a:blip r:embed="rId5">
              <a:alphaModFix/>
            </a:blip>
            <a:srcRect b="0" l="0" r="0" t="0"/>
            <a:stretch/>
          </p:blipFill>
          <p:spPr>
            <a:xfrm>
              <a:off x="3215" y="1102"/>
              <a:ext cx="2312" cy="2399"/>
            </a:xfrm>
            <a:prstGeom prst="rect">
              <a:avLst/>
            </a:prstGeom>
            <a:noFill/>
            <a:ln>
              <a:noFill/>
            </a:ln>
          </p:spPr>
        </p:pic>
        <p:sp>
          <p:nvSpPr>
            <p:cNvPr id="278" name="Shape 278"/>
            <p:cNvSpPr txBox="1"/>
            <p:nvPr/>
          </p:nvSpPr>
          <p:spPr>
            <a:xfrm>
              <a:off x="3456" y="3406"/>
              <a:ext cx="1919" cy="44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2000">
                  <a:solidFill>
                    <a:schemeClr val="dk1"/>
                  </a:solidFill>
                  <a:latin typeface="Times New Roman"/>
                  <a:ea typeface="Times New Roman"/>
                  <a:cs typeface="Times New Roman"/>
                  <a:sym typeface="Times New Roman"/>
                </a:rPr>
                <a:t>Microwave carrier to assist people on wheelchair</a:t>
              </a:r>
            </a:p>
          </p:txBody>
        </p:sp>
      </p:grpSp>
      <p:sp>
        <p:nvSpPr>
          <p:cNvPr id="279" name="Shape 279"/>
          <p:cNvSpPr txBox="1"/>
          <p:nvPr/>
        </p:nvSpPr>
        <p:spPr>
          <a:xfrm>
            <a:off x="457200" y="152400"/>
            <a:ext cx="8229600" cy="1251062"/>
          </a:xfrm>
          <a:prstGeom prst="rect">
            <a:avLst/>
          </a:prstGeom>
          <a:noFill/>
          <a:ln>
            <a:noFill/>
          </a:ln>
        </p:spPr>
        <p:txBody>
          <a:bodyPr anchorCtr="0" anchor="ctr" bIns="45700" lIns="91425" rIns="45700" tIns="45700">
            <a:noAutofit/>
          </a:bodyPr>
          <a:lstStyle/>
          <a:p>
            <a:pPr indent="0" lvl="0" marL="0" marR="0" rtl="0" algn="l">
              <a:spcBef>
                <a:spcPts val="0"/>
              </a:spcBef>
              <a:buClr>
                <a:srgbClr val="337ED8"/>
              </a:buClr>
              <a:buSzPct val="25000"/>
              <a:buFont typeface="Calibri"/>
              <a:buNone/>
            </a:pPr>
            <a:r>
              <a:rPr b="1" lang="en-US" sz="4500">
                <a:solidFill>
                  <a:srgbClr val="337ED8"/>
                </a:solidFill>
                <a:latin typeface="Calibri"/>
                <a:ea typeface="Calibri"/>
                <a:cs typeface="Calibri"/>
                <a:sym typeface="Calibri"/>
              </a:rPr>
              <a:t>Examples of Mechanisms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i="1" lang="en-US" sz="3959" u="none" cap="none" strike="noStrike">
                <a:solidFill>
                  <a:schemeClr val="dk1"/>
                </a:solidFill>
                <a:latin typeface="Calibri"/>
                <a:ea typeface="Calibri"/>
                <a:cs typeface="Calibri"/>
                <a:sym typeface="Calibri"/>
              </a:rPr>
            </a:br>
            <a:r>
              <a:rPr b="0" i="1" lang="en-US" sz="3959" u="none" cap="none" strike="noStrike">
                <a:solidFill>
                  <a:schemeClr val="dk1"/>
                </a:solidFill>
                <a:latin typeface="Calibri"/>
                <a:ea typeface="Calibri"/>
                <a:cs typeface="Calibri"/>
                <a:sym typeface="Calibri"/>
              </a:rPr>
              <a:t>Idea Generation</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Individual Plan</a:t>
            </a:r>
            <a:br>
              <a:rPr b="0" i="0" lang="en-US" sz="3959" u="none" cap="none" strike="noStrike">
                <a:solidFill>
                  <a:schemeClr val="dk1"/>
                </a:solidFill>
                <a:latin typeface="Calibri"/>
                <a:ea typeface="Calibri"/>
                <a:cs typeface="Calibri"/>
                <a:sym typeface="Calibri"/>
              </a:rPr>
            </a:br>
          </a:p>
        </p:txBody>
      </p:sp>
      <p:sp>
        <p:nvSpPr>
          <p:cNvPr id="285" name="Shape 285"/>
          <p:cNvSpPr txBox="1"/>
          <p:nvPr>
            <p:ph idx="1" type="body"/>
          </p:nvPr>
        </p:nvSpPr>
        <p:spPr>
          <a:xfrm>
            <a:off x="453389" y="1905000"/>
            <a:ext cx="8153399" cy="4724400"/>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Do you have enough information?</a:t>
            </a: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What questions do you still have?</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In your design notebook, label “Individual Design” on one page</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Draw a sketch of your design → Include labels, perspective, scale</a:t>
            </a:r>
          </a:p>
          <a:p>
            <a:pPr indent="-342900" lvl="0" marL="342900" marR="0" rtl="0" algn="l">
              <a:spcBef>
                <a:spcPts val="64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id="286" name="Shape 286"/>
          <p:cNvPicPr preferRelativeResize="0"/>
          <p:nvPr/>
        </p:nvPicPr>
        <p:blipFill rotWithShape="1">
          <a:blip r:embed="rId3">
            <a:alphaModFix/>
          </a:blip>
          <a:srcRect b="0" l="0" r="0" t="0"/>
          <a:stretch/>
        </p:blipFill>
        <p:spPr>
          <a:xfrm>
            <a:off x="7391400" y="381000"/>
            <a:ext cx="1586363" cy="1570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sp>
        <p:nvSpPr>
          <p:cNvPr id="291" name="Shape 29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Materials  </a:t>
            </a:r>
          </a:p>
        </p:txBody>
      </p:sp>
      <p:graphicFrame>
        <p:nvGraphicFramePr>
          <p:cNvPr id="292" name="Shape 292"/>
          <p:cNvGraphicFramePr/>
          <p:nvPr/>
        </p:nvGraphicFramePr>
        <p:xfrm>
          <a:off x="304800" y="1524000"/>
          <a:ext cx="3000000" cy="3000000"/>
        </p:xfrm>
        <a:graphic>
          <a:graphicData uri="http://schemas.openxmlformats.org/drawingml/2006/table">
            <a:tbl>
              <a:tblPr bandRow="1" firstCol="1" firstRow="1">
                <a:noFill/>
                <a:tableStyleId>{6BCE24C1-4AE9-44E3-A536-2665E7BD3CD1}</a:tableStyleId>
              </a:tblPr>
              <a:tblGrid>
                <a:gridCol w="4996825"/>
                <a:gridCol w="3537575"/>
              </a:tblGrid>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Material</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Cost</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Marbles</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$2 Each</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Plastic Cups</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$10 Each</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Vinyl Corner Bead Pieces</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$5 Each</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Bendy Straws</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$15 Each</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Duct Tape</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Free</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Round Plastic Plates</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$10 Each</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Golf Balls</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$4</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Clay</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$20 (As much as needed)</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Brass Paper Brads</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$1 Each</a:t>
                      </a:r>
                    </a:p>
                  </a:txBody>
                  <a:tcPr marT="0" marB="0" marR="68575" marL="68575" anchor="ctr"/>
                </a:tc>
              </a:tr>
              <a:tr h="457200">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Small Solar Panel </a:t>
                      </a:r>
                    </a:p>
                  </a:txBody>
                  <a:tcPr marT="0" marB="0" marR="68575" marL="68575" anchor="ctr"/>
                </a:tc>
                <a:tc>
                  <a:txBody>
                    <a:bodyPr>
                      <a:noAutofit/>
                    </a:bodyPr>
                    <a:lstStyle/>
                    <a:p>
                      <a:pPr indent="0" lvl="0" marL="0" marR="0" rtl="0" algn="ctr">
                        <a:spcBef>
                          <a:spcPts val="0"/>
                        </a:spcBef>
                        <a:spcAft>
                          <a:spcPts val="0"/>
                        </a:spcAft>
                        <a:buSzPct val="25000"/>
                        <a:buNone/>
                      </a:pPr>
                      <a:r>
                        <a:rPr lang="en-US" sz="1800" u="none" cap="none" strike="noStrike">
                          <a:latin typeface="Arial"/>
                          <a:ea typeface="Arial"/>
                          <a:cs typeface="Arial"/>
                          <a:sym typeface="Arial"/>
                        </a:rPr>
                        <a:t>$100</a:t>
                      </a:r>
                    </a:p>
                  </a:txBody>
                  <a:tcPr marT="0" marB="0" marR="68575" marL="68575" anchor="ct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1" lang="en-US" sz="3959" u="none" cap="none" strike="noStrike">
                <a:solidFill>
                  <a:schemeClr val="dk1"/>
                </a:solidFill>
                <a:latin typeface="Calibri"/>
                <a:ea typeface="Calibri"/>
                <a:cs typeface="Calibri"/>
                <a:sym typeface="Calibri"/>
              </a:rPr>
              <a:t>Idea Generation</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Team Design</a:t>
            </a:r>
          </a:p>
        </p:txBody>
      </p:sp>
      <p:sp>
        <p:nvSpPr>
          <p:cNvPr id="298" name="Shape 298"/>
          <p:cNvSpPr txBox="1"/>
          <p:nvPr>
            <p:ph idx="1" type="body"/>
          </p:nvPr>
        </p:nvSpPr>
        <p:spPr>
          <a:xfrm>
            <a:off x="441960" y="1800224"/>
            <a:ext cx="8229600" cy="4371974"/>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In your design notebook, label “Team Design” on next page.</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Share your plan with members of your design team.</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Agree on one design.  Draw a sketch of your team design and create a list of materials you will need (and cost).</a:t>
            </a:r>
          </a:p>
          <a:p>
            <a:pPr indent="-342900" lvl="0" marL="342900" marR="0" rtl="0" algn="l">
              <a:spcBef>
                <a:spcPts val="56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pic>
        <p:nvPicPr>
          <p:cNvPr id="299" name="Shape 299"/>
          <p:cNvPicPr preferRelativeResize="0"/>
          <p:nvPr/>
        </p:nvPicPr>
        <p:blipFill rotWithShape="1">
          <a:blip r:embed="rId3">
            <a:alphaModFix/>
          </a:blip>
          <a:srcRect b="0" l="0" r="0" t="0"/>
          <a:stretch/>
        </p:blipFill>
        <p:spPr>
          <a:xfrm>
            <a:off x="7543800" y="395287"/>
            <a:ext cx="1428749" cy="12668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1" lang="en-US" sz="3959" u="none" cap="none" strike="noStrike">
                <a:solidFill>
                  <a:schemeClr val="dk1"/>
                </a:solidFill>
                <a:latin typeface="Calibri"/>
                <a:ea typeface="Calibri"/>
                <a:cs typeface="Calibri"/>
                <a:sym typeface="Calibri"/>
              </a:rPr>
              <a:t>Solution Production and Performance - </a:t>
            </a:r>
            <a:r>
              <a:rPr b="0" i="0" lang="en-US" sz="3959" u="none" cap="none" strike="noStrike">
                <a:solidFill>
                  <a:schemeClr val="dk1"/>
                </a:solidFill>
                <a:latin typeface="Calibri"/>
                <a:ea typeface="Calibri"/>
                <a:cs typeface="Calibri"/>
                <a:sym typeface="Calibri"/>
              </a:rPr>
              <a:t>Construct and Test</a:t>
            </a:r>
          </a:p>
        </p:txBody>
      </p:sp>
      <p:sp>
        <p:nvSpPr>
          <p:cNvPr id="305" name="Shape 30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You will have </a:t>
            </a:r>
            <a:r>
              <a:rPr lang="en-US" sz="2800"/>
              <a:t>20</a:t>
            </a:r>
            <a:r>
              <a:rPr b="0" i="0" lang="en-US" sz="2800" u="none" cap="none" strike="noStrike">
                <a:solidFill>
                  <a:schemeClr val="dk1"/>
                </a:solidFill>
                <a:latin typeface="Calibri"/>
                <a:ea typeface="Calibri"/>
                <a:cs typeface="Calibri"/>
                <a:sym typeface="Calibri"/>
              </a:rPr>
              <a:t> minutes to construct</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Keep in mind:</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You must follow your team design</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Use only the materials provided</a:t>
            </a:r>
          </a:p>
          <a:p>
            <a:pPr indent="-285750" lvl="1" marL="742950" marR="0" rtl="0" algn="l">
              <a:spcBef>
                <a:spcPts val="560"/>
              </a:spcBef>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Note any modifications you wish to make to your design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1" lang="en-US" sz="3959" u="none" cap="none" strike="noStrike">
                <a:solidFill>
                  <a:schemeClr val="dk1"/>
                </a:solidFill>
                <a:latin typeface="Calibri"/>
                <a:ea typeface="Calibri"/>
                <a:cs typeface="Calibri"/>
                <a:sym typeface="Calibri"/>
              </a:rPr>
              <a:t>Solution Production and Performance - </a:t>
            </a:r>
            <a:r>
              <a:rPr b="0" i="0" lang="en-US" sz="3959" u="none" cap="none" strike="noStrike">
                <a:solidFill>
                  <a:schemeClr val="dk1"/>
                </a:solidFill>
                <a:latin typeface="Calibri"/>
                <a:ea typeface="Calibri"/>
                <a:cs typeface="Calibri"/>
                <a:sym typeface="Calibri"/>
              </a:rPr>
              <a:t>Construct and Test</a:t>
            </a:r>
          </a:p>
        </p:txBody>
      </p:sp>
      <p:sp>
        <p:nvSpPr>
          <p:cNvPr id="311" name="Shape 311"/>
          <p:cNvSpPr txBox="1"/>
          <p:nvPr>
            <p:ph idx="1" type="body"/>
          </p:nvPr>
        </p:nvSpPr>
        <p:spPr>
          <a:xfrm>
            <a:off x="457200" y="1828800"/>
            <a:ext cx="8229600" cy="4648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How are we going to test our designs?</a:t>
            </a:r>
          </a:p>
          <a:p>
            <a:pPr indent="0" lvl="0" marL="0" marR="0" rtl="0" algn="l">
              <a:spcBef>
                <a:spcPts val="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Arial"/>
              <a:buNone/>
            </a:pPr>
            <a:r>
              <a:rPr b="0" i="0" lang="en-US" sz="2800" u="sng" cap="none" strike="noStrike">
                <a:solidFill>
                  <a:schemeClr val="dk1"/>
                </a:solidFill>
                <a:latin typeface="Calibri"/>
                <a:ea typeface="Calibri"/>
                <a:cs typeface="Calibri"/>
                <a:sym typeface="Calibri"/>
              </a:rPr>
              <a:t>Test Conditions</a:t>
            </a:r>
          </a:p>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Attach multi-meter to solar panel.</a:t>
            </a:r>
          </a:p>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Mount flashlight on tripod.</a:t>
            </a:r>
          </a:p>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Record change in voltage output as move solar panel.</a:t>
            </a:r>
          </a:p>
          <a:p>
            <a:pPr indent="0" lvl="0" marL="0" marR="0" rtl="0" algn="l">
              <a:spcBef>
                <a:spcPts val="560"/>
              </a:spcBef>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p:txBody>
      </p:sp>
      <p:pic>
        <p:nvPicPr>
          <p:cNvPr id="312" name="Shape 312"/>
          <p:cNvPicPr preferRelativeResize="0"/>
          <p:nvPr/>
        </p:nvPicPr>
        <p:blipFill rotWithShape="1">
          <a:blip r:embed="rId3">
            <a:alphaModFix/>
          </a:blip>
          <a:srcRect b="0" l="0" r="0" t="0"/>
          <a:stretch/>
        </p:blipFill>
        <p:spPr>
          <a:xfrm>
            <a:off x="1752600" y="4327864"/>
            <a:ext cx="5605144" cy="251459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1" lang="en-US" sz="4400" u="none" cap="none" strike="noStrike">
                <a:solidFill>
                  <a:schemeClr val="dk1"/>
                </a:solidFill>
                <a:latin typeface="Calibri"/>
                <a:ea typeface="Calibri"/>
                <a:cs typeface="Calibri"/>
                <a:sym typeface="Calibri"/>
              </a:rPr>
              <a:t>Data Collection </a:t>
            </a:r>
          </a:p>
        </p:txBody>
      </p:sp>
      <p:graphicFrame>
        <p:nvGraphicFramePr>
          <p:cNvPr id="318" name="Shape 318"/>
          <p:cNvGraphicFramePr/>
          <p:nvPr/>
        </p:nvGraphicFramePr>
        <p:xfrm>
          <a:off x="2133600" y="1447800"/>
          <a:ext cx="3000000" cy="3000000"/>
        </p:xfrm>
        <a:graphic>
          <a:graphicData uri="http://schemas.openxmlformats.org/drawingml/2006/table">
            <a:tbl>
              <a:tblPr bandRow="1" firstRow="1">
                <a:noFill/>
                <a:tableStyleId>{6BCE24C1-4AE9-44E3-A536-2665E7BD3CD1}</a:tableStyleId>
              </a:tblPr>
              <a:tblGrid>
                <a:gridCol w="872975"/>
                <a:gridCol w="1346125"/>
                <a:gridCol w="1395475"/>
                <a:gridCol w="1099450"/>
              </a:tblGrid>
              <a:tr h="370850">
                <a:tc>
                  <a:txBody>
                    <a:bodyPr>
                      <a:noAutofit/>
                    </a:bodyPr>
                    <a:lstStyle/>
                    <a:p>
                      <a:pPr indent="0" lvl="0" marL="0" marR="0" rtl="0" algn="ctr">
                        <a:spcBef>
                          <a:spcPts val="0"/>
                        </a:spcBef>
                        <a:buSzPct val="25000"/>
                        <a:buNone/>
                      </a:pPr>
                      <a:r>
                        <a:rPr lang="en-US" sz="1800" u="none" cap="none" strike="noStrike"/>
                        <a:t>Team #</a:t>
                      </a:r>
                    </a:p>
                  </a:txBody>
                  <a:tcPr marT="45725" marB="45725" marR="91450" marL="91450" anchor="ctr"/>
                </a:tc>
                <a:tc>
                  <a:txBody>
                    <a:bodyPr>
                      <a:noAutofit/>
                    </a:bodyPr>
                    <a:lstStyle/>
                    <a:p>
                      <a:pPr indent="0" lvl="0" marL="0" marR="0" rtl="0" algn="ctr">
                        <a:spcBef>
                          <a:spcPts val="0"/>
                        </a:spcBef>
                        <a:buSzPct val="25000"/>
                        <a:buNone/>
                      </a:pPr>
                      <a:r>
                        <a:rPr lang="en-US" sz="1800" u="none" cap="none" strike="noStrike"/>
                        <a:t>Multi-meter Reading</a:t>
                      </a:r>
                    </a:p>
                    <a:p>
                      <a:pPr indent="0" lvl="0" marL="0" marR="0" rtl="0" algn="ctr">
                        <a:spcBef>
                          <a:spcPts val="0"/>
                        </a:spcBef>
                        <a:buSzPct val="25000"/>
                        <a:buNone/>
                      </a:pPr>
                      <a:r>
                        <a:rPr lang="en-US" sz="1800" u="none" cap="none" strike="noStrike"/>
                        <a:t>Summer Angle</a:t>
                      </a:r>
                    </a:p>
                  </a:txBody>
                  <a:tcPr marT="45725" marB="45725" marR="91450" marL="91450" anchor="ctr"/>
                </a:tc>
                <a:tc>
                  <a:txBody>
                    <a:bodyPr>
                      <a:noAutofit/>
                    </a:bodyPr>
                    <a:lstStyle/>
                    <a:p>
                      <a:pPr indent="0" lvl="0" marL="0" marR="0" rtl="0" algn="ctr">
                        <a:spcBef>
                          <a:spcPts val="0"/>
                        </a:spcBef>
                        <a:buSzPct val="25000"/>
                        <a:buNone/>
                      </a:pPr>
                      <a:r>
                        <a:rPr lang="en-US" sz="1800" u="none" cap="none" strike="noStrike"/>
                        <a:t>Multi-meter Reading</a:t>
                      </a:r>
                    </a:p>
                    <a:p>
                      <a:pPr indent="0" lvl="0" marL="0" marR="0" rtl="0" algn="ctr">
                        <a:spcBef>
                          <a:spcPts val="0"/>
                        </a:spcBef>
                        <a:buSzPct val="25000"/>
                        <a:buNone/>
                      </a:pPr>
                      <a:r>
                        <a:rPr lang="en-US" sz="1800" u="none" cap="none" strike="noStrike"/>
                        <a:t>Winter Angle</a:t>
                      </a:r>
                    </a:p>
                  </a:txBody>
                  <a:tcPr marT="45725" marB="45725" marR="91450" marL="91450" anchor="ctr"/>
                </a:tc>
                <a:tc>
                  <a:txBody>
                    <a:bodyPr>
                      <a:noAutofit/>
                    </a:bodyPr>
                    <a:lstStyle/>
                    <a:p>
                      <a:pPr indent="0" lvl="0" marL="0" marR="0" rtl="0" algn="ctr">
                        <a:spcBef>
                          <a:spcPts val="0"/>
                        </a:spcBef>
                        <a:buNone/>
                      </a:pPr>
                      <a:r>
                        <a:rPr lang="en-US" sz="1800"/>
                        <a:t>Cost</a:t>
                      </a:r>
                    </a:p>
                  </a:txBody>
                  <a:tcPr marT="45725" marB="45725" marR="91450" marL="91450" anchor="ctr"/>
                </a:tc>
              </a:tr>
              <a:tr h="370850">
                <a:tc>
                  <a:txBody>
                    <a:bodyPr>
                      <a:noAutofit/>
                    </a:bodyPr>
                    <a:lstStyle/>
                    <a:p>
                      <a:pPr indent="0" lvl="0" marL="0" marR="0" rtl="0" algn="ctr">
                        <a:spcBef>
                          <a:spcPts val="0"/>
                        </a:spcBef>
                        <a:buSzPct val="25000"/>
                        <a:buNone/>
                      </a:pPr>
                      <a:r>
                        <a:rPr lang="en-US" sz="1800" u="none" cap="none" strike="noStrike"/>
                        <a:t>1</a:t>
                      </a:r>
                    </a:p>
                  </a:txBody>
                  <a:tcPr marT="45725" marB="45725" marR="91450" marL="91450" anchor="ctr"/>
                </a:tc>
                <a:tc>
                  <a:txBody>
                    <a:bodyPr>
                      <a:noAutofit/>
                    </a:bodyPr>
                    <a:lstStyle/>
                    <a:p>
                      <a:pPr indent="0" lvl="0" marL="0" marR="0" rtl="0" algn="ctr">
                        <a:spcBef>
                          <a:spcPts val="0"/>
                        </a:spcBef>
                        <a:buSzPct val="25000"/>
                        <a:buNone/>
                      </a:pPr>
                      <a:r>
                        <a:rPr lang="en-US" sz="1800"/>
                        <a:t>90 </a:t>
                      </a:r>
                    </a:p>
                  </a:txBody>
                  <a:tcPr marT="45725" marB="45725" marR="91450" marL="91450" anchor="ctr"/>
                </a:tc>
                <a:tc>
                  <a:txBody>
                    <a:bodyPr>
                      <a:noAutofit/>
                    </a:bodyPr>
                    <a:lstStyle/>
                    <a:p>
                      <a:pPr indent="0" lvl="0" marL="0" marR="0" rtl="0" algn="ctr">
                        <a:spcBef>
                          <a:spcPts val="0"/>
                        </a:spcBef>
                        <a:buSzPct val="25000"/>
                        <a:buNone/>
                      </a:pPr>
                      <a:r>
                        <a:rPr lang="en-US" sz="1800"/>
                        <a:t>25</a:t>
                      </a:r>
                    </a:p>
                  </a:txBody>
                  <a:tcPr marT="45725" marB="45725" marR="91450" marL="91450" anchor="ctr"/>
                </a:tc>
                <a:tc>
                  <a:txBody>
                    <a:bodyPr>
                      <a:noAutofit/>
                    </a:bodyPr>
                    <a:lstStyle/>
                    <a:p>
                      <a:pPr indent="0" lvl="0" marL="0" marR="0" rtl="0" algn="ctr">
                        <a:spcBef>
                          <a:spcPts val="0"/>
                        </a:spcBef>
                        <a:buNone/>
                      </a:pPr>
                      <a:r>
                        <a:rPr lang="en-US" sz="1800"/>
                        <a:t>$145</a:t>
                      </a:r>
                    </a:p>
                  </a:txBody>
                  <a:tcPr marT="45725" marB="45725" marR="91450" marL="91450" anchor="ctr"/>
                </a:tc>
              </a:tr>
              <a:tr h="370850">
                <a:tc>
                  <a:txBody>
                    <a:bodyPr>
                      <a:noAutofit/>
                    </a:bodyPr>
                    <a:lstStyle/>
                    <a:p>
                      <a:pPr indent="0" lvl="0" marL="0" marR="0" rtl="0" algn="ctr">
                        <a:spcBef>
                          <a:spcPts val="0"/>
                        </a:spcBef>
                        <a:buSzPct val="25000"/>
                        <a:buNone/>
                      </a:pPr>
                      <a:r>
                        <a:rPr lang="en-US" sz="1800" u="none" cap="none" strike="noStrike"/>
                        <a:t>2</a:t>
                      </a:r>
                    </a:p>
                  </a:txBody>
                  <a:tcPr marT="45725" marB="45725" marR="91450" marL="91450" anchor="ctr"/>
                </a:tc>
                <a:tc>
                  <a:txBody>
                    <a:bodyPr>
                      <a:noAutofit/>
                    </a:bodyPr>
                    <a:lstStyle/>
                    <a:p>
                      <a:pPr indent="0" lvl="0" marL="0" marR="0" rtl="0" algn="ctr">
                        <a:spcBef>
                          <a:spcPts val="0"/>
                        </a:spcBef>
                        <a:buSzPct val="25000"/>
                        <a:buNone/>
                      </a:pPr>
                      <a:r>
                        <a:rPr lang="en-US" sz="1800"/>
                        <a:t>90</a:t>
                      </a:r>
                    </a:p>
                  </a:txBody>
                  <a:tcPr marT="45725" marB="45725" marR="91450" marL="91450" anchor="ctr"/>
                </a:tc>
                <a:tc>
                  <a:txBody>
                    <a:bodyPr>
                      <a:noAutofit/>
                    </a:bodyPr>
                    <a:lstStyle/>
                    <a:p>
                      <a:pPr indent="0" lvl="0" marL="0" marR="0" rtl="0" algn="ctr">
                        <a:spcBef>
                          <a:spcPts val="0"/>
                        </a:spcBef>
                        <a:buSzPct val="25000"/>
                        <a:buNone/>
                      </a:pPr>
                      <a:r>
                        <a:rPr lang="en-US" sz="1800"/>
                        <a:t>20</a:t>
                      </a:r>
                    </a:p>
                  </a:txBody>
                  <a:tcPr marT="45725" marB="45725" marR="91450" marL="91450" anchor="ctr"/>
                </a:tc>
                <a:tc>
                  <a:txBody>
                    <a:bodyPr>
                      <a:noAutofit/>
                    </a:bodyPr>
                    <a:lstStyle/>
                    <a:p>
                      <a:pPr indent="0" lvl="0" marL="0" marR="0" rtl="0" algn="ctr">
                        <a:spcBef>
                          <a:spcPts val="0"/>
                        </a:spcBef>
                        <a:buNone/>
                      </a:pPr>
                      <a:r>
                        <a:rPr lang="en-US" sz="1800"/>
                        <a:t>$132</a:t>
                      </a:r>
                    </a:p>
                  </a:txBody>
                  <a:tcPr marT="45725" marB="45725" marR="91450" marL="91450" anchor="ctr"/>
                </a:tc>
              </a:tr>
              <a:tr h="370850">
                <a:tc>
                  <a:txBody>
                    <a:bodyPr>
                      <a:noAutofit/>
                    </a:bodyPr>
                    <a:lstStyle/>
                    <a:p>
                      <a:pPr indent="0" lvl="0" marL="0" marR="0" rtl="0" algn="ctr">
                        <a:spcBef>
                          <a:spcPts val="0"/>
                        </a:spcBef>
                        <a:buSzPct val="25000"/>
                        <a:buNone/>
                      </a:pPr>
                      <a:r>
                        <a:rPr lang="en-US" sz="1800" u="none" cap="none" strike="noStrike"/>
                        <a:t>3</a:t>
                      </a:r>
                    </a:p>
                  </a:txBody>
                  <a:tcPr marT="45725" marB="45725" marR="91450" marL="91450" anchor="ctr"/>
                </a:tc>
                <a:tc>
                  <a:txBody>
                    <a:bodyPr>
                      <a:noAutofit/>
                    </a:bodyPr>
                    <a:lstStyle/>
                    <a:p>
                      <a:pPr indent="0" lvl="0" marL="0" marR="0" rtl="0" algn="ctr">
                        <a:spcBef>
                          <a:spcPts val="0"/>
                        </a:spcBef>
                        <a:buSzPct val="25000"/>
                        <a:buNone/>
                      </a:pPr>
                      <a:r>
                        <a:rPr lang="en-US" sz="1800"/>
                        <a:t>100</a:t>
                      </a:r>
                    </a:p>
                  </a:txBody>
                  <a:tcPr marT="45725" marB="45725" marR="91450" marL="91450" anchor="ctr"/>
                </a:tc>
                <a:tc>
                  <a:txBody>
                    <a:bodyPr>
                      <a:noAutofit/>
                    </a:bodyPr>
                    <a:lstStyle/>
                    <a:p>
                      <a:pPr indent="0" lvl="0" marL="0" marR="0" rtl="0" algn="ctr">
                        <a:spcBef>
                          <a:spcPts val="0"/>
                        </a:spcBef>
                        <a:buSzPct val="25000"/>
                        <a:buNone/>
                      </a:pPr>
                      <a:r>
                        <a:rPr lang="en-US" sz="1800"/>
                        <a:t>60</a:t>
                      </a:r>
                    </a:p>
                  </a:txBody>
                  <a:tcPr marT="45725" marB="45725" marR="91450" marL="91450" anchor="ctr"/>
                </a:tc>
                <a:tc>
                  <a:txBody>
                    <a:bodyPr>
                      <a:noAutofit/>
                    </a:bodyPr>
                    <a:lstStyle/>
                    <a:p>
                      <a:pPr indent="0" lvl="0" marL="0" marR="0" rtl="0" algn="ctr">
                        <a:spcBef>
                          <a:spcPts val="0"/>
                        </a:spcBef>
                        <a:buNone/>
                      </a:pPr>
                      <a:r>
                        <a:rPr lang="en-US" sz="1800"/>
                        <a:t>$168</a:t>
                      </a:r>
                    </a:p>
                  </a:txBody>
                  <a:tcPr marT="45725" marB="45725" marR="91450" marL="91450" anchor="ctr"/>
                </a:tc>
              </a:tr>
              <a:tr h="370850">
                <a:tc>
                  <a:txBody>
                    <a:bodyPr>
                      <a:noAutofit/>
                    </a:bodyPr>
                    <a:lstStyle/>
                    <a:p>
                      <a:pPr indent="0" lvl="0" marL="0" marR="0" rtl="0" algn="ctr">
                        <a:spcBef>
                          <a:spcPts val="0"/>
                        </a:spcBef>
                        <a:buSzPct val="25000"/>
                        <a:buNone/>
                      </a:pPr>
                      <a:r>
                        <a:rPr lang="en-US" sz="1800" u="none" cap="none" strike="noStrike"/>
                        <a:t>4</a:t>
                      </a:r>
                    </a:p>
                  </a:txBody>
                  <a:tcPr marT="45725" marB="45725" marR="91450" marL="91450" anchor="ctr"/>
                </a:tc>
                <a:tc>
                  <a:txBody>
                    <a:bodyPr>
                      <a:noAutofit/>
                    </a:bodyPr>
                    <a:lstStyle/>
                    <a:p>
                      <a:pPr indent="0" lvl="0" marL="0" marR="0" rtl="0" algn="ctr">
                        <a:spcBef>
                          <a:spcPts val="0"/>
                        </a:spcBef>
                        <a:buSzPct val="25000"/>
                        <a:buNone/>
                      </a:pPr>
                      <a:r>
                        <a:rPr lang="en-US" sz="1800"/>
                        <a:t>90</a:t>
                      </a:r>
                    </a:p>
                  </a:txBody>
                  <a:tcPr marT="45725" marB="45725" marR="91450" marL="91450" anchor="ctr"/>
                </a:tc>
                <a:tc>
                  <a:txBody>
                    <a:bodyPr>
                      <a:noAutofit/>
                    </a:bodyPr>
                    <a:lstStyle/>
                    <a:p>
                      <a:pPr indent="0" lvl="0" marL="0" marR="0" rtl="0" algn="ctr">
                        <a:spcBef>
                          <a:spcPts val="0"/>
                        </a:spcBef>
                        <a:buSzPct val="25000"/>
                        <a:buNone/>
                      </a:pPr>
                      <a:r>
                        <a:rPr lang="en-US" sz="1800"/>
                        <a:t>30</a:t>
                      </a:r>
                    </a:p>
                  </a:txBody>
                  <a:tcPr marT="45725" marB="45725" marR="91450" marL="91450" anchor="ctr"/>
                </a:tc>
                <a:tc>
                  <a:txBody>
                    <a:bodyPr>
                      <a:noAutofit/>
                    </a:bodyPr>
                    <a:lstStyle/>
                    <a:p>
                      <a:pPr indent="0" lvl="0" marL="0" marR="0" rtl="0" algn="ctr">
                        <a:spcBef>
                          <a:spcPts val="0"/>
                        </a:spcBef>
                        <a:buNone/>
                      </a:pPr>
                      <a:r>
                        <a:rPr lang="en-US" sz="1800"/>
                        <a:t>$150</a:t>
                      </a:r>
                    </a:p>
                  </a:txBody>
                  <a:tcPr marT="45725" marB="45725" marR="91450" marL="91450" anchor="ctr"/>
                </a:tc>
              </a:tr>
              <a:tr h="370850">
                <a:tc>
                  <a:txBody>
                    <a:bodyPr>
                      <a:noAutofit/>
                    </a:bodyPr>
                    <a:lstStyle/>
                    <a:p>
                      <a:pPr indent="0" lvl="0" marL="0" marR="0" rtl="0" algn="ctr">
                        <a:spcBef>
                          <a:spcPts val="0"/>
                        </a:spcBef>
                        <a:buSzPct val="25000"/>
                        <a:buNone/>
                      </a:pPr>
                      <a:r>
                        <a:rPr lang="en-US" sz="1800" u="none" cap="none" strike="noStrike"/>
                        <a:t>5</a:t>
                      </a:r>
                    </a:p>
                  </a:txBody>
                  <a:tcPr marT="45725" marB="45725" marR="91450" marL="91450" anchor="ctr"/>
                </a:tc>
                <a:tc>
                  <a:txBody>
                    <a:bodyPr>
                      <a:noAutofit/>
                    </a:bodyPr>
                    <a:lstStyle/>
                    <a:p>
                      <a:pPr indent="0" lvl="0" marL="0" marR="0" rtl="0" algn="ctr">
                        <a:spcBef>
                          <a:spcPts val="0"/>
                        </a:spcBef>
                        <a:buSzPct val="25000"/>
                        <a:buNone/>
                      </a:pPr>
                      <a:r>
                        <a:rPr lang="en-US" sz="1800"/>
                        <a:t>100</a:t>
                      </a:r>
                    </a:p>
                  </a:txBody>
                  <a:tcPr marT="45725" marB="45725" marR="91450" marL="91450" anchor="ctr"/>
                </a:tc>
                <a:tc>
                  <a:txBody>
                    <a:bodyPr>
                      <a:noAutofit/>
                    </a:bodyPr>
                    <a:lstStyle/>
                    <a:p>
                      <a:pPr indent="0" lvl="0" marL="0" marR="0" rtl="0" algn="ctr">
                        <a:spcBef>
                          <a:spcPts val="0"/>
                        </a:spcBef>
                        <a:buSzPct val="25000"/>
                        <a:buNone/>
                      </a:pPr>
                      <a:r>
                        <a:rPr lang="en-US" sz="1800"/>
                        <a:t>30</a:t>
                      </a:r>
                    </a:p>
                  </a:txBody>
                  <a:tcPr marT="45725" marB="45725" marR="91450" marL="91450" anchor="ctr"/>
                </a:tc>
                <a:tc>
                  <a:txBody>
                    <a:bodyPr>
                      <a:noAutofit/>
                    </a:bodyPr>
                    <a:lstStyle/>
                    <a:p>
                      <a:pPr indent="0" lvl="0" marL="0" marR="0" rtl="0" algn="ctr">
                        <a:spcBef>
                          <a:spcPts val="0"/>
                        </a:spcBef>
                        <a:buNone/>
                      </a:pPr>
                      <a:r>
                        <a:rPr lang="en-US" sz="1800"/>
                        <a:t>$167</a:t>
                      </a:r>
                    </a:p>
                  </a:txBody>
                  <a:tcPr marT="45725" marB="45725" marR="91450" marL="91450" anchor="ctr"/>
                </a:tc>
              </a:tr>
              <a:tr h="370850">
                <a:tc>
                  <a:txBody>
                    <a:bodyPr>
                      <a:noAutofit/>
                    </a:bodyPr>
                    <a:lstStyle/>
                    <a:p>
                      <a:pPr indent="0" lvl="0" marL="0" marR="0" rtl="0" algn="ctr">
                        <a:spcBef>
                          <a:spcPts val="0"/>
                        </a:spcBef>
                        <a:buSzPct val="25000"/>
                        <a:buNone/>
                      </a:pPr>
                      <a:r>
                        <a:rPr lang="en-US" sz="1800"/>
                        <a:t>6</a:t>
                      </a:r>
                    </a:p>
                  </a:txBody>
                  <a:tcPr marT="45725" marB="45725" marR="91450" marL="91450" anchor="ctr"/>
                </a:tc>
                <a:tc>
                  <a:txBody>
                    <a:bodyPr>
                      <a:noAutofit/>
                    </a:bodyPr>
                    <a:lstStyle/>
                    <a:p>
                      <a:pPr indent="0" lvl="0" marL="0" marR="0" rtl="0" algn="ctr">
                        <a:spcBef>
                          <a:spcPts val="0"/>
                        </a:spcBef>
                        <a:buSzPct val="25000"/>
                        <a:buNone/>
                      </a:pPr>
                      <a:r>
                        <a:rPr lang="en-US" sz="1800"/>
                        <a:t>100</a:t>
                      </a:r>
                    </a:p>
                  </a:txBody>
                  <a:tcPr marT="45725" marB="45725" marR="91450" marL="91450" anchor="ctr"/>
                </a:tc>
                <a:tc>
                  <a:txBody>
                    <a:bodyPr>
                      <a:noAutofit/>
                    </a:bodyPr>
                    <a:lstStyle/>
                    <a:p>
                      <a:pPr indent="0" lvl="0" marL="0" marR="0" rtl="0" algn="ctr">
                        <a:spcBef>
                          <a:spcPts val="0"/>
                        </a:spcBef>
                        <a:buSzPct val="25000"/>
                        <a:buNone/>
                      </a:pPr>
                      <a:r>
                        <a:rPr lang="en-US" sz="1800"/>
                        <a:t>65</a:t>
                      </a:r>
                    </a:p>
                  </a:txBody>
                  <a:tcPr marT="45725" marB="45725" marR="91450" marL="91450" anchor="ctr"/>
                </a:tc>
                <a:tc>
                  <a:txBody>
                    <a:bodyPr>
                      <a:noAutofit/>
                    </a:bodyPr>
                    <a:lstStyle/>
                    <a:p>
                      <a:pPr indent="0" lvl="0" marL="0" marR="0" rtl="0" algn="ctr">
                        <a:spcBef>
                          <a:spcPts val="0"/>
                        </a:spcBef>
                        <a:buNone/>
                      </a:pPr>
                      <a:r>
                        <a:rPr lang="en-US" sz="1800"/>
                        <a:t>$174</a:t>
                      </a:r>
                    </a:p>
                  </a:txBody>
                  <a:tcPr marT="45725" marB="45725" marR="91450" marL="91450" anchor="ctr"/>
                </a:tc>
              </a:tr>
              <a:tr h="370850">
                <a:tc>
                  <a:txBody>
                    <a:bodyPr>
                      <a:noAutofit/>
                    </a:bodyPr>
                    <a:lstStyle/>
                    <a:p>
                      <a:pPr indent="0" lvl="0" marL="0" marR="0" rtl="0" algn="ctr">
                        <a:spcBef>
                          <a:spcPts val="0"/>
                        </a:spcBef>
                        <a:buSzPct val="25000"/>
                        <a:buNone/>
                      </a:pPr>
                      <a:r>
                        <a:rPr lang="en-US" sz="1800"/>
                        <a:t>7</a:t>
                      </a:r>
                    </a:p>
                  </a:txBody>
                  <a:tcPr marT="45725" marB="45725" marR="91450" marL="91450" anchor="ctr"/>
                </a:tc>
                <a:tc>
                  <a:txBody>
                    <a:bodyPr>
                      <a:noAutofit/>
                    </a:bodyPr>
                    <a:lstStyle/>
                    <a:p>
                      <a:pPr indent="0" lvl="0" marL="0" marR="0" rtl="0" algn="ctr">
                        <a:spcBef>
                          <a:spcPts val="0"/>
                        </a:spcBef>
                        <a:buSzPct val="25000"/>
                        <a:buNone/>
                      </a:pPr>
                      <a:r>
                        <a:rPr lang="en-US" sz="1800"/>
                        <a:t>100</a:t>
                      </a:r>
                    </a:p>
                  </a:txBody>
                  <a:tcPr marT="45725" marB="45725" marR="91450" marL="91450" anchor="ctr"/>
                </a:tc>
                <a:tc>
                  <a:txBody>
                    <a:bodyPr>
                      <a:noAutofit/>
                    </a:bodyPr>
                    <a:lstStyle/>
                    <a:p>
                      <a:pPr indent="0" lvl="0" marL="0" marR="0" rtl="0" algn="ctr">
                        <a:spcBef>
                          <a:spcPts val="0"/>
                        </a:spcBef>
                        <a:buSzPct val="25000"/>
                        <a:buNone/>
                      </a:pPr>
                      <a:r>
                        <a:rPr lang="en-US" sz="1800"/>
                        <a:t>60</a:t>
                      </a:r>
                    </a:p>
                  </a:txBody>
                  <a:tcPr marT="45725" marB="45725" marR="91450" marL="91450" anchor="ctr"/>
                </a:tc>
                <a:tc>
                  <a:txBody>
                    <a:bodyPr>
                      <a:noAutofit/>
                    </a:bodyPr>
                    <a:lstStyle/>
                    <a:p>
                      <a:pPr indent="0" lvl="0" marL="0" marR="0" rtl="0" algn="ctr">
                        <a:spcBef>
                          <a:spcPts val="0"/>
                        </a:spcBef>
                        <a:buNone/>
                      </a:pPr>
                      <a:r>
                        <a:rPr lang="en-US" sz="1800"/>
                        <a:t>$134</a:t>
                      </a:r>
                    </a:p>
                  </a:txBody>
                  <a:tcPr marT="45725" marB="45725" marR="91450" marL="91450" anchor="ctr"/>
                </a:tc>
              </a:tr>
              <a:tr h="370850">
                <a:tc>
                  <a:txBody>
                    <a:bodyPr>
                      <a:noAutofit/>
                    </a:bodyPr>
                    <a:lstStyle/>
                    <a:p>
                      <a:pPr indent="0" lvl="0" marL="0" marR="0" rtl="0" algn="ctr">
                        <a:spcBef>
                          <a:spcPts val="0"/>
                        </a:spcBef>
                        <a:buSzPct val="25000"/>
                        <a:buNone/>
                      </a:pPr>
                      <a:r>
                        <a:rPr lang="en-US" sz="1800"/>
                        <a:t>8</a:t>
                      </a:r>
                    </a:p>
                  </a:txBody>
                  <a:tcPr marT="45725" marB="45725" marR="91450" marL="91450" anchor="ctr"/>
                </a:tc>
                <a:tc>
                  <a:txBody>
                    <a:bodyPr>
                      <a:noAutofit/>
                    </a:bodyPr>
                    <a:lstStyle/>
                    <a:p>
                      <a:pPr indent="0" lvl="0" marL="0" marR="0" rtl="0" algn="ctr">
                        <a:spcBef>
                          <a:spcPts val="0"/>
                        </a:spcBef>
                        <a:buSzPct val="25000"/>
                        <a:buNone/>
                      </a:pPr>
                      <a:r>
                        <a:rPr lang="en-US" sz="1800"/>
                        <a:t>100</a:t>
                      </a:r>
                    </a:p>
                  </a:txBody>
                  <a:tcPr marT="45725" marB="45725" marR="91450" marL="91450" anchor="ctr"/>
                </a:tc>
                <a:tc>
                  <a:txBody>
                    <a:bodyPr>
                      <a:noAutofit/>
                    </a:bodyPr>
                    <a:lstStyle/>
                    <a:p>
                      <a:pPr indent="0" lvl="0" marL="0" marR="0" rtl="0" algn="ctr">
                        <a:spcBef>
                          <a:spcPts val="0"/>
                        </a:spcBef>
                        <a:buSzPct val="25000"/>
                        <a:buNone/>
                      </a:pPr>
                      <a:r>
                        <a:rPr lang="en-US" sz="1800"/>
                        <a:t>40</a:t>
                      </a:r>
                    </a:p>
                  </a:txBody>
                  <a:tcPr marT="45725" marB="45725" marR="91450" marL="91450" anchor="ctr"/>
                </a:tc>
                <a:tc>
                  <a:txBody>
                    <a:bodyPr>
                      <a:noAutofit/>
                    </a:bodyPr>
                    <a:lstStyle/>
                    <a:p>
                      <a:pPr indent="0" lvl="0" marL="0" marR="0" rtl="0" algn="ctr">
                        <a:spcBef>
                          <a:spcPts val="0"/>
                        </a:spcBef>
                        <a:buNone/>
                      </a:pPr>
                      <a:r>
                        <a:rPr lang="en-US" sz="1800"/>
                        <a:t>$117</a:t>
                      </a:r>
                    </a:p>
                  </a:txBody>
                  <a:tcPr marT="45725" marB="45725" marR="91450" marL="91450" anchor="ctr"/>
                </a:tc>
              </a:tr>
              <a:tr h="370850">
                <a:tc>
                  <a:txBody>
                    <a:bodyPr>
                      <a:noAutofit/>
                    </a:bodyPr>
                    <a:lstStyle/>
                    <a:p>
                      <a:pPr indent="0" lvl="0" marL="0" marR="0" rtl="0" algn="ctr">
                        <a:spcBef>
                          <a:spcPts val="0"/>
                        </a:spcBef>
                        <a:buSzPct val="25000"/>
                        <a:buNone/>
                      </a:pPr>
                      <a:r>
                        <a:rPr lang="en-US" sz="1800"/>
                        <a:t>9</a:t>
                      </a:r>
                    </a:p>
                  </a:txBody>
                  <a:tcPr marT="45725" marB="45725" marR="91450" marL="91450" anchor="ctr"/>
                </a:tc>
                <a:tc>
                  <a:txBody>
                    <a:bodyPr>
                      <a:noAutofit/>
                    </a:bodyPr>
                    <a:lstStyle/>
                    <a:p>
                      <a:pPr indent="0" lvl="0" marL="0" marR="0" rtl="0" algn="ctr">
                        <a:spcBef>
                          <a:spcPts val="0"/>
                        </a:spcBef>
                        <a:buSzPct val="25000"/>
                        <a:buNone/>
                      </a:pPr>
                      <a:r>
                        <a:rPr lang="en-US" sz="1800"/>
                        <a:t>100</a:t>
                      </a:r>
                    </a:p>
                  </a:txBody>
                  <a:tcPr marT="45725" marB="45725" marR="91450" marL="91450" anchor="ctr"/>
                </a:tc>
                <a:tc>
                  <a:txBody>
                    <a:bodyPr>
                      <a:noAutofit/>
                    </a:bodyPr>
                    <a:lstStyle/>
                    <a:p>
                      <a:pPr indent="0" lvl="0" marL="0" marR="0" rtl="0" algn="ctr">
                        <a:spcBef>
                          <a:spcPts val="0"/>
                        </a:spcBef>
                        <a:buSzPct val="25000"/>
                        <a:buNone/>
                      </a:pPr>
                      <a:r>
                        <a:rPr lang="en-US" sz="1800"/>
                        <a:t>50</a:t>
                      </a:r>
                    </a:p>
                  </a:txBody>
                  <a:tcPr marT="45725" marB="45725" marR="91450" marL="91450" anchor="ctr"/>
                </a:tc>
                <a:tc>
                  <a:txBody>
                    <a:bodyPr>
                      <a:noAutofit/>
                    </a:bodyPr>
                    <a:lstStyle/>
                    <a:p>
                      <a:pPr indent="0" lvl="0" marL="0" marR="0" rtl="0" algn="ctr">
                        <a:spcBef>
                          <a:spcPts val="0"/>
                        </a:spcBef>
                        <a:buNone/>
                      </a:pPr>
                      <a:r>
                        <a:rPr lang="en-US" sz="1800"/>
                        <a:t>$213</a:t>
                      </a:r>
                    </a:p>
                  </a:txBody>
                  <a:tcPr marT="45725" marB="45725" marR="91450" marL="91450" anchor="ctr"/>
                </a:tc>
              </a:tr>
              <a:tr h="370850">
                <a:tc>
                  <a:txBody>
                    <a:bodyPr>
                      <a:noAutofit/>
                    </a:bodyPr>
                    <a:lstStyle/>
                    <a:p>
                      <a:pPr indent="0" lvl="0" marL="0" marR="0" rtl="0" algn="ctr">
                        <a:spcBef>
                          <a:spcPts val="0"/>
                        </a:spcBef>
                        <a:buSzPct val="25000"/>
                        <a:buNone/>
                      </a:pPr>
                      <a:r>
                        <a:rPr lang="en-US" sz="1800"/>
                        <a:t>10</a:t>
                      </a:r>
                    </a:p>
                  </a:txBody>
                  <a:tcPr marT="45725" marB="45725" marR="91450" marL="91450" anchor="ctr"/>
                </a:tc>
                <a:tc>
                  <a:txBody>
                    <a:bodyPr>
                      <a:noAutofit/>
                    </a:bodyPr>
                    <a:lstStyle/>
                    <a:p>
                      <a:pPr indent="0" lvl="0" marL="0" marR="0" rtl="0" algn="ctr">
                        <a:spcBef>
                          <a:spcPts val="0"/>
                        </a:spcBef>
                        <a:buSzPct val="25000"/>
                        <a:buNone/>
                      </a:pPr>
                      <a:r>
                        <a:rPr lang="en-US" sz="1800"/>
                        <a:t>100</a:t>
                      </a:r>
                    </a:p>
                  </a:txBody>
                  <a:tcPr marT="45725" marB="45725" marR="91450" marL="91450" anchor="ctr"/>
                </a:tc>
                <a:tc>
                  <a:txBody>
                    <a:bodyPr>
                      <a:noAutofit/>
                    </a:bodyPr>
                    <a:lstStyle/>
                    <a:p>
                      <a:pPr indent="0" lvl="0" marL="0" marR="0" rtl="0" algn="ctr">
                        <a:spcBef>
                          <a:spcPts val="0"/>
                        </a:spcBef>
                        <a:buSzPct val="25000"/>
                        <a:buNone/>
                      </a:pPr>
                      <a:r>
                        <a:rPr lang="en-US" sz="1800"/>
                        <a:t>50</a:t>
                      </a:r>
                    </a:p>
                  </a:txBody>
                  <a:tcPr marT="45725" marB="45725" marR="91450" marL="91450" anchor="ctr"/>
                </a:tc>
                <a:tc>
                  <a:txBody>
                    <a:bodyPr>
                      <a:noAutofit/>
                    </a:bodyPr>
                    <a:lstStyle/>
                    <a:p>
                      <a:pPr indent="0" lvl="0" marL="0" marR="0" rtl="0" algn="ctr">
                        <a:spcBef>
                          <a:spcPts val="0"/>
                        </a:spcBef>
                        <a:buNone/>
                      </a:pPr>
                      <a:r>
                        <a:rPr lang="en-US" sz="1800"/>
                        <a:t>$129</a:t>
                      </a:r>
                    </a:p>
                  </a:txBody>
                  <a:tcPr marT="45725" marB="45725" marR="91450" marL="91450" anchor="ctr"/>
                </a:tc>
              </a:tr>
              <a:tr h="370850">
                <a:tc>
                  <a:txBody>
                    <a:bodyPr>
                      <a:noAutofit/>
                    </a:bodyPr>
                    <a:lstStyle/>
                    <a:p>
                      <a:pPr indent="0" lvl="0" marL="0" marR="0" rtl="0" algn="ctr">
                        <a:spcBef>
                          <a:spcPts val="0"/>
                        </a:spcBef>
                        <a:buSzPct val="25000"/>
                        <a:buNone/>
                      </a:pPr>
                      <a:r>
                        <a:rPr lang="en-US" sz="1800"/>
                        <a:t>11</a:t>
                      </a:r>
                    </a:p>
                  </a:txBody>
                  <a:tcPr marT="45725" marB="45725" marR="91450" marL="91450" anchor="ctr"/>
                </a:tc>
                <a:tc>
                  <a:txBody>
                    <a:bodyPr>
                      <a:noAutofit/>
                    </a:bodyPr>
                    <a:lstStyle/>
                    <a:p>
                      <a:pPr indent="0" lvl="0" marL="0" marR="0" rtl="0" algn="ctr">
                        <a:spcBef>
                          <a:spcPts val="0"/>
                        </a:spcBef>
                        <a:buSzPct val="25000"/>
                        <a:buNone/>
                      </a:pPr>
                      <a:r>
                        <a:t/>
                      </a:r>
                      <a:endParaRPr sz="1800" u="none" cap="none" strike="noStrike"/>
                    </a:p>
                  </a:txBody>
                  <a:tcPr marT="45725" marB="45725" marR="91450" marL="91450" anchor="ctr"/>
                </a:tc>
                <a:tc>
                  <a:txBody>
                    <a:bodyPr>
                      <a:noAutofit/>
                    </a:bodyPr>
                    <a:lstStyle/>
                    <a:p>
                      <a:pPr indent="0" lvl="0" marL="0" marR="0" rtl="0" algn="ctr">
                        <a:spcBef>
                          <a:spcPts val="0"/>
                        </a:spcBef>
                        <a:buSzPct val="25000"/>
                        <a:buNone/>
                      </a:pPr>
                      <a:r>
                        <a:t/>
                      </a:r>
                      <a:endParaRPr sz="1800" u="none" cap="none" strike="noStrike"/>
                    </a:p>
                  </a:txBody>
                  <a:tcPr marT="45725" marB="45725" marR="91450" marL="91450" anchor="ctr"/>
                </a:tc>
                <a:tc>
                  <a:txBody>
                    <a:bodyPr>
                      <a:noAutofit/>
                    </a:bodyPr>
                    <a:lstStyle/>
                    <a:p>
                      <a:pPr indent="0" lvl="0" marL="0" marR="0" rtl="0" algn="ctr">
                        <a:spcBef>
                          <a:spcPts val="0"/>
                        </a:spcBef>
                        <a:buNone/>
                      </a:pPr>
                      <a:r>
                        <a:t/>
                      </a:r>
                      <a:endParaRPr sz="1800" u="none" cap="none" strike="noStrike"/>
                    </a:p>
                  </a:txBody>
                  <a:tcPr marT="45725" marB="45725" marR="91450" marL="91450"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2" name="Shape 322"/>
        <p:cNvGrpSpPr/>
        <p:nvPr/>
      </p:nvGrpSpPr>
      <p:grpSpPr>
        <a:xfrm>
          <a:off x="0" y="0"/>
          <a:ext cx="0" cy="0"/>
          <a:chOff x="0" y="0"/>
          <a:chExt cx="0" cy="0"/>
        </a:xfrm>
      </p:grpSpPr>
      <p:sp>
        <p:nvSpPr>
          <p:cNvPr id="323" name="Shape 32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i="0" lang="en-US" sz="3959" u="none" cap="none" strike="noStrike">
                <a:solidFill>
                  <a:schemeClr val="dk1"/>
                </a:solidFill>
                <a:latin typeface="Calibri"/>
                <a:ea typeface="Calibri"/>
                <a:cs typeface="Calibri"/>
                <a:sym typeface="Calibri"/>
              </a:rPr>
            </a:br>
            <a:r>
              <a:rPr b="0" i="1" lang="en-US" sz="3959" u="none" cap="none" strike="noStrike">
                <a:solidFill>
                  <a:schemeClr val="dk1"/>
                </a:solidFill>
                <a:latin typeface="Calibri"/>
                <a:ea typeface="Calibri"/>
                <a:cs typeface="Calibri"/>
                <a:sym typeface="Calibri"/>
              </a:rPr>
              <a:t>Communication</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Share Results</a:t>
            </a:r>
            <a:br>
              <a:rPr b="0" i="0" lang="en-US" sz="3959" u="none" cap="none" strike="noStrike">
                <a:solidFill>
                  <a:schemeClr val="dk1"/>
                </a:solidFill>
                <a:latin typeface="Calibri"/>
                <a:ea typeface="Calibri"/>
                <a:cs typeface="Calibri"/>
                <a:sym typeface="Calibri"/>
              </a:rPr>
            </a:br>
          </a:p>
        </p:txBody>
      </p:sp>
      <p:sp>
        <p:nvSpPr>
          <p:cNvPr id="324" name="Shape 324"/>
          <p:cNvSpPr txBox="1"/>
          <p:nvPr>
            <p:ph idx="1" type="body"/>
          </p:nvPr>
        </p:nvSpPr>
        <p:spPr>
          <a:xfrm>
            <a:off x="457200" y="1828800"/>
            <a:ext cx="8229600" cy="40385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What were your results?</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Did your team’s design meet the client’s needs?</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In what ways did your team use what you know about the angle of the sun and direct/indirect rays to inform your design?</a:t>
            </a:r>
          </a:p>
        </p:txBody>
      </p:sp>
      <p:pic>
        <p:nvPicPr>
          <p:cNvPr id="325" name="Shape 325"/>
          <p:cNvPicPr preferRelativeResize="0"/>
          <p:nvPr/>
        </p:nvPicPr>
        <p:blipFill rotWithShape="1">
          <a:blip r:embed="rId3">
            <a:alphaModFix/>
          </a:blip>
          <a:srcRect b="0" l="0" r="0" t="0"/>
          <a:stretch/>
        </p:blipFill>
        <p:spPr>
          <a:xfrm>
            <a:off x="6840165" y="1524000"/>
            <a:ext cx="2173309" cy="205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x="0" y="0"/>
          <a:ext cx="0" cy="0"/>
          <a:chOff x="0" y="0"/>
          <a:chExt cx="0" cy="0"/>
        </a:xfrm>
      </p:grpSpPr>
      <p:sp>
        <p:nvSpPr>
          <p:cNvPr id="107" name="Shape 107"/>
          <p:cNvSpPr txBox="1"/>
          <p:nvPr>
            <p:ph idx="10" type="dt"/>
          </p:nvPr>
        </p:nvSpPr>
        <p:spPr>
          <a:xfrm>
            <a:off x="383959" y="6400800"/>
            <a:ext cx="7005638" cy="4572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000" u="none" cap="none" strike="noStrike">
                <a:solidFill>
                  <a:schemeClr val="dk1"/>
                </a:solidFill>
                <a:latin typeface="Times New Roman"/>
                <a:ea typeface="Times New Roman"/>
                <a:cs typeface="Times New Roman"/>
                <a:sym typeface="Times New Roman"/>
              </a:rPr>
              <a:t>http://www.justmeans.com/editorial/wp-content/uploads/2010/02/mil_solar_farm_nellis_afb_lg.jpg</a:t>
            </a:r>
          </a:p>
        </p:txBody>
      </p:sp>
      <p:sp>
        <p:nvSpPr>
          <p:cNvPr id="108" name="Shape 10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descr="http://www.justmeans.com/editorial/wp-content/uploads/2010/02/mil_solar_farm_nellis_afb_lg.jpg" id="109" name="Shape 109"/>
          <p:cNvPicPr preferRelativeResize="0"/>
          <p:nvPr/>
        </p:nvPicPr>
        <p:blipFill rotWithShape="1">
          <a:blip r:embed="rId3">
            <a:alphaModFix/>
          </a:blip>
          <a:srcRect b="0" l="0" r="0" t="0"/>
          <a:stretch/>
        </p:blipFill>
        <p:spPr>
          <a:xfrm>
            <a:off x="1371600" y="228600"/>
            <a:ext cx="6629400" cy="4972049"/>
          </a:xfrm>
          <a:prstGeom prst="rect">
            <a:avLst/>
          </a:prstGeom>
          <a:noFill/>
          <a:ln>
            <a:noFill/>
          </a:ln>
        </p:spPr>
      </p:pic>
      <p:sp>
        <p:nvSpPr>
          <p:cNvPr id="110" name="Shape 110"/>
          <p:cNvSpPr txBox="1"/>
          <p:nvPr/>
        </p:nvSpPr>
        <p:spPr>
          <a:xfrm>
            <a:off x="1889125" y="5410200"/>
            <a:ext cx="5497513" cy="46196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400" u="none" cap="none" strike="noStrike">
                <a:solidFill>
                  <a:schemeClr val="dk1"/>
                </a:solidFill>
                <a:latin typeface="Times New Roman"/>
                <a:ea typeface="Times New Roman"/>
                <a:cs typeface="Times New Roman"/>
                <a:sym typeface="Times New Roman"/>
              </a:rPr>
              <a:t>Trackers are used on most large solar farms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br>
              <a:rPr b="0" i="0" lang="en-US" sz="3959" u="none" cap="none" strike="noStrike">
                <a:solidFill>
                  <a:schemeClr val="dk1"/>
                </a:solidFill>
                <a:latin typeface="Calibri"/>
                <a:ea typeface="Calibri"/>
                <a:cs typeface="Calibri"/>
                <a:sym typeface="Calibri"/>
              </a:rPr>
            </a:br>
            <a:r>
              <a:rPr b="0" i="1" lang="en-US" sz="3959" u="none" cap="none" strike="noStrike">
                <a:solidFill>
                  <a:schemeClr val="dk1"/>
                </a:solidFill>
                <a:latin typeface="Calibri"/>
                <a:ea typeface="Calibri"/>
                <a:cs typeface="Calibri"/>
                <a:sym typeface="Calibri"/>
              </a:rPr>
              <a:t>Optimization</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Improve and Re-design</a:t>
            </a:r>
            <a:br>
              <a:rPr b="0" i="0" lang="en-US" sz="3959" u="none" cap="none" strike="noStrike">
                <a:solidFill>
                  <a:schemeClr val="dk1"/>
                </a:solidFill>
                <a:latin typeface="Calibri"/>
                <a:ea typeface="Calibri"/>
                <a:cs typeface="Calibri"/>
                <a:sym typeface="Calibri"/>
              </a:rPr>
            </a:br>
          </a:p>
        </p:txBody>
      </p:sp>
      <p:sp>
        <p:nvSpPr>
          <p:cNvPr id="331" name="Shape 331"/>
          <p:cNvSpPr txBox="1"/>
          <p:nvPr>
            <p:ph idx="1" type="body"/>
          </p:nvPr>
        </p:nvSpPr>
        <p:spPr>
          <a:xfrm>
            <a:off x="457200" y="2209800"/>
            <a:ext cx="8229600" cy="4267199"/>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In what ways could you improve your design?</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What is one feature you could re-design?</a:t>
            </a:r>
          </a:p>
          <a:p>
            <a:pPr indent="-342900" lvl="0" marL="342900" marR="0" rtl="0" algn="l">
              <a:spcBef>
                <a:spcPts val="56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342900" lvl="0" marL="34290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To what extent could your re-design improve your results?</a:t>
            </a:r>
          </a:p>
          <a:p>
            <a:pPr indent="-342900" lvl="0" marL="342900" marR="0" rtl="0" algn="l">
              <a:spcBef>
                <a:spcPts val="560"/>
              </a:spcBef>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Student Work</a:t>
            </a:r>
          </a:p>
        </p:txBody>
      </p:sp>
      <p:sp>
        <p:nvSpPr>
          <p:cNvPr id="337" name="Shape 337"/>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pic>
        <p:nvPicPr>
          <p:cNvPr id="338" name="Shape 338"/>
          <p:cNvPicPr preferRelativeResize="0"/>
          <p:nvPr/>
        </p:nvPicPr>
        <p:blipFill rotWithShape="1">
          <a:blip r:embed="rId3">
            <a:alphaModFix/>
          </a:blip>
          <a:srcRect b="17708" l="48023" r="28551" t="27084"/>
          <a:stretch/>
        </p:blipFill>
        <p:spPr>
          <a:xfrm>
            <a:off x="228600" y="1143000"/>
            <a:ext cx="3048000" cy="4038599"/>
          </a:xfrm>
          <a:prstGeom prst="rect">
            <a:avLst/>
          </a:prstGeom>
          <a:noFill/>
          <a:ln>
            <a:noFill/>
          </a:ln>
        </p:spPr>
      </p:pic>
      <p:pic>
        <p:nvPicPr>
          <p:cNvPr id="339" name="Shape 339"/>
          <p:cNvPicPr preferRelativeResize="0"/>
          <p:nvPr/>
        </p:nvPicPr>
        <p:blipFill rotWithShape="1">
          <a:blip r:embed="rId4">
            <a:alphaModFix/>
          </a:blip>
          <a:srcRect b="0" l="0" r="0" t="0"/>
          <a:stretch/>
        </p:blipFill>
        <p:spPr>
          <a:xfrm>
            <a:off x="3276600" y="2514600"/>
            <a:ext cx="3065249" cy="4086999"/>
          </a:xfrm>
          <a:prstGeom prst="rect">
            <a:avLst/>
          </a:prstGeom>
          <a:noFill/>
          <a:ln>
            <a:noFill/>
          </a:ln>
        </p:spPr>
      </p:pic>
      <p:pic>
        <p:nvPicPr>
          <p:cNvPr id="340" name="Shape 340"/>
          <p:cNvPicPr preferRelativeResize="0"/>
          <p:nvPr/>
        </p:nvPicPr>
        <p:blipFill rotWithShape="1">
          <a:blip r:embed="rId5">
            <a:alphaModFix/>
          </a:blip>
          <a:srcRect b="0" l="0" r="0" t="0"/>
          <a:stretch/>
        </p:blipFill>
        <p:spPr>
          <a:xfrm>
            <a:off x="5638800" y="1440383"/>
            <a:ext cx="3349599" cy="251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sp>
        <p:nvSpPr>
          <p:cNvPr id="346" name="Shape 34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347" name="Shape 34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400">
                <a:solidFill>
                  <a:schemeClr val="dk1"/>
                </a:solidFill>
                <a:latin typeface="Times New Roman"/>
                <a:ea typeface="Times New Roman"/>
                <a:cs typeface="Times New Roman"/>
                <a:sym typeface="Times New Roman"/>
              </a:rPr>
              <a:t>‹#›</a:t>
            </a:fld>
          </a:p>
        </p:txBody>
      </p:sp>
      <p:pic>
        <p:nvPicPr>
          <p:cNvPr id="348" name="Shape 348"/>
          <p:cNvPicPr preferRelativeResize="0"/>
          <p:nvPr/>
        </p:nvPicPr>
        <p:blipFill rotWithShape="1">
          <a:blip r:embed="rId3">
            <a:alphaModFix/>
          </a:blip>
          <a:srcRect b="0" l="0" r="0" t="0"/>
          <a:stretch/>
        </p:blipFill>
        <p:spPr>
          <a:xfrm>
            <a:off x="0" y="762000"/>
            <a:ext cx="3200399" cy="5351462"/>
          </a:xfrm>
          <a:prstGeom prst="rect">
            <a:avLst/>
          </a:prstGeom>
          <a:noFill/>
          <a:ln>
            <a:noFill/>
          </a:ln>
        </p:spPr>
      </p:pic>
      <p:pic>
        <p:nvPicPr>
          <p:cNvPr id="349" name="Shape 349"/>
          <p:cNvPicPr preferRelativeResize="0"/>
          <p:nvPr/>
        </p:nvPicPr>
        <p:blipFill rotWithShape="1">
          <a:blip r:embed="rId4">
            <a:alphaModFix/>
          </a:blip>
          <a:srcRect b="0" l="0" r="0" t="0"/>
          <a:stretch/>
        </p:blipFill>
        <p:spPr>
          <a:xfrm>
            <a:off x="3111500" y="742950"/>
            <a:ext cx="3240088" cy="5419724"/>
          </a:xfrm>
          <a:prstGeom prst="rect">
            <a:avLst/>
          </a:prstGeom>
          <a:noFill/>
          <a:ln>
            <a:noFill/>
          </a:ln>
        </p:spPr>
      </p:pic>
      <p:pic>
        <p:nvPicPr>
          <p:cNvPr id="350" name="Shape 350"/>
          <p:cNvPicPr preferRelativeResize="0"/>
          <p:nvPr/>
        </p:nvPicPr>
        <p:blipFill rotWithShape="1">
          <a:blip r:embed="rId5">
            <a:alphaModFix/>
          </a:blip>
          <a:srcRect b="0" l="0" r="0" t="0"/>
          <a:stretch/>
        </p:blipFill>
        <p:spPr>
          <a:xfrm>
            <a:off x="5962650" y="762000"/>
            <a:ext cx="3200399" cy="535146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4" name="Shape 354"/>
        <p:cNvGrpSpPr/>
        <p:nvPr/>
      </p:nvGrpSpPr>
      <p:grpSpPr>
        <a:xfrm>
          <a:off x="0" y="0"/>
          <a:ext cx="0" cy="0"/>
          <a:chOff x="0" y="0"/>
          <a:chExt cx="0" cy="0"/>
        </a:xfrm>
      </p:grpSpPr>
      <p:sp>
        <p:nvSpPr>
          <p:cNvPr id="355" name="Shape 35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Cross curricular connections</a:t>
            </a:r>
          </a:p>
        </p:txBody>
      </p:sp>
      <p:sp>
        <p:nvSpPr>
          <p:cNvPr id="356" name="Shape 35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1" lang="en-US" sz="2800" u="none" cap="none" strike="noStrike">
                <a:solidFill>
                  <a:schemeClr val="dk1"/>
                </a:solidFill>
                <a:latin typeface="Calibri"/>
                <a:ea typeface="Calibri"/>
                <a:cs typeface="Calibri"/>
                <a:sym typeface="Calibri"/>
              </a:rPr>
              <a:t>Mathematics</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Estimation</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Computation (use of equations) </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Cost analysis</a:t>
            </a:r>
          </a:p>
          <a:p>
            <a:pPr indent="-342900" lvl="0" marL="342900" marR="0" rtl="0" algn="l">
              <a:spcBef>
                <a:spcPts val="560"/>
              </a:spcBef>
              <a:spcAft>
                <a:spcPts val="0"/>
              </a:spcAft>
              <a:buClr>
                <a:schemeClr val="dk1"/>
              </a:buClr>
              <a:buSzPct val="100000"/>
              <a:buFont typeface="Arial"/>
              <a:buChar char="•"/>
            </a:pPr>
            <a:r>
              <a:rPr b="0" i="1" lang="en-US" sz="2800" u="none" cap="none" strike="noStrike">
                <a:solidFill>
                  <a:schemeClr val="dk1"/>
                </a:solidFill>
                <a:latin typeface="Calibri"/>
                <a:ea typeface="Calibri"/>
                <a:cs typeface="Calibri"/>
                <a:sym typeface="Calibri"/>
              </a:rPr>
              <a:t>Literacy – Writing</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Persuasive writing </a:t>
            </a:r>
          </a:p>
          <a:p>
            <a:pPr indent="-285750" lvl="1" marL="742950" marR="0" rtl="0" algn="l">
              <a:spcBef>
                <a:spcPts val="560"/>
              </a:spcBef>
              <a:spcAft>
                <a:spcPts val="0"/>
              </a:spcAft>
              <a:buClr>
                <a:schemeClr val="dk1"/>
              </a:buClr>
              <a:buSzPct val="100000"/>
              <a:buFont typeface="Arial"/>
              <a:buChar char="–"/>
            </a:pPr>
            <a:r>
              <a:rPr b="0" i="0" lang="en-US" sz="2800" u="none" cap="none" strike="noStrike">
                <a:solidFill>
                  <a:schemeClr val="dk1"/>
                </a:solidFill>
                <a:latin typeface="Calibri"/>
                <a:ea typeface="Calibri"/>
                <a:cs typeface="Calibri"/>
                <a:sym typeface="Calibri"/>
              </a:rPr>
              <a:t>Narrative writing</a:t>
            </a:r>
          </a:p>
          <a:p>
            <a:pPr indent="-342900" lvl="0" marL="342900" marR="0" rtl="0" algn="l">
              <a:spcBef>
                <a:spcPts val="560"/>
              </a:spcBef>
              <a:buClr>
                <a:schemeClr val="dk1"/>
              </a:buClr>
              <a:buSzPct val="100000"/>
              <a:buFont typeface="Arial"/>
              <a:buChar char="•"/>
            </a:pPr>
            <a:r>
              <a:rPr b="0" i="1" lang="en-US" sz="2800" u="none" cap="none" strike="noStrike">
                <a:solidFill>
                  <a:schemeClr val="dk1"/>
                </a:solidFill>
                <a:latin typeface="Calibri"/>
                <a:ea typeface="Calibri"/>
                <a:cs typeface="Calibri"/>
                <a:sym typeface="Calibri"/>
              </a:rPr>
              <a:t>Literacy - Reading</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Assessment</a:t>
            </a:r>
          </a:p>
        </p:txBody>
      </p:sp>
      <p:sp>
        <p:nvSpPr>
          <p:cNvPr id="362" name="Shape 362"/>
          <p:cNvSpPr txBox="1"/>
          <p:nvPr>
            <p:ph idx="1" type="body"/>
          </p:nvPr>
        </p:nvSpPr>
        <p:spPr>
          <a:xfrm>
            <a:off x="304800" y="1162148"/>
            <a:ext cx="6172199" cy="50291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SzPct val="25000"/>
              <a:buFont typeface="Arial"/>
              <a:buNone/>
            </a:pPr>
            <a:r>
              <a:rPr b="0" i="1" lang="en-US" sz="2720" u="none" cap="none" strike="noStrike">
                <a:solidFill>
                  <a:schemeClr val="dk1"/>
                </a:solidFill>
                <a:latin typeface="Calibri"/>
                <a:ea typeface="Calibri"/>
                <a:cs typeface="Calibri"/>
                <a:sym typeface="Calibri"/>
              </a:rPr>
              <a:t>Formative</a:t>
            </a:r>
          </a:p>
          <a:p>
            <a:pPr indent="-342900" lvl="0" marL="342900" marR="0" rtl="0" algn="l">
              <a:lnSpc>
                <a:spcPct val="90000"/>
              </a:lnSpc>
              <a:spcBef>
                <a:spcPts val="544"/>
              </a:spcBef>
              <a:spcAft>
                <a:spcPts val="0"/>
              </a:spcAft>
              <a:buClr>
                <a:schemeClr val="dk1"/>
              </a:buClr>
              <a:buSzPct val="100740"/>
              <a:buFont typeface="Arial"/>
              <a:buChar char="•"/>
            </a:pPr>
            <a:r>
              <a:rPr b="0" i="0" lang="en-US" sz="2720" u="none" cap="none" strike="noStrike">
                <a:solidFill>
                  <a:schemeClr val="dk1"/>
                </a:solidFill>
                <a:latin typeface="Calibri"/>
                <a:ea typeface="Calibri"/>
                <a:cs typeface="Calibri"/>
                <a:sym typeface="Calibri"/>
              </a:rPr>
              <a:t>Review design notebooks</a:t>
            </a:r>
          </a:p>
          <a:p>
            <a:pPr indent="-342900" lvl="0" marL="342900" marR="0" rtl="0" algn="l">
              <a:lnSpc>
                <a:spcPct val="90000"/>
              </a:lnSpc>
              <a:spcBef>
                <a:spcPts val="544"/>
              </a:spcBef>
              <a:spcAft>
                <a:spcPts val="0"/>
              </a:spcAft>
              <a:buClr>
                <a:schemeClr val="dk1"/>
              </a:buClr>
              <a:buSzPct val="100740"/>
              <a:buFont typeface="Arial"/>
              <a:buChar char="•"/>
            </a:pPr>
            <a:r>
              <a:rPr b="0" i="0" lang="en-US" sz="2720" u="none" cap="none" strike="noStrike">
                <a:solidFill>
                  <a:schemeClr val="dk1"/>
                </a:solidFill>
                <a:latin typeface="Calibri"/>
                <a:ea typeface="Calibri"/>
                <a:cs typeface="Calibri"/>
                <a:sym typeface="Calibri"/>
              </a:rPr>
              <a:t>Use an observation checklist to record observations of students’ testing of their predictions of simple circuits</a:t>
            </a:r>
          </a:p>
          <a:p>
            <a:pPr indent="0" lvl="0" marL="0" marR="0" rtl="0" algn="l">
              <a:lnSpc>
                <a:spcPct val="90000"/>
              </a:lnSpc>
              <a:spcBef>
                <a:spcPts val="544"/>
              </a:spcBef>
              <a:spcAft>
                <a:spcPts val="0"/>
              </a:spcAft>
              <a:buClr>
                <a:schemeClr val="dk1"/>
              </a:buClr>
              <a:buSzPct val="25000"/>
              <a:buFont typeface="Arial"/>
              <a:buNone/>
            </a:pPr>
            <a:r>
              <a:t/>
            </a:r>
            <a:endParaRPr b="0" i="1" sz="2720" u="none" cap="none" strike="noStrike">
              <a:solidFill>
                <a:schemeClr val="dk1"/>
              </a:solidFill>
              <a:latin typeface="Calibri"/>
              <a:ea typeface="Calibri"/>
              <a:cs typeface="Calibri"/>
              <a:sym typeface="Calibri"/>
            </a:endParaRPr>
          </a:p>
          <a:p>
            <a:pPr indent="0" lvl="0" marL="0" marR="0" rtl="0" algn="l">
              <a:lnSpc>
                <a:spcPct val="90000"/>
              </a:lnSpc>
              <a:spcBef>
                <a:spcPts val="544"/>
              </a:spcBef>
              <a:spcAft>
                <a:spcPts val="0"/>
              </a:spcAft>
              <a:buClr>
                <a:schemeClr val="dk1"/>
              </a:buClr>
              <a:buSzPct val="25000"/>
              <a:buFont typeface="Arial"/>
              <a:buNone/>
            </a:pPr>
            <a:r>
              <a:rPr b="0" i="1" lang="en-US" sz="2720" u="none" cap="none" strike="noStrike">
                <a:solidFill>
                  <a:schemeClr val="dk1"/>
                </a:solidFill>
                <a:latin typeface="Calibri"/>
                <a:ea typeface="Calibri"/>
                <a:cs typeface="Calibri"/>
                <a:sym typeface="Calibri"/>
              </a:rPr>
              <a:t>Summative</a:t>
            </a:r>
          </a:p>
          <a:p>
            <a:pPr indent="-342900" lvl="0" marL="342900" marR="0" rtl="0" algn="l">
              <a:lnSpc>
                <a:spcPct val="90000"/>
              </a:lnSpc>
              <a:spcBef>
                <a:spcPts val="544"/>
              </a:spcBef>
              <a:spcAft>
                <a:spcPts val="0"/>
              </a:spcAft>
              <a:buClr>
                <a:schemeClr val="dk1"/>
              </a:buClr>
              <a:buSzPct val="100740"/>
              <a:buFont typeface="Arial"/>
              <a:buChar char="•"/>
            </a:pPr>
            <a:r>
              <a:rPr b="0" i="0" lang="en-US" sz="2720" u="none" cap="none" strike="noStrike">
                <a:solidFill>
                  <a:schemeClr val="dk1"/>
                </a:solidFill>
                <a:latin typeface="Calibri"/>
                <a:ea typeface="Calibri"/>
                <a:cs typeface="Calibri"/>
                <a:sym typeface="Calibri"/>
              </a:rPr>
              <a:t>Designs (artifacts)</a:t>
            </a:r>
          </a:p>
          <a:p>
            <a:pPr indent="-342900" lvl="0" marL="342900" marR="0" rtl="0" algn="l">
              <a:lnSpc>
                <a:spcPct val="90000"/>
              </a:lnSpc>
              <a:spcBef>
                <a:spcPts val="544"/>
              </a:spcBef>
              <a:spcAft>
                <a:spcPts val="0"/>
              </a:spcAft>
              <a:buClr>
                <a:schemeClr val="dk1"/>
              </a:buClr>
              <a:buSzPct val="100740"/>
              <a:buFont typeface="Arial"/>
              <a:buChar char="•"/>
            </a:pPr>
            <a:r>
              <a:rPr b="0" i="0" lang="en-US" sz="2720" u="none" cap="none" strike="noStrike">
                <a:solidFill>
                  <a:schemeClr val="dk1"/>
                </a:solidFill>
                <a:latin typeface="Calibri"/>
                <a:ea typeface="Calibri"/>
                <a:cs typeface="Calibri"/>
                <a:sym typeface="Calibri"/>
              </a:rPr>
              <a:t>Review responses to key             questions in design notebooks</a:t>
            </a:r>
          </a:p>
          <a:p>
            <a:pPr indent="-342900" lvl="0" marL="342900" marR="0" rtl="0" algn="l">
              <a:lnSpc>
                <a:spcPct val="90000"/>
              </a:lnSpc>
              <a:spcBef>
                <a:spcPts val="544"/>
              </a:spcBef>
              <a:buClr>
                <a:schemeClr val="dk1"/>
              </a:buClr>
              <a:buSzPct val="100740"/>
              <a:buFont typeface="Arial"/>
              <a:buChar char="•"/>
            </a:pPr>
            <a:r>
              <a:rPr b="0" i="0" lang="en-US" sz="2720" u="none" cap="none" strike="noStrike">
                <a:solidFill>
                  <a:schemeClr val="dk1"/>
                </a:solidFill>
                <a:latin typeface="Calibri"/>
                <a:ea typeface="Calibri"/>
                <a:cs typeface="Calibri"/>
                <a:sym typeface="Calibri"/>
              </a:rPr>
              <a:t>Rubrics</a:t>
            </a:r>
          </a:p>
        </p:txBody>
      </p:sp>
      <p:pic>
        <p:nvPicPr>
          <p:cNvPr id="363" name="Shape 363"/>
          <p:cNvPicPr preferRelativeResize="0"/>
          <p:nvPr/>
        </p:nvPicPr>
        <p:blipFill rotWithShape="1">
          <a:blip r:embed="rId3">
            <a:alphaModFix/>
          </a:blip>
          <a:srcRect b="33773" l="43434" r="15446" t="12500"/>
          <a:stretch/>
        </p:blipFill>
        <p:spPr>
          <a:xfrm>
            <a:off x="5105400" y="3371948"/>
            <a:ext cx="3838040" cy="2819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Real life connection</a:t>
            </a:r>
          </a:p>
        </p:txBody>
      </p:sp>
      <p:pic>
        <p:nvPicPr>
          <p:cNvPr id="369" name="Shape 369"/>
          <p:cNvPicPr preferRelativeResize="0"/>
          <p:nvPr>
            <p:ph idx="1" type="body"/>
          </p:nvPr>
        </p:nvPicPr>
        <p:blipFill rotWithShape="1">
          <a:blip r:embed="rId3">
            <a:alphaModFix/>
          </a:blip>
          <a:srcRect b="0" l="0" r="0" t="0"/>
          <a:stretch/>
        </p:blipFill>
        <p:spPr>
          <a:xfrm>
            <a:off x="167794" y="1417637"/>
            <a:ext cx="8808408" cy="4954728"/>
          </a:xfrm>
          <a:prstGeom prst="rect">
            <a:avLst/>
          </a:prstGeom>
          <a:noFill/>
          <a:ln>
            <a:noFill/>
          </a:ln>
        </p:spPr>
      </p:pic>
      <p:sp>
        <p:nvSpPr>
          <p:cNvPr id="370" name="Shape 370"/>
          <p:cNvSpPr txBox="1"/>
          <p:nvPr/>
        </p:nvSpPr>
        <p:spPr>
          <a:xfrm>
            <a:off x="1120050" y="6423367"/>
            <a:ext cx="20574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Smartflower POP</a:t>
            </a:r>
          </a:p>
        </p:txBody>
      </p:sp>
      <p:sp>
        <p:nvSpPr>
          <p:cNvPr id="371" name="Shape 371"/>
          <p:cNvSpPr txBox="1"/>
          <p:nvPr/>
        </p:nvSpPr>
        <p:spPr>
          <a:xfrm>
            <a:off x="3927050" y="6302175"/>
            <a:ext cx="4524300" cy="490500"/>
          </a:xfrm>
          <a:prstGeom prst="rect">
            <a:avLst/>
          </a:prstGeom>
          <a:noFill/>
          <a:ln>
            <a:noFill/>
          </a:ln>
        </p:spPr>
        <p:txBody>
          <a:bodyPr anchorCtr="0" anchor="ctr" bIns="91425" lIns="91425" rIns="91425" tIns="91425">
            <a:noAutofit/>
          </a:bodyPr>
          <a:lstStyle/>
          <a:p>
            <a:pPr lvl="0" rtl="0">
              <a:spcBef>
                <a:spcPts val="0"/>
              </a:spcBef>
              <a:buNone/>
            </a:pPr>
            <a:r>
              <a:rPr lang="en-US" u="sng">
                <a:solidFill>
                  <a:schemeClr val="hlink"/>
                </a:solidFill>
                <a:hlinkClick r:id="rId4"/>
              </a:rPr>
              <a:t>https://www.youtube.com/watch?v=NfYW97GMuWQ</a:t>
            </a:r>
            <a:r>
              <a:rPr lang="en-US"/>
              <a:t> </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Contact Info</a:t>
            </a:r>
          </a:p>
        </p:txBody>
      </p:sp>
      <p:sp>
        <p:nvSpPr>
          <p:cNvPr id="377" name="Shape 377"/>
          <p:cNvSpPr txBox="1"/>
          <p:nvPr>
            <p:ph idx="1" type="body"/>
          </p:nvPr>
        </p:nvSpPr>
        <p:spPr>
          <a:xfrm>
            <a:off x="2442269" y="1174676"/>
            <a:ext cx="6085033" cy="4582558"/>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2400" u="none" cap="none" strike="noStrike">
                <a:solidFill>
                  <a:schemeClr val="dk1"/>
                </a:solidFill>
                <a:latin typeface="Calibri"/>
                <a:ea typeface="Calibri"/>
                <a:cs typeface="Calibri"/>
                <a:sym typeface="Calibri"/>
              </a:rPr>
              <a:t>Heidi Vance, Taylor Middle School</a:t>
            </a:r>
          </a:p>
          <a:p>
            <a:pPr indent="-7620" lvl="1" marL="274320" marR="0" rtl="0" algn="l">
              <a:spcBef>
                <a:spcPts val="480"/>
              </a:spcBef>
              <a:spcAft>
                <a:spcPts val="0"/>
              </a:spcAft>
              <a:buClr>
                <a:schemeClr val="dk1"/>
              </a:buClr>
              <a:buSzPct val="25000"/>
              <a:buFont typeface="Arial"/>
              <a:buNone/>
            </a:pPr>
            <a:r>
              <a:rPr b="0" i="0" lang="en-US" sz="2400" u="none" cap="none" strike="noStrike">
                <a:solidFill>
                  <a:schemeClr val="dk1"/>
                </a:solidFill>
                <a:latin typeface="Calibri"/>
                <a:ea typeface="Calibri"/>
                <a:cs typeface="Calibri"/>
                <a:sym typeface="Calibri"/>
              </a:rPr>
              <a:t>	</a:t>
            </a:r>
            <a:r>
              <a:rPr b="0" i="0" lang="en-US" sz="2400" u="sng" cap="none" strike="noStrike">
                <a:solidFill>
                  <a:schemeClr val="hlink"/>
                </a:solidFill>
                <a:latin typeface="Calibri"/>
                <a:ea typeface="Calibri"/>
                <a:cs typeface="Calibri"/>
                <a:sym typeface="Calibri"/>
                <a:hlinkClick r:id="rId3"/>
              </a:rPr>
              <a:t>hvance@taylor.k12.in.us</a:t>
            </a:r>
            <a:r>
              <a:rPr b="0" i="0" lang="en-US" sz="2400" u="none" cap="none" strike="noStrike">
                <a:solidFill>
                  <a:schemeClr val="dk1"/>
                </a:solidFill>
                <a:latin typeface="Calibri"/>
                <a:ea typeface="Calibri"/>
                <a:cs typeface="Calibri"/>
                <a:sym typeface="Calibri"/>
              </a:rPr>
              <a:t> </a:t>
            </a:r>
          </a:p>
          <a:p>
            <a:pPr indent="-7620" lvl="1" marL="274320" marR="0" rtl="0" algn="l">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7620" lvl="1" marL="274320" marR="0" rtl="0" algn="l">
              <a:spcBef>
                <a:spcPts val="480"/>
              </a:spcBef>
              <a:spcAft>
                <a:spcPts val="0"/>
              </a:spcAft>
              <a:buClr>
                <a:schemeClr val="dk1"/>
              </a:buClr>
              <a:buSzPct val="250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spcBef>
                <a:spcPts val="440"/>
              </a:spcBef>
              <a:spcAft>
                <a:spcPts val="0"/>
              </a:spcAft>
              <a:buClr>
                <a:schemeClr val="dk1"/>
              </a:buClr>
              <a:buSzPct val="100000"/>
              <a:buFont typeface="Arial"/>
              <a:buChar char="•"/>
            </a:pPr>
            <a:r>
              <a:rPr b="0" i="0" lang="en-US" sz="2200" u="none" cap="none" strike="noStrike">
                <a:solidFill>
                  <a:schemeClr val="dk1"/>
                </a:solidFill>
                <a:latin typeface="Calibri"/>
                <a:ea typeface="Calibri"/>
                <a:cs typeface="Calibri"/>
                <a:sym typeface="Calibri"/>
              </a:rPr>
              <a:t>Laura O’Shaughnessey, Lafayette Christian</a:t>
            </a:r>
          </a:p>
          <a:p>
            <a:pPr indent="0" lvl="0" marL="0" marR="0" rtl="0" algn="l">
              <a:spcBef>
                <a:spcPts val="440"/>
              </a:spcBef>
              <a:spcAft>
                <a:spcPts val="0"/>
              </a:spcAft>
              <a:buClr>
                <a:schemeClr val="dk1"/>
              </a:buClr>
              <a:buSzPct val="25000"/>
              <a:buFont typeface="Arial"/>
              <a:buNone/>
            </a:pPr>
            <a:r>
              <a:rPr b="0" i="0" lang="en-US" sz="2200" u="sng" cap="none" strike="noStrike">
                <a:solidFill>
                  <a:schemeClr val="hlink"/>
                </a:solidFill>
                <a:latin typeface="Calibri"/>
                <a:ea typeface="Calibri"/>
                <a:cs typeface="Calibri"/>
                <a:sym typeface="Calibri"/>
                <a:hlinkClick r:id="rId4"/>
              </a:rPr>
              <a:t>	loshaughnessey@lafayettechristian.org</a:t>
            </a:r>
          </a:p>
          <a:p>
            <a:pPr indent="0" lvl="0" marL="0" marR="0" rtl="0" algn="l">
              <a:spcBef>
                <a:spcPts val="440"/>
              </a:spcBef>
              <a:spcAft>
                <a:spcPts val="0"/>
              </a:spcAft>
              <a:buClr>
                <a:schemeClr val="dk1"/>
              </a:buClr>
              <a:buSzPct val="25000"/>
              <a:buFont typeface="Arial"/>
              <a:buNone/>
            </a:pPr>
            <a:r>
              <a:t/>
            </a:r>
            <a:endParaRPr b="0" i="0" sz="2200" u="sng" cap="none" strike="noStrike">
              <a:solidFill>
                <a:schemeClr val="hlink"/>
              </a:solidFill>
              <a:latin typeface="Calibri"/>
              <a:ea typeface="Calibri"/>
              <a:cs typeface="Calibri"/>
              <a:sym typeface="Calibri"/>
              <a:hlinkClick r:id="rId5"/>
            </a:endParaRPr>
          </a:p>
          <a:p>
            <a:pPr indent="0" lvl="0" marL="0" marR="0" rtl="0" algn="l">
              <a:spcBef>
                <a:spcPts val="440"/>
              </a:spcBef>
              <a:spcAft>
                <a:spcPts val="0"/>
              </a:spcAft>
              <a:buClr>
                <a:schemeClr val="dk1"/>
              </a:buClr>
              <a:buSzPct val="25000"/>
              <a:buFont typeface="Arial"/>
              <a:buNone/>
            </a:pPr>
            <a:r>
              <a:t/>
            </a:r>
            <a:endParaRPr b="0" i="0" sz="2200" u="sng" cap="none" strike="noStrike">
              <a:solidFill>
                <a:schemeClr val="hlink"/>
              </a:solidFill>
              <a:latin typeface="Calibri"/>
              <a:ea typeface="Calibri"/>
              <a:cs typeface="Calibri"/>
              <a:sym typeface="Calibri"/>
              <a:hlinkClick r:id="rId6"/>
            </a:endParaRPr>
          </a:p>
          <a:p>
            <a:pPr indent="0" lvl="0" marL="0" marR="0" rtl="0" algn="l">
              <a:spcBef>
                <a:spcPts val="440"/>
              </a:spcBef>
              <a:spcAft>
                <a:spcPts val="0"/>
              </a:spcAft>
              <a:buClr>
                <a:schemeClr val="dk1"/>
              </a:buClr>
              <a:buSzPct val="25000"/>
              <a:buFont typeface="Arial"/>
              <a:buNone/>
            </a:pPr>
            <a:r>
              <a:rPr b="0" i="0" lang="en-US" sz="2200" u="none" cap="none" strike="noStrike">
                <a:solidFill>
                  <a:schemeClr val="dk1"/>
                </a:solidFill>
                <a:latin typeface="Calibri"/>
                <a:ea typeface="Calibri"/>
                <a:cs typeface="Calibri"/>
                <a:sym typeface="Calibri"/>
              </a:rPr>
              <a:t>Chell Nyquist, SLED project engineer</a:t>
            </a:r>
          </a:p>
          <a:p>
            <a:pPr indent="0" lvl="0" marL="0" marR="0" rtl="0" algn="l">
              <a:spcBef>
                <a:spcPts val="440"/>
              </a:spcBef>
              <a:spcAft>
                <a:spcPts val="0"/>
              </a:spcAft>
              <a:buClr>
                <a:schemeClr val="dk1"/>
              </a:buClr>
              <a:buSzPct val="25000"/>
              <a:buFont typeface="Arial"/>
              <a:buNone/>
            </a:pPr>
            <a:r>
              <a:rPr b="0" i="0" lang="en-US" sz="2200" u="none" cap="none" strike="noStrike">
                <a:solidFill>
                  <a:schemeClr val="dk1"/>
                </a:solidFill>
                <a:latin typeface="Calibri"/>
                <a:ea typeface="Calibri"/>
                <a:cs typeface="Calibri"/>
                <a:sym typeface="Calibri"/>
              </a:rPr>
              <a:t>	nyquist@purdue.edu </a:t>
            </a:r>
          </a:p>
          <a:p>
            <a:pPr indent="0" lvl="0" marL="0" marR="0" rtl="0" algn="l">
              <a:spcBef>
                <a:spcPts val="440"/>
              </a:spcBef>
              <a:spcAft>
                <a:spcPts val="0"/>
              </a:spcAft>
              <a:buClr>
                <a:schemeClr val="dk1"/>
              </a:buClr>
              <a:buSzPct val="250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spcBef>
                <a:spcPts val="440"/>
              </a:spcBef>
              <a:buClr>
                <a:schemeClr val="dk1"/>
              </a:buClr>
              <a:buSzPct val="25000"/>
              <a:buFont typeface="Arial"/>
              <a:buNone/>
            </a:pPr>
            <a:r>
              <a:rPr b="0" i="0" lang="en-US" sz="2200" u="none" cap="none" strike="noStrike">
                <a:solidFill>
                  <a:schemeClr val="dk1"/>
                </a:solidFill>
                <a:latin typeface="Calibri"/>
                <a:ea typeface="Calibri"/>
                <a:cs typeface="Calibri"/>
                <a:sym typeface="Calibri"/>
              </a:rPr>
              <a:t>	</a:t>
            </a:r>
          </a:p>
        </p:txBody>
      </p:sp>
      <p:sp>
        <p:nvSpPr>
          <p:cNvPr descr="hvance@taylor.k12.in.us's profile photo" id="378" name="Shape 378"/>
          <p:cNvSpPr/>
          <p:nvPr/>
        </p:nvSpPr>
        <p:spPr>
          <a:xfrm>
            <a:off x="155575" y="-144463"/>
            <a:ext cx="304799" cy="304801"/>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sz="1800">
              <a:solidFill>
                <a:schemeClr val="dk1"/>
              </a:solidFill>
              <a:latin typeface="Calibri"/>
              <a:ea typeface="Calibri"/>
              <a:cs typeface="Calibri"/>
              <a:sym typeface="Calibri"/>
            </a:endParaRPr>
          </a:p>
        </p:txBody>
      </p:sp>
      <p:pic>
        <p:nvPicPr>
          <p:cNvPr descr="C:\Users\loshaughnessey\Desktop\Heidi.jpg" id="379" name="Shape 379"/>
          <p:cNvPicPr preferRelativeResize="0"/>
          <p:nvPr/>
        </p:nvPicPr>
        <p:blipFill rotWithShape="1">
          <a:blip r:embed="rId7">
            <a:alphaModFix/>
          </a:blip>
          <a:srcRect b="0" l="0" r="0" t="0"/>
          <a:stretch/>
        </p:blipFill>
        <p:spPr>
          <a:xfrm>
            <a:off x="748933" y="1032483"/>
            <a:ext cx="1489363" cy="1489363"/>
          </a:xfrm>
          <a:prstGeom prst="rect">
            <a:avLst/>
          </a:prstGeom>
          <a:noFill/>
          <a:ln>
            <a:noFill/>
          </a:ln>
        </p:spPr>
      </p:pic>
      <p:pic>
        <p:nvPicPr>
          <p:cNvPr descr="Laura O'Shaughnessey" id="380" name="Shape 380"/>
          <p:cNvPicPr preferRelativeResize="0"/>
          <p:nvPr/>
        </p:nvPicPr>
        <p:blipFill rotWithShape="1">
          <a:blip r:embed="rId8">
            <a:alphaModFix/>
          </a:blip>
          <a:srcRect b="0" l="0" r="0" t="0"/>
          <a:stretch/>
        </p:blipFill>
        <p:spPr>
          <a:xfrm>
            <a:off x="828694" y="2819048"/>
            <a:ext cx="1287607" cy="17168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3959" u="none" cap="none" strike="noStrike">
                <a:solidFill>
                  <a:schemeClr val="dk1"/>
                </a:solidFill>
                <a:latin typeface="Calibri"/>
                <a:ea typeface="Calibri"/>
                <a:cs typeface="Calibri"/>
                <a:sym typeface="Calibri"/>
              </a:rPr>
              <a:t>Power Lost Due to Panel </a:t>
            </a:r>
            <a:br>
              <a:rPr b="0" i="0" lang="en-US" sz="3959" u="none" cap="none" strike="noStrike">
                <a:solidFill>
                  <a:schemeClr val="dk1"/>
                </a:solidFill>
                <a:latin typeface="Calibri"/>
                <a:ea typeface="Calibri"/>
                <a:cs typeface="Calibri"/>
                <a:sym typeface="Calibri"/>
              </a:rPr>
            </a:br>
            <a:r>
              <a:rPr b="0" i="0" lang="en-US" sz="3959" u="none" cap="none" strike="noStrike">
                <a:solidFill>
                  <a:schemeClr val="dk1"/>
                </a:solidFill>
                <a:latin typeface="Calibri"/>
                <a:ea typeface="Calibri"/>
                <a:cs typeface="Calibri"/>
                <a:sym typeface="Calibri"/>
              </a:rPr>
              <a:t>not Facing the Sun</a:t>
            </a:r>
          </a:p>
        </p:txBody>
      </p:sp>
      <p:sp>
        <p:nvSpPr>
          <p:cNvPr id="117" name="Shape 117"/>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15°    3.4%  power lost</a:t>
            </a:r>
          </a:p>
          <a:p>
            <a:pPr indent="-342900" lvl="0" marL="342900" marR="0" rtl="0" algn="l">
              <a:spcBef>
                <a:spcPts val="640"/>
              </a:spcBef>
              <a:spcAft>
                <a:spcPts val="0"/>
              </a:spcAft>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30°    13.4% power lost</a:t>
            </a:r>
          </a:p>
          <a:p>
            <a:pPr indent="-342900" lvl="0" marL="342900" marR="0" rtl="0" algn="l">
              <a:spcBef>
                <a:spcPts val="640"/>
              </a:spcBef>
              <a:buClr>
                <a:schemeClr val="dk1"/>
              </a:buClr>
              <a:buSzPct val="100000"/>
              <a:buFont typeface="Arial"/>
              <a:buChar char="•"/>
            </a:pPr>
            <a:r>
              <a:rPr b="0" i="0" lang="en-US" sz="3200" u="none" cap="none" strike="noStrike">
                <a:solidFill>
                  <a:schemeClr val="dk1"/>
                </a:solidFill>
                <a:latin typeface="Calibri"/>
                <a:ea typeface="Calibri"/>
                <a:cs typeface="Calibri"/>
                <a:sym typeface="Calibri"/>
              </a:rPr>
              <a:t>45°     30%  power lost</a:t>
            </a:r>
          </a:p>
        </p:txBody>
      </p:sp>
      <p:sp>
        <p:nvSpPr>
          <p:cNvPr id="118" name="Shape 118"/>
          <p:cNvSpPr txBox="1"/>
          <p:nvPr>
            <p:ph idx="10" type="dt"/>
          </p:nvPr>
        </p:nvSpPr>
        <p:spPr>
          <a:xfrm>
            <a:off x="6477000" y="6477000"/>
            <a:ext cx="2514599" cy="2286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0" i="0" lang="en-US" sz="1000" u="none" cap="none" strike="noStrike">
                <a:solidFill>
                  <a:schemeClr val="dk1"/>
                </a:solidFill>
                <a:latin typeface="Times New Roman"/>
                <a:ea typeface="Times New Roman"/>
                <a:cs typeface="Times New Roman"/>
                <a:sym typeface="Times New Roman"/>
              </a:rPr>
              <a:t>http://en.wikipedia.org/wiki/Solar_tracker</a:t>
            </a:r>
          </a:p>
        </p:txBody>
      </p:sp>
      <p:sp>
        <p:nvSpPr>
          <p:cNvPr id="119" name="Shape 119"/>
          <p:cNvSpPr txBox="1"/>
          <p:nvPr>
            <p:ph idx="12" type="sldNum"/>
          </p:nvPr>
        </p:nvSpPr>
        <p:spPr>
          <a:xfrm>
            <a:off x="457200" y="6476998"/>
            <a:ext cx="6172199" cy="27431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685800" y="3810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Discussion on sun position</a:t>
            </a:r>
          </a:p>
        </p:txBody>
      </p:sp>
      <p:sp>
        <p:nvSpPr>
          <p:cNvPr id="126" name="Shape 126"/>
          <p:cNvSpPr txBox="1"/>
          <p:nvPr>
            <p:ph idx="10" type="dt"/>
          </p:nvPr>
        </p:nvSpPr>
        <p:spPr>
          <a:xfrm>
            <a:off x="457200" y="6583679"/>
            <a:ext cx="6476999" cy="2743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000" u="none" cap="none" strike="noStrike">
                <a:solidFill>
                  <a:schemeClr val="dk1"/>
                </a:solidFill>
                <a:latin typeface="Times New Roman"/>
                <a:ea typeface="Times New Roman"/>
                <a:cs typeface="Times New Roman"/>
                <a:sym typeface="Times New Roman"/>
              </a:rPr>
              <a:t>http://www.byexample.com/library/illustrations/seasonal_sun/illustration_sun.jpg</a:t>
            </a:r>
          </a:p>
        </p:txBody>
      </p:sp>
      <p:sp>
        <p:nvSpPr>
          <p:cNvPr id="127" name="Shape 12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descr="http://www.byexample.com/library/illustrations/seasonal_sun/illustration_sun.jpg" id="128" name="Shape 128"/>
          <p:cNvPicPr preferRelativeResize="0"/>
          <p:nvPr/>
        </p:nvPicPr>
        <p:blipFill rotWithShape="1">
          <a:blip r:embed="rId3">
            <a:alphaModFix/>
          </a:blip>
          <a:srcRect b="0" l="0" r="0" t="0"/>
          <a:stretch/>
        </p:blipFill>
        <p:spPr>
          <a:xfrm>
            <a:off x="1295400" y="1676400"/>
            <a:ext cx="6705599" cy="481806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685800" y="3810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Reasons for the Seasons</a:t>
            </a:r>
          </a:p>
        </p:txBody>
      </p:sp>
      <p:sp>
        <p:nvSpPr>
          <p:cNvPr id="135" name="Shape 135"/>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id="136" name="Shape 136"/>
          <p:cNvPicPr preferRelativeResize="0"/>
          <p:nvPr/>
        </p:nvPicPr>
        <p:blipFill rotWithShape="1">
          <a:blip r:embed="rId3">
            <a:alphaModFix/>
          </a:blip>
          <a:srcRect b="0" l="0" r="0" t="0"/>
          <a:stretch/>
        </p:blipFill>
        <p:spPr>
          <a:xfrm>
            <a:off x="1600200" y="1676400"/>
            <a:ext cx="5943599" cy="47164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685800" y="152400"/>
            <a:ext cx="77724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Earth Rotation</a:t>
            </a:r>
          </a:p>
        </p:txBody>
      </p:sp>
      <p:sp>
        <p:nvSpPr>
          <p:cNvPr id="143" name="Shape 1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id="144" name="Shape 144"/>
          <p:cNvPicPr preferRelativeResize="0"/>
          <p:nvPr/>
        </p:nvPicPr>
        <p:blipFill rotWithShape="1">
          <a:blip r:embed="rId3">
            <a:alphaModFix/>
          </a:blip>
          <a:srcRect b="0" l="0" r="0" t="0"/>
          <a:stretch/>
        </p:blipFill>
        <p:spPr>
          <a:xfrm>
            <a:off x="708718" y="1539386"/>
            <a:ext cx="7794625" cy="4953000"/>
          </a:xfrm>
          <a:prstGeom prst="rect">
            <a:avLst/>
          </a:prstGeom>
          <a:noFill/>
          <a:ln>
            <a:noFill/>
          </a:ln>
        </p:spPr>
      </p:pic>
      <p:sp>
        <p:nvSpPr>
          <p:cNvPr id="145" name="Shape 145"/>
          <p:cNvSpPr/>
          <p:nvPr/>
        </p:nvSpPr>
        <p:spPr>
          <a:xfrm>
            <a:off x="1371600" y="6452805"/>
            <a:ext cx="7021511" cy="40010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2000" u="sng" cap="none" strike="noStrike">
                <a:solidFill>
                  <a:schemeClr val="hlink"/>
                </a:solidFill>
                <a:latin typeface="Times New Roman"/>
                <a:ea typeface="Times New Roman"/>
                <a:cs typeface="Times New Roman"/>
                <a:sym typeface="Times New Roman"/>
                <a:hlinkClick r:id="rId4"/>
              </a:rPr>
              <a:t>http://astro.unl.edu/naap/motion1/animations/seasons_ecliptic.html</a:t>
            </a:r>
            <a:r>
              <a:rPr b="0" i="0" lang="en-US" sz="2000" u="none" cap="none" strike="noStrike">
                <a:solidFill>
                  <a:schemeClr val="dk1"/>
                </a:solidFill>
                <a:latin typeface="Times New Roman"/>
                <a:ea typeface="Times New Roman"/>
                <a:cs typeface="Times New Roman"/>
                <a:sym typeface="Times New Roman"/>
              </a:rPr>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Direct versus Indirect </a:t>
            </a:r>
          </a:p>
        </p:txBody>
      </p:sp>
      <p:sp>
        <p:nvSpPr>
          <p:cNvPr id="152" name="Shape 1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id="153" name="Shape 153"/>
          <p:cNvPicPr preferRelativeResize="0"/>
          <p:nvPr/>
        </p:nvPicPr>
        <p:blipFill rotWithShape="1">
          <a:blip r:embed="rId3">
            <a:alphaModFix/>
          </a:blip>
          <a:srcRect b="0" l="0" r="0" t="0"/>
          <a:stretch/>
        </p:blipFill>
        <p:spPr>
          <a:xfrm>
            <a:off x="1143000" y="1600200"/>
            <a:ext cx="7107300" cy="449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i="0" lang="en-US" sz="4400" u="none" cap="none" strike="noStrike">
                <a:solidFill>
                  <a:schemeClr val="dk1"/>
                </a:solidFill>
                <a:latin typeface="Calibri"/>
                <a:ea typeface="Calibri"/>
                <a:cs typeface="Calibri"/>
                <a:sym typeface="Calibri"/>
              </a:rPr>
              <a:t>Direct versus Indirect </a:t>
            </a:r>
          </a:p>
        </p:txBody>
      </p:sp>
      <p:sp>
        <p:nvSpPr>
          <p:cNvPr id="160" name="Shape 16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pic>
        <p:nvPicPr>
          <p:cNvPr id="161" name="Shape 161"/>
          <p:cNvPicPr preferRelativeResize="0"/>
          <p:nvPr/>
        </p:nvPicPr>
        <p:blipFill rotWithShape="1">
          <a:blip r:embed="rId3">
            <a:alphaModFix/>
          </a:blip>
          <a:srcRect b="0" l="0" r="0" t="0"/>
          <a:stretch/>
        </p:blipFill>
        <p:spPr>
          <a:xfrm>
            <a:off x="762000" y="1828800"/>
            <a:ext cx="7602538" cy="4114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