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83" r:id="rId2"/>
    <p:sldId id="284" r:id="rId3"/>
    <p:sldId id="280" r:id="rId4"/>
    <p:sldId id="273" r:id="rId5"/>
    <p:sldId id="292" r:id="rId6"/>
    <p:sldId id="274" r:id="rId7"/>
    <p:sldId id="275" r:id="rId8"/>
    <p:sldId id="268" r:id="rId9"/>
    <p:sldId id="276" r:id="rId10"/>
    <p:sldId id="277" r:id="rId11"/>
    <p:sldId id="293" r:id="rId12"/>
    <p:sldId id="294" r:id="rId13"/>
    <p:sldId id="281" r:id="rId14"/>
    <p:sldId id="295" r:id="rId15"/>
    <p:sldId id="291" r:id="rId16"/>
    <p:sldId id="290" r:id="rId17"/>
    <p:sldId id="296"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BDD01-20FF-4548-94E1-DBF1E98AEF91}" type="datetimeFigureOut">
              <a:rPr lang="en-US" smtClean="0"/>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10275-8F4F-4D4C-9CB5-83E4A6159C67}" type="slidenum">
              <a:rPr lang="en-US" smtClean="0"/>
              <a:t>‹#›</a:t>
            </a:fld>
            <a:endParaRPr lang="en-US"/>
          </a:p>
        </p:txBody>
      </p:sp>
    </p:spTree>
    <p:extLst>
      <p:ext uri="{BB962C8B-B14F-4D97-AF65-F5344CB8AC3E}">
        <p14:creationId xmlns:p14="http://schemas.microsoft.com/office/powerpoint/2010/main" val="162135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ED0778-1DDF-4666-A56A-18AE35EC516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8">
              <a:defRPr/>
            </a:pPr>
            <a:r>
              <a:rPr lang="en-US" dirty="0" smtClean="0"/>
              <a:t>What are some features that make a bag strong?</a:t>
            </a:r>
          </a:p>
          <a:p>
            <a:r>
              <a:rPr lang="en-US" dirty="0" smtClean="0"/>
              <a:t>What are some features that make</a:t>
            </a:r>
            <a:r>
              <a:rPr lang="en-US" baseline="0" dirty="0" smtClean="0"/>
              <a:t> a bag attractive?</a:t>
            </a:r>
            <a:endParaRPr lang="en-US" dirty="0"/>
          </a:p>
        </p:txBody>
      </p:sp>
      <p:sp>
        <p:nvSpPr>
          <p:cNvPr id="4" name="Slide Number Placeholder 3"/>
          <p:cNvSpPr>
            <a:spLocks noGrp="1"/>
          </p:cNvSpPr>
          <p:nvPr>
            <p:ph type="sldNum" sz="quarter" idx="10"/>
          </p:nvPr>
        </p:nvSpPr>
        <p:spPr/>
        <p:txBody>
          <a:bodyPr/>
          <a:lstStyle/>
          <a:p>
            <a:fld id="{27ED0778-1DDF-4666-A56A-18AE35EC5164}" type="slidenum">
              <a:rPr lang="en-US" smtClean="0"/>
              <a:pPr/>
              <a:t>2</a:t>
            </a:fld>
            <a:endParaRPr lang="en-US"/>
          </a:p>
        </p:txBody>
      </p:sp>
    </p:spTree>
    <p:extLst>
      <p:ext uri="{BB962C8B-B14F-4D97-AF65-F5344CB8AC3E}">
        <p14:creationId xmlns:p14="http://schemas.microsoft.com/office/powerpoint/2010/main" val="145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t>Chell</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A0A7244B-50B8-44BA-955A-5052E77965F0}" type="slidenum">
              <a:rPr lang="en-US" smtClean="0"/>
              <a:pPr eaLnBrk="1" hangingPunct="1"/>
              <a:t>15</a:t>
            </a:fld>
            <a:endParaRPr lang="en-US" smtClean="0"/>
          </a:p>
        </p:txBody>
      </p:sp>
    </p:spTree>
    <p:extLst>
      <p:ext uri="{BB962C8B-B14F-4D97-AF65-F5344CB8AC3E}">
        <p14:creationId xmlns:p14="http://schemas.microsoft.com/office/powerpoint/2010/main" val="148338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C6A75-962C-47F9-9F49-59ABDE01A703}"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113887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C6A75-962C-47F9-9F49-59ABDE01A703}"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321179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C6A75-962C-47F9-9F49-59ABDE01A703}"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425195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C6A75-962C-47F9-9F49-59ABDE01A703}"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216503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A75-962C-47F9-9F49-59ABDE01A703}"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120693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C6A75-962C-47F9-9F49-59ABDE01A703}"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1176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C6A75-962C-47F9-9F49-59ABDE01A703}"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5710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C6A75-962C-47F9-9F49-59ABDE01A703}"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245356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C6A75-962C-47F9-9F49-59ABDE01A703}"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147321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C6A75-962C-47F9-9F49-59ABDE01A703}"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279180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C6A75-962C-47F9-9F49-59ABDE01A703}"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2A08-7B57-4408-8133-345FBA9D8902}" type="slidenum">
              <a:rPr lang="en-US" smtClean="0"/>
              <a:t>‹#›</a:t>
            </a:fld>
            <a:endParaRPr lang="en-US"/>
          </a:p>
        </p:txBody>
      </p:sp>
    </p:spTree>
    <p:extLst>
      <p:ext uri="{BB962C8B-B14F-4D97-AF65-F5344CB8AC3E}">
        <p14:creationId xmlns:p14="http://schemas.microsoft.com/office/powerpoint/2010/main" val="22873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C6A75-962C-47F9-9F49-59ABDE01A703}" type="datetimeFigureOut">
              <a:rPr lang="en-US" smtClean="0"/>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02A08-7B57-4408-8133-345FBA9D8902}" type="slidenum">
              <a:rPr lang="en-US" smtClean="0"/>
              <a:t>‹#›</a:t>
            </a:fld>
            <a:endParaRPr lang="en-US"/>
          </a:p>
        </p:txBody>
      </p:sp>
    </p:spTree>
    <p:extLst>
      <p:ext uri="{BB962C8B-B14F-4D97-AF65-F5344CB8AC3E}">
        <p14:creationId xmlns:p14="http://schemas.microsoft.com/office/powerpoint/2010/main" val="4040367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hyperlink" Target="http://www.tryengineering.org/lessons/candybag.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Exploring packaging design</a:t>
            </a:r>
            <a:endParaRPr lang="en-US" dirty="0"/>
          </a:p>
        </p:txBody>
      </p:sp>
      <p:pic>
        <p:nvPicPr>
          <p:cNvPr id="1026" name="Picture 2" descr="C:\Users\bcapobia\AppData\Local\Microsoft\Windows\Temporary Internet Files\Content.IE5\V2UI68UY\MC9003356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556" y="4419600"/>
            <a:ext cx="2214699" cy="2434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capobia\AppData\Local\Microsoft\Windows\Temporary Internet Files\Content.IE5\4XIXMHY5\MC9002507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862" y="5282645"/>
            <a:ext cx="1508321" cy="157153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bcapobia\AppData\Local\Microsoft\Windows\Temporary Internet Files\Content.IE5\JM9OSWAT\MC9002159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5105400"/>
            <a:ext cx="1981200" cy="1516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capobia\AppData\Local\Microsoft\Windows\Temporary Internet Files\Content.IE5\XU4VWAGX\MC9004378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7456" y="828675"/>
            <a:ext cx="18796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6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Solution Production and </a:t>
            </a:r>
            <a:r>
              <a:rPr lang="en-US" i="1" dirty="0" smtClean="0"/>
              <a:t>Performance - </a:t>
            </a:r>
            <a:r>
              <a:rPr lang="en-US" dirty="0" smtClean="0"/>
              <a:t>Construct </a:t>
            </a:r>
            <a:r>
              <a:rPr lang="en-US" dirty="0"/>
              <a:t>and </a:t>
            </a:r>
            <a:r>
              <a:rPr lang="en-US" dirty="0" smtClean="0"/>
              <a:t>Test</a:t>
            </a:r>
            <a:endParaRPr lang="en-US" sz="2400" dirty="0"/>
          </a:p>
        </p:txBody>
      </p:sp>
      <p:sp>
        <p:nvSpPr>
          <p:cNvPr id="3" name="Content Placeholder 2"/>
          <p:cNvSpPr>
            <a:spLocks noGrp="1"/>
          </p:cNvSpPr>
          <p:nvPr>
            <p:ph idx="1"/>
          </p:nvPr>
        </p:nvSpPr>
        <p:spPr>
          <a:xfrm>
            <a:off x="457200" y="1828800"/>
            <a:ext cx="8229600" cy="4648200"/>
          </a:xfrm>
        </p:spPr>
        <p:txBody>
          <a:bodyPr>
            <a:normAutofit/>
          </a:bodyPr>
          <a:lstStyle/>
          <a:p>
            <a:pPr eaLnBrk="0" fontAlgn="base" hangingPunct="0">
              <a:spcBef>
                <a:spcPct val="0"/>
              </a:spcBef>
              <a:spcAft>
                <a:spcPct val="0"/>
              </a:spcAft>
            </a:pPr>
            <a:r>
              <a:rPr lang="en-US" sz="2800" dirty="0"/>
              <a:t>How are we going to test our designs</a:t>
            </a:r>
            <a:r>
              <a:rPr lang="en-US" sz="2800" dirty="0" smtClean="0"/>
              <a:t>?</a:t>
            </a:r>
          </a:p>
          <a:p>
            <a:pPr marL="0" indent="0" eaLnBrk="0" fontAlgn="base" hangingPunct="0">
              <a:spcBef>
                <a:spcPct val="0"/>
              </a:spcBef>
              <a:spcAft>
                <a:spcPct val="0"/>
              </a:spcAft>
              <a:buNone/>
            </a:pPr>
            <a:endParaRPr lang="en-US" altLang="en-US" sz="2800" dirty="0" smtClean="0">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r>
              <a:rPr lang="en-US" altLang="en-US" sz="2800" u="sng" dirty="0" smtClean="0">
                <a:ea typeface="Calibri" panose="020F0502020204030204" pitchFamily="34" charset="0"/>
                <a:cs typeface="Times New Roman" panose="02020603050405020304" pitchFamily="18" charset="0"/>
              </a:rPr>
              <a:t>Test Conditions</a:t>
            </a:r>
          </a:p>
          <a:p>
            <a:pPr eaLnBrk="0" fontAlgn="base" hangingPunct="0">
              <a:spcBef>
                <a:spcPct val="0"/>
              </a:spcBef>
              <a:spcAft>
                <a:spcPct val="0"/>
              </a:spcAft>
            </a:pPr>
            <a:r>
              <a:rPr lang="en-US" altLang="en-US" sz="2800" dirty="0" smtClean="0"/>
              <a:t>Attach bag to digital scale.</a:t>
            </a:r>
            <a:endParaRPr lang="en-US" altLang="en-US" sz="2800" dirty="0" smtClean="0"/>
          </a:p>
          <a:p>
            <a:pPr eaLnBrk="0" fontAlgn="base" hangingPunct="0">
              <a:spcBef>
                <a:spcPct val="0"/>
              </a:spcBef>
              <a:spcAft>
                <a:spcPct val="0"/>
              </a:spcAft>
            </a:pPr>
            <a:r>
              <a:rPr lang="en-US" altLang="en-US" sz="2800" dirty="0" smtClean="0"/>
              <a:t>Add 3 </a:t>
            </a:r>
            <a:r>
              <a:rPr lang="en-US" altLang="en-US" sz="2800" dirty="0" err="1" smtClean="0"/>
              <a:t>lbs</a:t>
            </a:r>
            <a:r>
              <a:rPr lang="en-US" altLang="en-US" sz="2800" dirty="0" smtClean="0"/>
              <a:t> of beans to represent candy.</a:t>
            </a:r>
            <a:endParaRPr lang="en-US" altLang="en-US" sz="2800" dirty="0" smtClean="0"/>
          </a:p>
          <a:p>
            <a:pPr eaLnBrk="0" fontAlgn="base" hangingPunct="0">
              <a:spcBef>
                <a:spcPct val="0"/>
              </a:spcBef>
              <a:spcAft>
                <a:spcPct val="0"/>
              </a:spcAft>
            </a:pPr>
            <a:r>
              <a:rPr lang="en-US" altLang="en-US" sz="2800" dirty="0" smtClean="0"/>
              <a:t>Hold for 30 seconds.</a:t>
            </a:r>
          </a:p>
          <a:p>
            <a:pPr eaLnBrk="0" fontAlgn="base" hangingPunct="0">
              <a:spcBef>
                <a:spcPct val="0"/>
              </a:spcBef>
              <a:spcAft>
                <a:spcPct val="0"/>
              </a:spcAft>
            </a:pPr>
            <a:r>
              <a:rPr lang="en-US" altLang="en-US" sz="2800" dirty="0" smtClean="0"/>
              <a:t>Record results.</a:t>
            </a:r>
            <a:endParaRPr lang="en-US" altLang="en-US" sz="2800" dirty="0"/>
          </a:p>
          <a:p>
            <a:pPr marL="0" indent="0">
              <a:buNone/>
            </a:pPr>
            <a:endParaRPr lang="en-US" sz="2800" dirty="0"/>
          </a:p>
        </p:txBody>
      </p:sp>
    </p:spTree>
    <p:extLst>
      <p:ext uri="{BB962C8B-B14F-4D97-AF65-F5344CB8AC3E}">
        <p14:creationId xmlns:p14="http://schemas.microsoft.com/office/powerpoint/2010/main" val="25289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i="1" dirty="0" smtClean="0"/>
              <a:t>Communication</a:t>
            </a:r>
            <a:r>
              <a:rPr lang="en-US" dirty="0"/>
              <a:t/>
            </a:r>
            <a:br>
              <a:rPr lang="en-US" dirty="0"/>
            </a:br>
            <a:r>
              <a:rPr lang="en-US" dirty="0" smtClean="0"/>
              <a:t>Share </a:t>
            </a:r>
            <a:r>
              <a:rPr lang="en-US" dirty="0"/>
              <a:t>R</a:t>
            </a:r>
            <a:r>
              <a:rPr lang="en-US" dirty="0" smtClean="0"/>
              <a:t>esults</a:t>
            </a:r>
            <a:br>
              <a:rPr lang="en-US" dirty="0" smtClean="0"/>
            </a:br>
            <a:endParaRPr lang="en-US" dirty="0"/>
          </a:p>
        </p:txBody>
      </p:sp>
      <p:sp>
        <p:nvSpPr>
          <p:cNvPr id="3" name="Content Placeholder 2"/>
          <p:cNvSpPr>
            <a:spLocks noGrp="1"/>
          </p:cNvSpPr>
          <p:nvPr>
            <p:ph idx="1"/>
          </p:nvPr>
        </p:nvSpPr>
        <p:spPr>
          <a:xfrm>
            <a:off x="457200" y="1828800"/>
            <a:ext cx="8229600" cy="4038600"/>
          </a:xfrm>
        </p:spPr>
        <p:txBody>
          <a:bodyPr>
            <a:normAutofit lnSpcReduction="10000"/>
          </a:bodyPr>
          <a:lstStyle/>
          <a:p>
            <a:endParaRPr lang="en-US" sz="2800" dirty="0" smtClean="0"/>
          </a:p>
          <a:p>
            <a:r>
              <a:rPr lang="en-US" sz="2800" dirty="0" smtClean="0"/>
              <a:t>What were your results?</a:t>
            </a:r>
          </a:p>
          <a:p>
            <a:pPr lvl="1"/>
            <a:r>
              <a:rPr lang="en-US" sz="2400" dirty="0"/>
              <a:t>What was the actual weight the bag could hold and the estimated volume of the bag?</a:t>
            </a:r>
          </a:p>
          <a:p>
            <a:endParaRPr lang="en-US" sz="2800" dirty="0" smtClean="0"/>
          </a:p>
          <a:p>
            <a:r>
              <a:rPr lang="en-US" sz="2800" dirty="0" smtClean="0"/>
              <a:t>Did your team’s design meet the client’s needs?</a:t>
            </a:r>
          </a:p>
          <a:p>
            <a:endParaRPr lang="en-US" sz="2800" dirty="0" smtClean="0"/>
          </a:p>
          <a:p>
            <a:r>
              <a:rPr lang="en-US" sz="2800" dirty="0" smtClean="0"/>
              <a:t>In what ways did your team use what you know about </a:t>
            </a:r>
            <a:r>
              <a:rPr lang="en-US" sz="2800" dirty="0" smtClean="0"/>
              <a:t>packaging </a:t>
            </a:r>
            <a:r>
              <a:rPr lang="en-US" sz="2800" dirty="0" smtClean="0"/>
              <a:t>to inform your design?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166" y="152400"/>
            <a:ext cx="2173310" cy="2057400"/>
          </a:xfrm>
          <a:prstGeom prst="rect">
            <a:avLst/>
          </a:prstGeom>
        </p:spPr>
      </p:pic>
    </p:spTree>
    <p:extLst>
      <p:ext uri="{BB962C8B-B14F-4D97-AF65-F5344CB8AC3E}">
        <p14:creationId xmlns:p14="http://schemas.microsoft.com/office/powerpoint/2010/main" val="239725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i="1" dirty="0" smtClean="0"/>
              <a:t>Optimization</a:t>
            </a:r>
            <a:r>
              <a:rPr lang="en-US" dirty="0"/>
              <a:t/>
            </a:r>
            <a:br>
              <a:rPr lang="en-US" dirty="0"/>
            </a:br>
            <a:r>
              <a:rPr lang="en-US" dirty="0" smtClean="0"/>
              <a:t>Improve and Re-design</a:t>
            </a:r>
            <a:br>
              <a:rPr lang="en-US" dirty="0" smtClean="0"/>
            </a:br>
            <a:endParaRPr lang="en-US" dirty="0"/>
          </a:p>
        </p:txBody>
      </p:sp>
      <p:sp>
        <p:nvSpPr>
          <p:cNvPr id="3" name="Content Placeholder 2"/>
          <p:cNvSpPr>
            <a:spLocks noGrp="1"/>
          </p:cNvSpPr>
          <p:nvPr>
            <p:ph idx="1"/>
          </p:nvPr>
        </p:nvSpPr>
        <p:spPr>
          <a:xfrm>
            <a:off x="457200" y="2209800"/>
            <a:ext cx="8229600" cy="4267200"/>
          </a:xfrm>
        </p:spPr>
        <p:txBody>
          <a:bodyPr>
            <a:normAutofit/>
          </a:bodyPr>
          <a:lstStyle/>
          <a:p>
            <a:r>
              <a:rPr lang="en-US" sz="2800" dirty="0" smtClean="0"/>
              <a:t>In what ways could you improve your design?</a:t>
            </a:r>
          </a:p>
          <a:p>
            <a:endParaRPr lang="en-US" sz="2800" dirty="0" smtClean="0"/>
          </a:p>
          <a:p>
            <a:r>
              <a:rPr lang="en-US" sz="2800" dirty="0"/>
              <a:t>What is one feature you could re-design</a:t>
            </a:r>
            <a:r>
              <a:rPr lang="en-US" sz="2800" dirty="0" smtClean="0"/>
              <a:t>?</a:t>
            </a:r>
          </a:p>
          <a:p>
            <a:endParaRPr lang="en-US" sz="2800" dirty="0"/>
          </a:p>
          <a:p>
            <a:r>
              <a:rPr lang="en-US" sz="2800" dirty="0"/>
              <a:t>To what extent could your re-design improve your results?</a:t>
            </a:r>
          </a:p>
          <a:p>
            <a:endParaRPr lang="en-US" sz="2800" dirty="0"/>
          </a:p>
        </p:txBody>
      </p:sp>
    </p:spTree>
    <p:extLst>
      <p:ext uri="{BB962C8B-B14F-4D97-AF65-F5344CB8AC3E}">
        <p14:creationId xmlns:p14="http://schemas.microsoft.com/office/powerpoint/2010/main" val="1852710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Data Collection </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357945"/>
              </p:ext>
            </p:extLst>
          </p:nvPr>
        </p:nvGraphicFramePr>
        <p:xfrm>
          <a:off x="457200" y="1600200"/>
          <a:ext cx="8229601" cy="4719320"/>
        </p:xfrm>
        <a:graphic>
          <a:graphicData uri="http://schemas.openxmlformats.org/drawingml/2006/table">
            <a:tbl>
              <a:tblPr firstRow="1" bandRow="1">
                <a:tableStyleId>{5C22544A-7EE6-4342-B048-85BDC9FD1C3A}</a:tableStyleId>
              </a:tblPr>
              <a:tblGrid>
                <a:gridCol w="1198485"/>
                <a:gridCol w="1757779"/>
                <a:gridCol w="1757779"/>
                <a:gridCol w="1757779"/>
                <a:gridCol w="1757779"/>
              </a:tblGrid>
              <a:tr h="370840">
                <a:tc>
                  <a:txBody>
                    <a:bodyPr/>
                    <a:lstStyle/>
                    <a:p>
                      <a:pPr algn="ctr"/>
                      <a:r>
                        <a:rPr lang="en-US" dirty="0" smtClean="0"/>
                        <a:t>Team #</a:t>
                      </a:r>
                      <a:endParaRPr lang="en-US" dirty="0"/>
                    </a:p>
                  </a:txBody>
                  <a:tcPr anchor="ctr"/>
                </a:tc>
                <a:tc>
                  <a:txBody>
                    <a:bodyPr/>
                    <a:lstStyle/>
                    <a:p>
                      <a:pPr algn="ctr"/>
                      <a:r>
                        <a:rPr lang="en-US" dirty="0" smtClean="0"/>
                        <a:t>Trial</a:t>
                      </a:r>
                      <a:r>
                        <a:rPr lang="en-US" baseline="0" dirty="0" smtClean="0"/>
                        <a:t> 1 </a:t>
                      </a:r>
                    </a:p>
                    <a:p>
                      <a:pPr algn="ctr"/>
                      <a:r>
                        <a:rPr lang="en-US" baseline="0" dirty="0" smtClean="0"/>
                        <a:t>(seconds)</a:t>
                      </a:r>
                      <a:endParaRPr lang="en-US" dirty="0"/>
                    </a:p>
                  </a:txBody>
                  <a:tcPr anchor="ctr"/>
                </a:tc>
                <a:tc>
                  <a:txBody>
                    <a:bodyPr/>
                    <a:lstStyle/>
                    <a:p>
                      <a:pPr algn="ctr"/>
                      <a:r>
                        <a:rPr lang="en-US" dirty="0" smtClean="0"/>
                        <a:t>Trial 2 </a:t>
                      </a:r>
                    </a:p>
                    <a:p>
                      <a:pPr algn="ctr"/>
                      <a:r>
                        <a:rPr lang="en-US" dirty="0" smtClean="0"/>
                        <a:t>(seconds)</a:t>
                      </a:r>
                      <a:endParaRPr lang="en-US" dirty="0"/>
                    </a:p>
                  </a:txBody>
                  <a:tcPr anchor="ctr"/>
                </a:tc>
                <a:tc>
                  <a:txBody>
                    <a:bodyPr/>
                    <a:lstStyle/>
                    <a:p>
                      <a:pPr algn="ctr"/>
                      <a:r>
                        <a:rPr lang="en-US" dirty="0" smtClean="0"/>
                        <a:t>Average</a:t>
                      </a:r>
                    </a:p>
                    <a:p>
                      <a:pPr algn="ctr"/>
                      <a:r>
                        <a:rPr lang="en-US" dirty="0" smtClean="0"/>
                        <a:t>(seconds)</a:t>
                      </a:r>
                      <a:endParaRPr lang="en-US" dirty="0"/>
                    </a:p>
                  </a:txBody>
                  <a:tcPr anchor="ctr"/>
                </a:tc>
                <a:tc>
                  <a:txBody>
                    <a:bodyPr/>
                    <a:lstStyle/>
                    <a:p>
                      <a:pPr algn="ctr"/>
                      <a:r>
                        <a:rPr lang="en-US" dirty="0" smtClean="0"/>
                        <a:t>Average Speed</a:t>
                      </a:r>
                    </a:p>
                    <a:p>
                      <a:pPr algn="ctr"/>
                      <a:r>
                        <a:rPr lang="en-US" dirty="0" smtClean="0"/>
                        <a:t>(inches/second)</a:t>
                      </a:r>
                      <a:endParaRPr lang="en-US" dirty="0"/>
                    </a:p>
                  </a:txBody>
                  <a:tcPr anchor="ctr"/>
                </a:tc>
              </a:tr>
              <a:tr h="370840">
                <a:tc>
                  <a:txBody>
                    <a:bodyPr/>
                    <a:lstStyle/>
                    <a:p>
                      <a:pPr algn="ctr"/>
                      <a:r>
                        <a:rPr lang="en-US" dirty="0" smtClean="0"/>
                        <a:t>1</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r h="370840">
                <a:tc>
                  <a:txBody>
                    <a:bodyPr/>
                    <a:lstStyle/>
                    <a:p>
                      <a:pPr algn="ctr"/>
                      <a:r>
                        <a:rPr lang="en-US" dirty="0" smtClean="0"/>
                        <a:t>2</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3</a:t>
                      </a: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4</a:t>
                      </a: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5</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067121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998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Vinton Better Candy Bag Unit Feb-Mar 2010 04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92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Vinton Better Candy Bag Unit Feb-Mar 2010 04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Vinton Better Candy Bag Unit Feb-Mar 2010 04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3528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8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curricular connections</a:t>
            </a:r>
            <a:endParaRPr lang="en-US" dirty="0"/>
          </a:p>
        </p:txBody>
      </p:sp>
      <p:sp>
        <p:nvSpPr>
          <p:cNvPr id="3" name="Content Placeholder 2"/>
          <p:cNvSpPr>
            <a:spLocks noGrp="1"/>
          </p:cNvSpPr>
          <p:nvPr>
            <p:ph idx="1"/>
          </p:nvPr>
        </p:nvSpPr>
        <p:spPr/>
        <p:txBody>
          <a:bodyPr>
            <a:normAutofit/>
          </a:bodyPr>
          <a:lstStyle/>
          <a:p>
            <a:r>
              <a:rPr lang="en-US" sz="2800" i="1" dirty="0" smtClean="0"/>
              <a:t>Mathematics</a:t>
            </a:r>
          </a:p>
          <a:p>
            <a:pPr lvl="1"/>
            <a:r>
              <a:rPr lang="en-US" sz="2800" dirty="0" smtClean="0"/>
              <a:t>Estimation</a:t>
            </a:r>
          </a:p>
          <a:p>
            <a:pPr lvl="1"/>
            <a:r>
              <a:rPr lang="en-US" sz="2800" smtClean="0"/>
              <a:t>Computation </a:t>
            </a:r>
            <a:r>
              <a:rPr lang="en-US" sz="2800" dirty="0" smtClean="0"/>
              <a:t>(use of equations) </a:t>
            </a:r>
          </a:p>
          <a:p>
            <a:pPr lvl="1"/>
            <a:r>
              <a:rPr lang="en-US" sz="2800" dirty="0" smtClean="0"/>
              <a:t>Cost analysis</a:t>
            </a:r>
          </a:p>
          <a:p>
            <a:r>
              <a:rPr lang="en-US" sz="2800" i="1" dirty="0" smtClean="0"/>
              <a:t>Literacy – Writing</a:t>
            </a:r>
          </a:p>
          <a:p>
            <a:pPr lvl="1"/>
            <a:r>
              <a:rPr lang="en-US" sz="2800" dirty="0" smtClean="0"/>
              <a:t>Persuasive writing </a:t>
            </a:r>
          </a:p>
          <a:p>
            <a:pPr lvl="1"/>
            <a:r>
              <a:rPr lang="en-US" sz="2800" dirty="0" smtClean="0"/>
              <a:t>Narrative writing</a:t>
            </a:r>
          </a:p>
          <a:p>
            <a:r>
              <a:rPr lang="en-US" sz="2800" i="1" dirty="0" smtClean="0"/>
              <a:t>Literacy - Reading</a:t>
            </a:r>
            <a:endParaRPr lang="en-US" sz="2800" i="1" dirty="0"/>
          </a:p>
        </p:txBody>
      </p:sp>
    </p:spTree>
    <p:extLst>
      <p:ext uri="{BB962C8B-B14F-4D97-AF65-F5344CB8AC3E}">
        <p14:creationId xmlns:p14="http://schemas.microsoft.com/office/powerpoint/2010/main" val="1701468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lstStyle/>
          <a:p>
            <a:r>
              <a:rPr lang="en-US" dirty="0" smtClean="0"/>
              <a:t>Books</a:t>
            </a:r>
          </a:p>
          <a:p>
            <a:pPr lvl="1"/>
            <a:r>
              <a:rPr lang="en-US" dirty="0" smtClean="0"/>
              <a:t>Toy Boat</a:t>
            </a:r>
            <a:endParaRPr lang="en-US" dirty="0"/>
          </a:p>
        </p:txBody>
      </p:sp>
    </p:spTree>
    <p:extLst>
      <p:ext uri="{BB962C8B-B14F-4D97-AF65-F5344CB8AC3E}">
        <p14:creationId xmlns:p14="http://schemas.microsoft.com/office/powerpoint/2010/main" val="393181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1576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your collection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Looking at the different shopping bags, consider the following questions: </a:t>
            </a:r>
          </a:p>
          <a:p>
            <a:pPr marL="0" indent="0">
              <a:buNone/>
            </a:pPr>
            <a:endParaRPr lang="en-US" sz="2800" dirty="0" smtClean="0"/>
          </a:p>
          <a:p>
            <a:r>
              <a:rPr lang="en-US" sz="2800" dirty="0" smtClean="0"/>
              <a:t>What makes a shopping bag effective (strong)?</a:t>
            </a:r>
          </a:p>
        </p:txBody>
      </p:sp>
      <p:pic>
        <p:nvPicPr>
          <p:cNvPr id="2050" name="Picture 2" descr="C:\Users\bcapobia\AppData\Local\Microsoft\Windows\Temporary Internet Files\Content.IE5\QVHR74E6\MC9004316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96341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capobia\AppData\Local\Microsoft\Windows\Temporary Internet Files\Content.IE5\4XIXMHY5\MC9102176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123" y="4794250"/>
            <a:ext cx="1324051" cy="188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6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Better Candy Bag!</a:t>
            </a:r>
            <a:endParaRPr lang="en-US" dirty="0"/>
          </a:p>
        </p:txBody>
      </p:sp>
      <p:sp>
        <p:nvSpPr>
          <p:cNvPr id="3" name="Content Placeholder 2"/>
          <p:cNvSpPr>
            <a:spLocks noGrp="1"/>
          </p:cNvSpPr>
          <p:nvPr>
            <p:ph idx="1"/>
          </p:nvPr>
        </p:nvSpPr>
        <p:spPr/>
        <p:txBody>
          <a:bodyPr>
            <a:noAutofit/>
          </a:bodyPr>
          <a:lstStyle/>
          <a:p>
            <a:pPr marL="118872" indent="0">
              <a:buNone/>
            </a:pPr>
            <a:r>
              <a:rPr lang="en-US" sz="2200" b="1" dirty="0"/>
              <a:t> </a:t>
            </a:r>
            <a:r>
              <a:rPr lang="en-US" sz="2200" dirty="0" smtClean="0"/>
              <a:t>You </a:t>
            </a:r>
            <a:r>
              <a:rPr lang="en-US" sz="2200" dirty="0"/>
              <a:t>and your partners are employees of the Sweet-Tooth Candy store.  Recently your boss has learned that customers would like to have a candy bag that is </a:t>
            </a:r>
            <a:r>
              <a:rPr lang="en-US" sz="2200" dirty="0" smtClean="0"/>
              <a:t>more </a:t>
            </a:r>
            <a:r>
              <a:rPr lang="en-US" sz="2200" dirty="0"/>
              <a:t>functional than the one they currently use when they shop in the store.  Your boss has asked your team to design and build a new and improved candy bag that is </a:t>
            </a:r>
            <a:r>
              <a:rPr lang="en-US" sz="2200" dirty="0" smtClean="0"/>
              <a:t>sturdy and functional.  </a:t>
            </a:r>
            <a:r>
              <a:rPr lang="en-US" sz="2200" dirty="0"/>
              <a:t>She is interested in a candy bag that is able to hold maximum </a:t>
            </a:r>
            <a:r>
              <a:rPr lang="en-US" sz="2200" dirty="0" smtClean="0"/>
              <a:t>weight </a:t>
            </a:r>
            <a:r>
              <a:rPr lang="en-US" sz="2200" dirty="0"/>
              <a:t>but she has not specified minimum dimensions or the amount of weight the bag must hold. </a:t>
            </a:r>
          </a:p>
          <a:p>
            <a:pPr marL="118872" indent="0">
              <a:buNone/>
            </a:pPr>
            <a:r>
              <a:rPr lang="en-US" sz="1200" dirty="0"/>
              <a:t> </a:t>
            </a:r>
          </a:p>
          <a:p>
            <a:pPr marL="118872" indent="0">
              <a:buNone/>
            </a:pPr>
            <a:r>
              <a:rPr lang="en-US" sz="2200" dirty="0"/>
              <a:t>The design, construction method, and materials used will determine the strength of a bag.  You will want to test the strength of your candy bag and will redesign and retest as needed.  Measurements may be taken to determine how to improve the strength of your candy bag and to estimate the weight of the bag will hold. </a:t>
            </a:r>
          </a:p>
        </p:txBody>
      </p:sp>
      <p:sp>
        <p:nvSpPr>
          <p:cNvPr id="4" name="Rectangle 3"/>
          <p:cNvSpPr/>
          <p:nvPr/>
        </p:nvSpPr>
        <p:spPr>
          <a:xfrm>
            <a:off x="609600" y="6450367"/>
            <a:ext cx="7772400" cy="307777"/>
          </a:xfrm>
          <a:prstGeom prst="rect">
            <a:avLst/>
          </a:prstGeom>
        </p:spPr>
        <p:txBody>
          <a:bodyPr wrap="square">
            <a:spAutoFit/>
          </a:bodyPr>
          <a:lstStyle/>
          <a:p>
            <a:pPr marL="118872" indent="0" algn="ctr">
              <a:buNone/>
            </a:pPr>
            <a:r>
              <a:rPr lang="en-US" sz="1400" dirty="0"/>
              <a:t>Source: </a:t>
            </a:r>
            <a:r>
              <a:rPr lang="en-US" sz="1400" u="sng" dirty="0">
                <a:hlinkClick r:id="rId2"/>
              </a:rPr>
              <a:t>http://www.tryengineering.org/lessons/candybag.pdf</a:t>
            </a:r>
            <a:endParaRPr lang="en-US" sz="1400" dirty="0"/>
          </a:p>
        </p:txBody>
      </p:sp>
    </p:spTree>
    <p:extLst>
      <p:ext uri="{BB962C8B-B14F-4D97-AF65-F5344CB8AC3E}">
        <p14:creationId xmlns:p14="http://schemas.microsoft.com/office/powerpoint/2010/main" val="373434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i="1" dirty="0" smtClean="0"/>
              <a:t>Problem Scoping</a:t>
            </a:r>
            <a:r>
              <a:rPr lang="en-US" dirty="0"/>
              <a:t/>
            </a:r>
            <a:br>
              <a:rPr lang="en-US" dirty="0"/>
            </a:br>
            <a:r>
              <a:rPr lang="en-US" dirty="0" smtClean="0"/>
              <a:t>Identifying the problem</a:t>
            </a:r>
            <a:br>
              <a:rPr lang="en-US" dirty="0" smtClean="0"/>
            </a:br>
            <a:endParaRPr lang="en-US" dirty="0"/>
          </a:p>
        </p:txBody>
      </p:sp>
      <p:sp>
        <p:nvSpPr>
          <p:cNvPr id="3" name="Content Placeholder 2"/>
          <p:cNvSpPr>
            <a:spLocks noGrp="1"/>
          </p:cNvSpPr>
          <p:nvPr>
            <p:ph idx="1"/>
          </p:nvPr>
        </p:nvSpPr>
        <p:spPr>
          <a:xfrm>
            <a:off x="457200" y="2133600"/>
            <a:ext cx="8229600" cy="4343400"/>
          </a:xfrm>
        </p:spPr>
        <p:txBody>
          <a:bodyPr>
            <a:noAutofit/>
          </a:bodyPr>
          <a:lstStyle/>
          <a:p>
            <a:r>
              <a:rPr lang="en-US" sz="2400" dirty="0" smtClean="0"/>
              <a:t>What is the problem?</a:t>
            </a:r>
          </a:p>
          <a:p>
            <a:pPr lvl="1"/>
            <a:r>
              <a:rPr lang="en-US" sz="2400" dirty="0" smtClean="0"/>
              <a:t>customers </a:t>
            </a:r>
            <a:r>
              <a:rPr lang="en-US" sz="2400" dirty="0" smtClean="0"/>
              <a:t>want a </a:t>
            </a:r>
            <a:r>
              <a:rPr lang="en-US" sz="2400" dirty="0"/>
              <a:t>candy bag that is </a:t>
            </a:r>
            <a:r>
              <a:rPr lang="en-US" sz="2400" dirty="0" smtClean="0"/>
              <a:t>more </a:t>
            </a:r>
            <a:r>
              <a:rPr lang="en-US" sz="2400" dirty="0"/>
              <a:t>functional than the one they currently use when they shop in the store</a:t>
            </a:r>
            <a:r>
              <a:rPr lang="en-US" sz="2400" dirty="0" smtClean="0"/>
              <a:t>.</a:t>
            </a:r>
          </a:p>
          <a:p>
            <a:r>
              <a:rPr lang="en-US" sz="2400" dirty="0" smtClean="0"/>
              <a:t>What is the goal?</a:t>
            </a:r>
          </a:p>
          <a:p>
            <a:pPr lvl="1"/>
            <a:r>
              <a:rPr lang="en-US" sz="2400" dirty="0"/>
              <a:t>design and build a new and improved candy bag that is sturdy, functional, and attractive</a:t>
            </a:r>
            <a:r>
              <a:rPr lang="en-US" sz="2400" dirty="0" smtClean="0"/>
              <a:t>. </a:t>
            </a:r>
          </a:p>
          <a:p>
            <a:r>
              <a:rPr lang="en-US" sz="2400" dirty="0" smtClean="0"/>
              <a:t>Who is the client?</a:t>
            </a:r>
          </a:p>
          <a:p>
            <a:pPr lvl="1"/>
            <a:r>
              <a:rPr lang="en-US" sz="2400" dirty="0" smtClean="0"/>
              <a:t>Owner of Sweet-Tooth Candy store</a:t>
            </a:r>
          </a:p>
          <a:p>
            <a:r>
              <a:rPr lang="en-US" sz="2400" dirty="0" smtClean="0"/>
              <a:t>Who is the end user?</a:t>
            </a:r>
          </a:p>
          <a:p>
            <a:pPr lvl="1"/>
            <a:r>
              <a:rPr lang="en-US" sz="2400" dirty="0" smtClean="0"/>
              <a:t>Customers buying </a:t>
            </a:r>
            <a:r>
              <a:rPr lang="en-US" sz="2400" dirty="0" smtClean="0"/>
              <a:t>candy</a:t>
            </a:r>
            <a:endParaRPr lang="en-US" sz="2400" dirty="0" smtClean="0"/>
          </a:p>
        </p:txBody>
      </p:sp>
      <p:pic>
        <p:nvPicPr>
          <p:cNvPr id="4" name="Picture 3" descr="Macintosh HD:Users:kristietank:Dropbox:PictureSTEM:second grade unit:EDP:images:toy images:crayons.png"/>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712960" cy="1737648"/>
          </a:xfrm>
          <a:prstGeom prst="rect">
            <a:avLst/>
          </a:prstGeom>
          <a:noFill/>
          <a:ln>
            <a:noFill/>
          </a:ln>
        </p:spPr>
      </p:pic>
    </p:spTree>
    <p:extLst>
      <p:ext uri="{BB962C8B-B14F-4D97-AF65-F5344CB8AC3E}">
        <p14:creationId xmlns:p14="http://schemas.microsoft.com/office/powerpoint/2010/main" val="31511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i="1" dirty="0" smtClean="0"/>
              <a:t>Problem Scoping</a:t>
            </a:r>
            <a:r>
              <a:rPr lang="en-US" dirty="0"/>
              <a:t/>
            </a:r>
            <a:br>
              <a:rPr lang="en-US" dirty="0"/>
            </a:br>
            <a:r>
              <a:rPr lang="en-US" dirty="0" smtClean="0"/>
              <a:t>Identifying the problem</a:t>
            </a:r>
            <a:br>
              <a:rPr lang="en-US" dirty="0" smtClean="0"/>
            </a:br>
            <a:endParaRPr lang="en-US" dirty="0"/>
          </a:p>
        </p:txBody>
      </p:sp>
      <p:sp>
        <p:nvSpPr>
          <p:cNvPr id="3" name="Content Placeholder 2"/>
          <p:cNvSpPr>
            <a:spLocks noGrp="1"/>
          </p:cNvSpPr>
          <p:nvPr>
            <p:ph idx="1"/>
          </p:nvPr>
        </p:nvSpPr>
        <p:spPr>
          <a:xfrm>
            <a:off x="457200" y="2133600"/>
            <a:ext cx="8229600" cy="4343400"/>
          </a:xfrm>
        </p:spPr>
        <p:txBody>
          <a:bodyPr>
            <a:normAutofit/>
          </a:bodyPr>
          <a:lstStyle/>
          <a:p>
            <a:r>
              <a:rPr lang="en-US" sz="2800" dirty="0" smtClean="0"/>
              <a:t>What </a:t>
            </a:r>
            <a:r>
              <a:rPr lang="en-US" sz="2800" dirty="0" smtClean="0"/>
              <a:t>are the design criteria (desired features)?</a:t>
            </a:r>
          </a:p>
          <a:p>
            <a:pPr lvl="1"/>
            <a:r>
              <a:rPr lang="en-US" sz="2400" dirty="0" smtClean="0"/>
              <a:t>Hold maximum weight.</a:t>
            </a:r>
          </a:p>
          <a:p>
            <a:pPr lvl="1"/>
            <a:r>
              <a:rPr lang="en-US" sz="2400" dirty="0" smtClean="0"/>
              <a:t>Attractive</a:t>
            </a:r>
          </a:p>
          <a:p>
            <a:r>
              <a:rPr lang="en-US" sz="2800" dirty="0" smtClean="0"/>
              <a:t>What are the design constraints?</a:t>
            </a:r>
          </a:p>
          <a:p>
            <a:pPr lvl="1"/>
            <a:r>
              <a:rPr lang="en-US" sz="2400" dirty="0" smtClean="0"/>
              <a:t>Materials provided</a:t>
            </a:r>
          </a:p>
          <a:p>
            <a:pPr lvl="1"/>
            <a:r>
              <a:rPr lang="en-US" sz="2400" dirty="0" smtClean="0"/>
              <a:t>Time</a:t>
            </a:r>
            <a:endParaRPr lang="en-US" sz="2400" dirty="0"/>
          </a:p>
        </p:txBody>
      </p:sp>
      <p:pic>
        <p:nvPicPr>
          <p:cNvPr id="4" name="Picture 3" descr="Macintosh HD:Users:kristietank:Dropbox:PictureSTEM:second grade unit:EDP:images:toy images:crayons.png"/>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712960" cy="1737648"/>
          </a:xfrm>
          <a:prstGeom prst="rect">
            <a:avLst/>
          </a:prstGeom>
          <a:noFill/>
          <a:ln>
            <a:noFill/>
          </a:ln>
        </p:spPr>
      </p:pic>
    </p:spTree>
    <p:extLst>
      <p:ext uri="{BB962C8B-B14F-4D97-AF65-F5344CB8AC3E}">
        <p14:creationId xmlns:p14="http://schemas.microsoft.com/office/powerpoint/2010/main" val="21996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i="1" dirty="0" smtClean="0"/>
              <a:t>Idea Generation</a:t>
            </a:r>
            <a:r>
              <a:rPr lang="en-US" dirty="0" smtClean="0"/>
              <a:t/>
            </a:r>
            <a:br>
              <a:rPr lang="en-US" dirty="0" smtClean="0"/>
            </a:br>
            <a:r>
              <a:rPr lang="en-US" dirty="0" smtClean="0"/>
              <a:t>Individual Plan</a:t>
            </a:r>
            <a:br>
              <a:rPr lang="en-US" dirty="0" smtClean="0"/>
            </a:br>
            <a:endParaRPr lang="en-US" dirty="0"/>
          </a:p>
        </p:txBody>
      </p:sp>
      <p:sp>
        <p:nvSpPr>
          <p:cNvPr id="3" name="Content Placeholder 2"/>
          <p:cNvSpPr>
            <a:spLocks noGrp="1"/>
          </p:cNvSpPr>
          <p:nvPr>
            <p:ph idx="1"/>
          </p:nvPr>
        </p:nvSpPr>
        <p:spPr>
          <a:xfrm>
            <a:off x="453390" y="1905000"/>
            <a:ext cx="8153400" cy="4724400"/>
          </a:xfrm>
        </p:spPr>
        <p:txBody>
          <a:bodyPr>
            <a:noAutofit/>
          </a:bodyPr>
          <a:lstStyle/>
          <a:p>
            <a:r>
              <a:rPr lang="en-US" sz="2800" dirty="0"/>
              <a:t>Do you have enough information?</a:t>
            </a:r>
          </a:p>
          <a:p>
            <a:r>
              <a:rPr lang="en-US" sz="2800" dirty="0"/>
              <a:t>What questions do you still have?</a:t>
            </a:r>
          </a:p>
          <a:p>
            <a:endParaRPr lang="en-US" sz="2800" dirty="0" smtClean="0"/>
          </a:p>
          <a:p>
            <a:r>
              <a:rPr lang="en-US" sz="2800" dirty="0" smtClean="0"/>
              <a:t>In </a:t>
            </a:r>
            <a:r>
              <a:rPr lang="en-US" sz="2800" dirty="0" smtClean="0"/>
              <a:t>your design notebook, label “Individual Design” on one page</a:t>
            </a:r>
          </a:p>
          <a:p>
            <a:endParaRPr lang="en-US" sz="2800" dirty="0" smtClean="0"/>
          </a:p>
          <a:p>
            <a:r>
              <a:rPr lang="en-US" sz="2800" dirty="0" smtClean="0"/>
              <a:t>Draw a sketch of your design </a:t>
            </a:r>
            <a:r>
              <a:rPr lang="en-US" sz="2800" dirty="0" smtClean="0">
                <a:sym typeface="Wingdings" panose="05000000000000000000" pitchFamily="2" charset="2"/>
              </a:rPr>
              <a:t> Include labels, perspective, scale</a:t>
            </a:r>
            <a:endParaRPr lang="en-US" sz="2800"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52400"/>
            <a:ext cx="1586364" cy="1570500"/>
          </a:xfrm>
          <a:prstGeom prst="rect">
            <a:avLst/>
          </a:prstGeom>
        </p:spPr>
      </p:pic>
    </p:spTree>
    <p:extLst>
      <p:ext uri="{BB962C8B-B14F-4D97-AF65-F5344CB8AC3E}">
        <p14:creationId xmlns:p14="http://schemas.microsoft.com/office/powerpoint/2010/main" val="6651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Idea Generation</a:t>
            </a:r>
            <a:r>
              <a:rPr lang="en-US" dirty="0"/>
              <a:t/>
            </a:r>
            <a:br>
              <a:rPr lang="en-US" dirty="0"/>
            </a:br>
            <a:r>
              <a:rPr lang="en-US" dirty="0" smtClean="0"/>
              <a:t>Team Design</a:t>
            </a:r>
            <a:endParaRPr lang="en-US" dirty="0"/>
          </a:p>
        </p:txBody>
      </p:sp>
      <p:sp>
        <p:nvSpPr>
          <p:cNvPr id="3" name="Content Placeholder 2"/>
          <p:cNvSpPr>
            <a:spLocks noGrp="1"/>
          </p:cNvSpPr>
          <p:nvPr>
            <p:ph idx="1"/>
          </p:nvPr>
        </p:nvSpPr>
        <p:spPr>
          <a:xfrm>
            <a:off x="441960" y="1800224"/>
            <a:ext cx="8229600" cy="4371975"/>
          </a:xfrm>
        </p:spPr>
        <p:txBody>
          <a:bodyPr>
            <a:noAutofit/>
          </a:bodyPr>
          <a:lstStyle/>
          <a:p>
            <a:r>
              <a:rPr lang="en-US" sz="2800" dirty="0"/>
              <a:t>In your design notebook, label “Team Design” on next </a:t>
            </a:r>
            <a:r>
              <a:rPr lang="en-US" sz="2800" dirty="0" smtClean="0"/>
              <a:t>page.</a:t>
            </a:r>
          </a:p>
          <a:p>
            <a:endParaRPr lang="en-US" sz="2800" dirty="0"/>
          </a:p>
          <a:p>
            <a:r>
              <a:rPr lang="en-US" sz="2800" dirty="0"/>
              <a:t>Share your plan with members of your design </a:t>
            </a:r>
            <a:r>
              <a:rPr lang="en-US" sz="2800" dirty="0" smtClean="0"/>
              <a:t>team.</a:t>
            </a:r>
          </a:p>
          <a:p>
            <a:endParaRPr lang="en-US" sz="2800" dirty="0"/>
          </a:p>
          <a:p>
            <a:r>
              <a:rPr lang="en-US" sz="2800" dirty="0"/>
              <a:t>Agree on one </a:t>
            </a:r>
            <a:r>
              <a:rPr lang="en-US" sz="2800" dirty="0" smtClean="0"/>
              <a:t>design.  Draw </a:t>
            </a:r>
            <a:r>
              <a:rPr lang="en-US" sz="2800" dirty="0"/>
              <a:t>a sketch of your team </a:t>
            </a:r>
            <a:r>
              <a:rPr lang="en-US" sz="2800" dirty="0" smtClean="0"/>
              <a:t>design and create a list of materials you will need (and cost).</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95287"/>
            <a:ext cx="1428750" cy="1266825"/>
          </a:xfrm>
          <a:prstGeom prst="rect">
            <a:avLst/>
          </a:prstGeom>
        </p:spPr>
      </p:pic>
    </p:spTree>
    <p:extLst>
      <p:ext uri="{BB962C8B-B14F-4D97-AF65-F5344CB8AC3E}">
        <p14:creationId xmlns:p14="http://schemas.microsoft.com/office/powerpoint/2010/main" val="12203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7361360"/>
              </p:ext>
            </p:extLst>
          </p:nvPr>
        </p:nvGraphicFramePr>
        <p:xfrm>
          <a:off x="1447800" y="1676400"/>
          <a:ext cx="6096000" cy="13716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400" dirty="0" smtClean="0">
                          <a:latin typeface="Arial" panose="020B0604020202020204" pitchFamily="34" charset="0"/>
                          <a:cs typeface="Arial" panose="020B0604020202020204" pitchFamily="34" charset="0"/>
                        </a:rPr>
                        <a:t>Material</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r>
              <a:tr h="370840">
                <a:tc>
                  <a:txBody>
                    <a:bodyPr/>
                    <a:lstStyle/>
                    <a:p>
                      <a:pPr algn="ctr"/>
                      <a:r>
                        <a:rPr lang="en-US" sz="2400" dirty="0" smtClean="0">
                          <a:latin typeface="Arial" panose="020B0604020202020204" pitchFamily="34" charset="0"/>
                          <a:cs typeface="Arial" panose="020B0604020202020204" pitchFamily="34" charset="0"/>
                        </a:rPr>
                        <a:t>Painter’s tarp</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r>
              <a:tr h="370840">
                <a:tc>
                  <a:txBody>
                    <a:bodyPr/>
                    <a:lstStyle/>
                    <a:p>
                      <a:pPr algn="ctr"/>
                      <a:r>
                        <a:rPr lang="en-US" sz="2400" dirty="0" smtClean="0">
                          <a:latin typeface="Arial" panose="020B0604020202020204" pitchFamily="34" charset="0"/>
                          <a:cs typeface="Arial" panose="020B0604020202020204" pitchFamily="34" charset="0"/>
                        </a:rPr>
                        <a:t>Masking Tape</a:t>
                      </a:r>
                      <a:endParaRPr lang="en-US" sz="2400" dirty="0">
                        <a:latin typeface="Arial" panose="020B0604020202020204" pitchFamily="34" charset="0"/>
                        <a:cs typeface="Arial" panose="020B0604020202020204" pitchFamily="34" charset="0"/>
                      </a:endParaRPr>
                    </a:p>
                  </a:txBody>
                  <a:tcPr anchor="ctr"/>
                </a:tc>
                <a:tc>
                  <a:txBody>
                    <a:bodyPr/>
                    <a:lstStyle/>
                    <a:p>
                      <a:pPr algn="ctr"/>
                      <a:endParaRPr lang="en-US" sz="24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443125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Solution Production and Performance - </a:t>
            </a:r>
            <a:r>
              <a:rPr lang="en-US" dirty="0"/>
              <a:t>Construct and Test</a:t>
            </a:r>
            <a:endParaRPr lang="en-US" dirty="0"/>
          </a:p>
        </p:txBody>
      </p:sp>
      <p:sp>
        <p:nvSpPr>
          <p:cNvPr id="3" name="Content Placeholder 2"/>
          <p:cNvSpPr>
            <a:spLocks noGrp="1"/>
          </p:cNvSpPr>
          <p:nvPr>
            <p:ph idx="1"/>
          </p:nvPr>
        </p:nvSpPr>
        <p:spPr/>
        <p:txBody>
          <a:bodyPr>
            <a:normAutofit/>
          </a:bodyPr>
          <a:lstStyle/>
          <a:p>
            <a:r>
              <a:rPr lang="en-US" sz="2800" dirty="0" smtClean="0"/>
              <a:t>You will have 15 minutes to construct</a:t>
            </a:r>
          </a:p>
          <a:p>
            <a:endParaRPr lang="en-US" sz="2800" dirty="0" smtClean="0"/>
          </a:p>
          <a:p>
            <a:r>
              <a:rPr lang="en-US" sz="2800" dirty="0" smtClean="0"/>
              <a:t>Keep in mind:</a:t>
            </a:r>
          </a:p>
          <a:p>
            <a:pPr lvl="1"/>
            <a:r>
              <a:rPr lang="en-US" sz="2800" dirty="0" smtClean="0"/>
              <a:t>You must follow your team design</a:t>
            </a:r>
          </a:p>
          <a:p>
            <a:pPr lvl="1"/>
            <a:r>
              <a:rPr lang="en-US" sz="2800" dirty="0" smtClean="0"/>
              <a:t>Use only the materials provided</a:t>
            </a:r>
          </a:p>
          <a:p>
            <a:pPr lvl="1"/>
            <a:r>
              <a:rPr lang="en-US" sz="2800" dirty="0" smtClean="0"/>
              <a:t>Note any modifications you wish to make to your design</a:t>
            </a:r>
            <a:endParaRPr lang="en-US" sz="2800" dirty="0"/>
          </a:p>
        </p:txBody>
      </p:sp>
    </p:spTree>
    <p:extLst>
      <p:ext uri="{BB962C8B-B14F-4D97-AF65-F5344CB8AC3E}">
        <p14:creationId xmlns:p14="http://schemas.microsoft.com/office/powerpoint/2010/main" val="208070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465</Words>
  <Application>Microsoft Office PowerPoint</Application>
  <PresentationFormat>On-screen Show (4:3)</PresentationFormat>
  <Paragraphs>107</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Exploring packaging design</vt:lpstr>
      <vt:lpstr>Examining your collection</vt:lpstr>
      <vt:lpstr>Design a Better Candy Bag!</vt:lpstr>
      <vt:lpstr> Problem Scoping Identifying the problem </vt:lpstr>
      <vt:lpstr> Problem Scoping Identifying the problem </vt:lpstr>
      <vt:lpstr> Idea Generation Individual Plan </vt:lpstr>
      <vt:lpstr>Idea Generation Team Design</vt:lpstr>
      <vt:lpstr>Materials  </vt:lpstr>
      <vt:lpstr>Solution Production and Performance - Construct and Test</vt:lpstr>
      <vt:lpstr>Solution Production and Performance - Construct and Test</vt:lpstr>
      <vt:lpstr> Communication Share Results </vt:lpstr>
      <vt:lpstr> Optimization Improve and Re-design </vt:lpstr>
      <vt:lpstr>Data Collection </vt:lpstr>
      <vt:lpstr>Student Work</vt:lpstr>
      <vt:lpstr>PowerPoint Presentation</vt:lpstr>
      <vt:lpstr>Cross curricular connections</vt:lpstr>
      <vt:lpstr>Literacy</vt:lpstr>
      <vt:lpstr>Assessment</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Boat</dc:title>
  <dc:creator>Hubbard, Bryan J</dc:creator>
  <cp:lastModifiedBy>Nyquist, Chell E</cp:lastModifiedBy>
  <cp:revision>32</cp:revision>
  <dcterms:created xsi:type="dcterms:W3CDTF">2013-04-23T14:02:32Z</dcterms:created>
  <dcterms:modified xsi:type="dcterms:W3CDTF">2017-04-25T18:08:12Z</dcterms:modified>
</cp:coreProperties>
</file>