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88" r:id="rId4"/>
    <p:sldId id="285" r:id="rId5"/>
    <p:sldId id="280" r:id="rId6"/>
    <p:sldId id="273" r:id="rId7"/>
    <p:sldId id="283" r:id="rId8"/>
    <p:sldId id="268" r:id="rId9"/>
    <p:sldId id="274" r:id="rId10"/>
    <p:sldId id="275" r:id="rId11"/>
    <p:sldId id="276" r:id="rId12"/>
    <p:sldId id="277" r:id="rId13"/>
    <p:sldId id="281" r:id="rId14"/>
    <p:sldId id="278" r:id="rId15"/>
    <p:sldId id="279" r:id="rId16"/>
    <p:sldId id="286" r:id="rId17"/>
    <p:sldId id="269" r:id="rId18"/>
    <p:sldId id="28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CBDD01-20FF-4548-94E1-DBF1E98AEF91}" type="datetimeFigureOut">
              <a:rPr lang="en-US" smtClean="0"/>
              <a:t>4/25/2017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710275-8F4F-4D4C-9CB5-83E4A6159C67}" type="slidenum">
              <a:rPr lang="en-US" smtClean="0"/>
              <a:t>‹#›</a:t>
            </a:fld>
            <a:endParaRPr lang="en-US"/>
          </a:p>
        </p:txBody>
      </p:sp>
    </p:spTree>
    <p:extLst>
      <p:ext uri="{BB962C8B-B14F-4D97-AF65-F5344CB8AC3E}">
        <p14:creationId xmlns:p14="http://schemas.microsoft.com/office/powerpoint/2010/main" val="1621352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EC6A75-962C-47F9-9F49-59ABDE01A703}"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02A08-7B57-4408-8133-345FBA9D8902}" type="slidenum">
              <a:rPr lang="en-US" smtClean="0"/>
              <a:t>‹#›</a:t>
            </a:fld>
            <a:endParaRPr lang="en-US"/>
          </a:p>
        </p:txBody>
      </p:sp>
    </p:spTree>
    <p:extLst>
      <p:ext uri="{BB962C8B-B14F-4D97-AF65-F5344CB8AC3E}">
        <p14:creationId xmlns:p14="http://schemas.microsoft.com/office/powerpoint/2010/main" val="1138871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C6A75-962C-47F9-9F49-59ABDE01A703}"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02A08-7B57-4408-8133-345FBA9D8902}" type="slidenum">
              <a:rPr lang="en-US" smtClean="0"/>
              <a:t>‹#›</a:t>
            </a:fld>
            <a:endParaRPr lang="en-US"/>
          </a:p>
        </p:txBody>
      </p:sp>
    </p:spTree>
    <p:extLst>
      <p:ext uri="{BB962C8B-B14F-4D97-AF65-F5344CB8AC3E}">
        <p14:creationId xmlns:p14="http://schemas.microsoft.com/office/powerpoint/2010/main" val="3211792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C6A75-962C-47F9-9F49-59ABDE01A703}"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02A08-7B57-4408-8133-345FBA9D8902}" type="slidenum">
              <a:rPr lang="en-US" smtClean="0"/>
              <a:t>‹#›</a:t>
            </a:fld>
            <a:endParaRPr lang="en-US"/>
          </a:p>
        </p:txBody>
      </p:sp>
    </p:spTree>
    <p:extLst>
      <p:ext uri="{BB962C8B-B14F-4D97-AF65-F5344CB8AC3E}">
        <p14:creationId xmlns:p14="http://schemas.microsoft.com/office/powerpoint/2010/main" val="425195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C6A75-962C-47F9-9F49-59ABDE01A703}"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02A08-7B57-4408-8133-345FBA9D8902}" type="slidenum">
              <a:rPr lang="en-US" smtClean="0"/>
              <a:t>‹#›</a:t>
            </a:fld>
            <a:endParaRPr lang="en-US"/>
          </a:p>
        </p:txBody>
      </p:sp>
    </p:spTree>
    <p:extLst>
      <p:ext uri="{BB962C8B-B14F-4D97-AF65-F5344CB8AC3E}">
        <p14:creationId xmlns:p14="http://schemas.microsoft.com/office/powerpoint/2010/main" val="2165037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EC6A75-962C-47F9-9F49-59ABDE01A703}"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02A08-7B57-4408-8133-345FBA9D8902}" type="slidenum">
              <a:rPr lang="en-US" smtClean="0"/>
              <a:t>‹#›</a:t>
            </a:fld>
            <a:endParaRPr lang="en-US"/>
          </a:p>
        </p:txBody>
      </p:sp>
    </p:spTree>
    <p:extLst>
      <p:ext uri="{BB962C8B-B14F-4D97-AF65-F5344CB8AC3E}">
        <p14:creationId xmlns:p14="http://schemas.microsoft.com/office/powerpoint/2010/main" val="120693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EC6A75-962C-47F9-9F49-59ABDE01A703}"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02A08-7B57-4408-8133-345FBA9D8902}" type="slidenum">
              <a:rPr lang="en-US" smtClean="0"/>
              <a:t>‹#›</a:t>
            </a:fld>
            <a:endParaRPr lang="en-US"/>
          </a:p>
        </p:txBody>
      </p:sp>
    </p:spTree>
    <p:extLst>
      <p:ext uri="{BB962C8B-B14F-4D97-AF65-F5344CB8AC3E}">
        <p14:creationId xmlns:p14="http://schemas.microsoft.com/office/powerpoint/2010/main" val="117674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EC6A75-962C-47F9-9F49-59ABDE01A703}" type="datetimeFigureOut">
              <a:rPr lang="en-US" smtClean="0"/>
              <a:t>4/25/2017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02A08-7B57-4408-8133-345FBA9D8902}" type="slidenum">
              <a:rPr lang="en-US" smtClean="0"/>
              <a:t>‹#›</a:t>
            </a:fld>
            <a:endParaRPr lang="en-US"/>
          </a:p>
        </p:txBody>
      </p:sp>
    </p:spTree>
    <p:extLst>
      <p:ext uri="{BB962C8B-B14F-4D97-AF65-F5344CB8AC3E}">
        <p14:creationId xmlns:p14="http://schemas.microsoft.com/office/powerpoint/2010/main" val="57104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EC6A75-962C-47F9-9F49-59ABDE01A703}" type="datetimeFigureOut">
              <a:rPr lang="en-US" smtClean="0"/>
              <a:t>4/25/2017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02A08-7B57-4408-8133-345FBA9D8902}" type="slidenum">
              <a:rPr lang="en-US" smtClean="0"/>
              <a:t>‹#›</a:t>
            </a:fld>
            <a:endParaRPr lang="en-US"/>
          </a:p>
        </p:txBody>
      </p:sp>
    </p:spTree>
    <p:extLst>
      <p:ext uri="{BB962C8B-B14F-4D97-AF65-F5344CB8AC3E}">
        <p14:creationId xmlns:p14="http://schemas.microsoft.com/office/powerpoint/2010/main" val="2453567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C6A75-962C-47F9-9F49-59ABDE01A703}" type="datetimeFigureOut">
              <a:rPr lang="en-US" smtClean="0"/>
              <a:t>4/25/2017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02A08-7B57-4408-8133-345FBA9D8902}" type="slidenum">
              <a:rPr lang="en-US" smtClean="0"/>
              <a:t>‹#›</a:t>
            </a:fld>
            <a:endParaRPr lang="en-US"/>
          </a:p>
        </p:txBody>
      </p:sp>
    </p:spTree>
    <p:extLst>
      <p:ext uri="{BB962C8B-B14F-4D97-AF65-F5344CB8AC3E}">
        <p14:creationId xmlns:p14="http://schemas.microsoft.com/office/powerpoint/2010/main" val="147321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EC6A75-962C-47F9-9F49-59ABDE01A703}"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02A08-7B57-4408-8133-345FBA9D8902}" type="slidenum">
              <a:rPr lang="en-US" smtClean="0"/>
              <a:t>‹#›</a:t>
            </a:fld>
            <a:endParaRPr lang="en-US"/>
          </a:p>
        </p:txBody>
      </p:sp>
    </p:spTree>
    <p:extLst>
      <p:ext uri="{BB962C8B-B14F-4D97-AF65-F5344CB8AC3E}">
        <p14:creationId xmlns:p14="http://schemas.microsoft.com/office/powerpoint/2010/main" val="2791804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EC6A75-962C-47F9-9F49-59ABDE01A703}"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02A08-7B57-4408-8133-345FBA9D8902}" type="slidenum">
              <a:rPr lang="en-US" smtClean="0"/>
              <a:t>‹#›</a:t>
            </a:fld>
            <a:endParaRPr lang="en-US"/>
          </a:p>
        </p:txBody>
      </p:sp>
    </p:spTree>
    <p:extLst>
      <p:ext uri="{BB962C8B-B14F-4D97-AF65-F5344CB8AC3E}">
        <p14:creationId xmlns:p14="http://schemas.microsoft.com/office/powerpoint/2010/main" val="228739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C6A75-962C-47F9-9F49-59ABDE01A703}" type="datetimeFigureOut">
              <a:rPr lang="en-US" smtClean="0"/>
              <a:t>4/25/2017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02A08-7B57-4408-8133-345FBA9D8902}" type="slidenum">
              <a:rPr lang="en-US" smtClean="0"/>
              <a:t>‹#›</a:t>
            </a:fld>
            <a:endParaRPr lang="en-US"/>
          </a:p>
        </p:txBody>
      </p:sp>
    </p:spTree>
    <p:extLst>
      <p:ext uri="{BB962C8B-B14F-4D97-AF65-F5344CB8AC3E}">
        <p14:creationId xmlns:p14="http://schemas.microsoft.com/office/powerpoint/2010/main" val="40403674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Simple Machines</a:t>
            </a:r>
            <a:endParaRPr lang="en-US" dirty="0"/>
          </a:p>
        </p:txBody>
      </p:sp>
      <p:sp>
        <p:nvSpPr>
          <p:cNvPr id="3" name="Subtitle 2"/>
          <p:cNvSpPr>
            <a:spLocks noGrp="1"/>
          </p:cNvSpPr>
          <p:nvPr>
            <p:ph type="subTitle" idx="1"/>
          </p:nvPr>
        </p:nvSpPr>
        <p:spPr>
          <a:xfrm>
            <a:off x="152400" y="5181600"/>
            <a:ext cx="8077200" cy="1499616"/>
          </a:xfrm>
        </p:spPr>
        <p:txBody>
          <a:bodyPr/>
          <a:lstStyle/>
          <a:p>
            <a:r>
              <a:rPr lang="en-US" dirty="0"/>
              <a:t>Kendra Erk, Ann Kirchmaier, John Lumkes, Jaime Peterson, and Jill Shambach</a:t>
            </a:r>
            <a:endParaRPr lang="en-US" dirty="0"/>
          </a:p>
        </p:txBody>
      </p:sp>
    </p:spTree>
    <p:extLst>
      <p:ext uri="{BB962C8B-B14F-4D97-AF65-F5344CB8AC3E}">
        <p14:creationId xmlns:p14="http://schemas.microsoft.com/office/powerpoint/2010/main" val="3960319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Idea Generation</a:t>
            </a:r>
            <a:r>
              <a:rPr lang="en-US" dirty="0"/>
              <a:t/>
            </a:r>
            <a:br>
              <a:rPr lang="en-US" dirty="0"/>
            </a:br>
            <a:r>
              <a:rPr lang="en-US" dirty="0" smtClean="0"/>
              <a:t>Team Design</a:t>
            </a:r>
            <a:endParaRPr lang="en-US" dirty="0"/>
          </a:p>
        </p:txBody>
      </p:sp>
      <p:sp>
        <p:nvSpPr>
          <p:cNvPr id="3" name="Content Placeholder 2"/>
          <p:cNvSpPr>
            <a:spLocks noGrp="1"/>
          </p:cNvSpPr>
          <p:nvPr>
            <p:ph idx="1"/>
          </p:nvPr>
        </p:nvSpPr>
        <p:spPr>
          <a:xfrm>
            <a:off x="441960" y="1800224"/>
            <a:ext cx="8229600" cy="4371975"/>
          </a:xfrm>
        </p:spPr>
        <p:txBody>
          <a:bodyPr>
            <a:noAutofit/>
          </a:bodyPr>
          <a:lstStyle/>
          <a:p>
            <a:r>
              <a:rPr lang="en-US" sz="2800" dirty="0"/>
              <a:t>In your design notebook, label “Team Design” on next </a:t>
            </a:r>
            <a:r>
              <a:rPr lang="en-US" sz="2800" dirty="0" smtClean="0"/>
              <a:t>page.</a:t>
            </a:r>
          </a:p>
          <a:p>
            <a:endParaRPr lang="en-US" sz="2800" dirty="0"/>
          </a:p>
          <a:p>
            <a:r>
              <a:rPr lang="en-US" sz="2800" dirty="0"/>
              <a:t>Share your plan with members of your design </a:t>
            </a:r>
            <a:r>
              <a:rPr lang="en-US" sz="2800" dirty="0" smtClean="0"/>
              <a:t>team.</a:t>
            </a:r>
          </a:p>
          <a:p>
            <a:endParaRPr lang="en-US" sz="2800" dirty="0"/>
          </a:p>
          <a:p>
            <a:r>
              <a:rPr lang="en-US" sz="2800" dirty="0"/>
              <a:t>Agree on one </a:t>
            </a:r>
            <a:r>
              <a:rPr lang="en-US" sz="2800" dirty="0" smtClean="0"/>
              <a:t>design.  Draw </a:t>
            </a:r>
            <a:r>
              <a:rPr lang="en-US" sz="2800" dirty="0"/>
              <a:t>a sketch of your team </a:t>
            </a:r>
            <a:r>
              <a:rPr lang="en-US" sz="2800" dirty="0" smtClean="0"/>
              <a:t>design and create a list of materials you will need (and cost).</a:t>
            </a:r>
          </a:p>
          <a:p>
            <a:endParaRPr lang="en-US"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3800" y="304800"/>
            <a:ext cx="1428750" cy="1266825"/>
          </a:xfrm>
          <a:prstGeom prst="rect">
            <a:avLst/>
          </a:prstGeom>
        </p:spPr>
      </p:pic>
    </p:spTree>
    <p:extLst>
      <p:ext uri="{BB962C8B-B14F-4D97-AF65-F5344CB8AC3E}">
        <p14:creationId xmlns:p14="http://schemas.microsoft.com/office/powerpoint/2010/main" val="122031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Solution Production and Performance - </a:t>
            </a:r>
            <a:r>
              <a:rPr lang="en-US" dirty="0"/>
              <a:t>Construct and Test</a:t>
            </a:r>
            <a:endParaRPr lang="en-US" dirty="0"/>
          </a:p>
        </p:txBody>
      </p:sp>
      <p:sp>
        <p:nvSpPr>
          <p:cNvPr id="3" name="Content Placeholder 2"/>
          <p:cNvSpPr>
            <a:spLocks noGrp="1"/>
          </p:cNvSpPr>
          <p:nvPr>
            <p:ph idx="1"/>
          </p:nvPr>
        </p:nvSpPr>
        <p:spPr/>
        <p:txBody>
          <a:bodyPr>
            <a:normAutofit/>
          </a:bodyPr>
          <a:lstStyle/>
          <a:p>
            <a:r>
              <a:rPr lang="en-US" sz="2800" dirty="0" smtClean="0"/>
              <a:t>You will have 15 minutes to construct</a:t>
            </a:r>
          </a:p>
          <a:p>
            <a:endParaRPr lang="en-US" sz="2800" dirty="0" smtClean="0"/>
          </a:p>
          <a:p>
            <a:r>
              <a:rPr lang="en-US" sz="2800" dirty="0" smtClean="0"/>
              <a:t>Keep in mind:</a:t>
            </a:r>
          </a:p>
          <a:p>
            <a:pPr lvl="1"/>
            <a:r>
              <a:rPr lang="en-US" sz="2800" dirty="0" smtClean="0"/>
              <a:t>You must follow your team design</a:t>
            </a:r>
          </a:p>
          <a:p>
            <a:pPr lvl="1"/>
            <a:r>
              <a:rPr lang="en-US" sz="2800" dirty="0" smtClean="0"/>
              <a:t>Use only the materials provided</a:t>
            </a:r>
          </a:p>
          <a:p>
            <a:pPr lvl="1"/>
            <a:r>
              <a:rPr lang="en-US" sz="2800" dirty="0" smtClean="0"/>
              <a:t>Note any modifications you wish to make to your design</a:t>
            </a:r>
            <a:endParaRPr lang="en-US" sz="2800" dirty="0"/>
          </a:p>
        </p:txBody>
      </p:sp>
    </p:spTree>
    <p:extLst>
      <p:ext uri="{BB962C8B-B14F-4D97-AF65-F5344CB8AC3E}">
        <p14:creationId xmlns:p14="http://schemas.microsoft.com/office/powerpoint/2010/main" val="2080702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Solution Production and </a:t>
            </a:r>
            <a:r>
              <a:rPr lang="en-US" i="1" dirty="0" smtClean="0"/>
              <a:t>Performance - </a:t>
            </a:r>
            <a:r>
              <a:rPr lang="en-US" dirty="0" smtClean="0"/>
              <a:t>Construct </a:t>
            </a:r>
            <a:r>
              <a:rPr lang="en-US" dirty="0"/>
              <a:t>and </a:t>
            </a:r>
            <a:r>
              <a:rPr lang="en-US" dirty="0" smtClean="0"/>
              <a:t>Test</a:t>
            </a:r>
            <a:endParaRPr lang="en-US" sz="2400" dirty="0"/>
          </a:p>
        </p:txBody>
      </p:sp>
      <p:sp>
        <p:nvSpPr>
          <p:cNvPr id="3" name="Content Placeholder 2"/>
          <p:cNvSpPr>
            <a:spLocks noGrp="1"/>
          </p:cNvSpPr>
          <p:nvPr>
            <p:ph idx="1"/>
          </p:nvPr>
        </p:nvSpPr>
        <p:spPr>
          <a:xfrm>
            <a:off x="457200" y="1828800"/>
            <a:ext cx="8229600" cy="4648200"/>
          </a:xfrm>
        </p:spPr>
        <p:txBody>
          <a:bodyPr>
            <a:normAutofit/>
          </a:bodyPr>
          <a:lstStyle/>
          <a:p>
            <a:pPr eaLnBrk="0" fontAlgn="base" hangingPunct="0">
              <a:spcBef>
                <a:spcPct val="0"/>
              </a:spcBef>
              <a:spcAft>
                <a:spcPct val="0"/>
              </a:spcAft>
            </a:pPr>
            <a:r>
              <a:rPr lang="en-US" sz="2800" dirty="0"/>
              <a:t>How are we going to test our designs</a:t>
            </a:r>
            <a:r>
              <a:rPr lang="en-US" sz="2800" dirty="0" smtClean="0"/>
              <a:t>?</a:t>
            </a:r>
          </a:p>
          <a:p>
            <a:pPr marL="0" indent="0" eaLnBrk="0" fontAlgn="base" hangingPunct="0">
              <a:spcBef>
                <a:spcPct val="0"/>
              </a:spcBef>
              <a:spcAft>
                <a:spcPct val="0"/>
              </a:spcAft>
              <a:buNone/>
            </a:pPr>
            <a:endParaRPr lang="en-US" altLang="en-US" sz="2800" dirty="0" smtClean="0">
              <a:ea typeface="Calibri" panose="020F0502020204030204" pitchFamily="34" charset="0"/>
              <a:cs typeface="Times New Roman" panose="02020603050405020304" pitchFamily="18" charset="0"/>
            </a:endParaRPr>
          </a:p>
          <a:p>
            <a:pPr marL="0" indent="0" eaLnBrk="0" fontAlgn="base" hangingPunct="0">
              <a:spcBef>
                <a:spcPct val="0"/>
              </a:spcBef>
              <a:spcAft>
                <a:spcPct val="0"/>
              </a:spcAft>
              <a:buNone/>
            </a:pPr>
            <a:r>
              <a:rPr lang="en-US" altLang="en-US" sz="2800" u="sng" dirty="0" smtClean="0">
                <a:ea typeface="Calibri" panose="020F0502020204030204" pitchFamily="34" charset="0"/>
                <a:cs typeface="Times New Roman" panose="02020603050405020304" pitchFamily="18" charset="0"/>
              </a:rPr>
              <a:t>Test Conditions</a:t>
            </a:r>
          </a:p>
          <a:p>
            <a:pPr eaLnBrk="0" fontAlgn="base" hangingPunct="0">
              <a:spcBef>
                <a:spcPct val="0"/>
              </a:spcBef>
              <a:spcAft>
                <a:spcPct val="0"/>
              </a:spcAft>
            </a:pPr>
            <a:r>
              <a:rPr lang="en-US" altLang="en-US" sz="2800" dirty="0" smtClean="0"/>
              <a:t>Place wolf next to device.</a:t>
            </a:r>
            <a:endParaRPr lang="en-US" altLang="en-US" sz="2800" dirty="0" smtClean="0"/>
          </a:p>
          <a:p>
            <a:pPr eaLnBrk="0" fontAlgn="base" hangingPunct="0">
              <a:spcBef>
                <a:spcPct val="0"/>
              </a:spcBef>
              <a:spcAft>
                <a:spcPct val="0"/>
              </a:spcAft>
            </a:pPr>
            <a:r>
              <a:rPr lang="en-US" altLang="en-US" sz="2800" dirty="0" smtClean="0"/>
              <a:t>Demonstrate compound machine can capture the wolf.</a:t>
            </a:r>
            <a:endParaRPr lang="en-US" altLang="en-US" sz="2800" dirty="0"/>
          </a:p>
          <a:p>
            <a:pPr marL="0" indent="0">
              <a:buNone/>
            </a:pPr>
            <a:endParaRPr lang="en-US" sz="2800" dirty="0"/>
          </a:p>
        </p:txBody>
      </p:sp>
    </p:spTree>
    <p:extLst>
      <p:ext uri="{BB962C8B-B14F-4D97-AF65-F5344CB8AC3E}">
        <p14:creationId xmlns:p14="http://schemas.microsoft.com/office/powerpoint/2010/main" val="252899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Data Collection </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22143813"/>
              </p:ext>
            </p:extLst>
          </p:nvPr>
        </p:nvGraphicFramePr>
        <p:xfrm>
          <a:off x="457200" y="1600200"/>
          <a:ext cx="8001000" cy="4993640"/>
        </p:xfrm>
        <a:graphic>
          <a:graphicData uri="http://schemas.openxmlformats.org/drawingml/2006/table">
            <a:tbl>
              <a:tblPr firstRow="1" bandRow="1">
                <a:tableStyleId>{5C22544A-7EE6-4342-B048-85BDC9FD1C3A}</a:tableStyleId>
              </a:tblPr>
              <a:tblGrid>
                <a:gridCol w="1198485"/>
                <a:gridCol w="2267505"/>
                <a:gridCol w="2267505"/>
                <a:gridCol w="2267505"/>
              </a:tblGrid>
              <a:tr h="370840">
                <a:tc>
                  <a:txBody>
                    <a:bodyPr/>
                    <a:lstStyle/>
                    <a:p>
                      <a:pPr algn="ctr"/>
                      <a:r>
                        <a:rPr lang="en-US" dirty="0" smtClean="0"/>
                        <a:t>Team #</a:t>
                      </a:r>
                      <a:endParaRPr lang="en-US" dirty="0"/>
                    </a:p>
                  </a:txBody>
                  <a:tcPr anchor="ctr"/>
                </a:tc>
                <a:tc>
                  <a:txBody>
                    <a:bodyPr/>
                    <a:lstStyle/>
                    <a:p>
                      <a:pPr algn="ctr"/>
                      <a:r>
                        <a:rPr lang="en-US" dirty="0" smtClean="0"/>
                        <a:t>Did it have at least two classes of simple machines?</a:t>
                      </a:r>
                      <a:endParaRPr lang="en-US" dirty="0"/>
                    </a:p>
                  </a:txBody>
                  <a:tcPr anchor="ctr"/>
                </a:tc>
                <a:tc>
                  <a:txBody>
                    <a:bodyPr/>
                    <a:lstStyle/>
                    <a:p>
                      <a:pPr algn="ctr"/>
                      <a:r>
                        <a:rPr lang="en-US" dirty="0" smtClean="0"/>
                        <a:t>Did it have a compound machine?</a:t>
                      </a:r>
                      <a:endParaRPr lang="en-US" dirty="0"/>
                    </a:p>
                  </a:txBody>
                  <a:tcPr anchor="ctr"/>
                </a:tc>
                <a:tc>
                  <a:txBody>
                    <a:bodyPr/>
                    <a:lstStyle/>
                    <a:p>
                      <a:pPr algn="ctr"/>
                      <a:r>
                        <a:rPr lang="en-US" dirty="0" smtClean="0"/>
                        <a:t>Did it capture the wolf?</a:t>
                      </a:r>
                      <a:endParaRPr lang="en-US" dirty="0"/>
                    </a:p>
                  </a:txBody>
                  <a:tcPr anchor="ctr"/>
                </a:tc>
              </a:tr>
              <a:tr h="370840">
                <a:tc>
                  <a:txBody>
                    <a:bodyPr/>
                    <a:lstStyle/>
                    <a:p>
                      <a:pPr algn="ctr"/>
                      <a:r>
                        <a:rPr lang="en-US" dirty="0" smtClean="0"/>
                        <a:t>1</a:t>
                      </a:r>
                      <a:endParaRPr lang="en-US" dirty="0"/>
                    </a:p>
                  </a:txBody>
                  <a:tcPr anchor="ctr"/>
                </a:tc>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r>
              <a:tr h="370840">
                <a:tc>
                  <a:txBody>
                    <a:bodyPr/>
                    <a:lstStyle/>
                    <a:p>
                      <a:pPr algn="ctr"/>
                      <a:r>
                        <a:rPr lang="en-US" dirty="0" smtClean="0"/>
                        <a:t>2</a:t>
                      </a:r>
                      <a:endParaRPr lang="en-US" dirty="0"/>
                    </a:p>
                  </a:txBody>
                  <a:tcPr anchor="ctr"/>
                </a:tc>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r>
              <a:tr h="370840">
                <a:tc>
                  <a:txBody>
                    <a:bodyPr/>
                    <a:lstStyle/>
                    <a:p>
                      <a:pPr algn="ctr"/>
                      <a:r>
                        <a:rPr lang="en-US" dirty="0" smtClean="0"/>
                        <a:t>3</a:t>
                      </a:r>
                      <a:endParaRPr lang="en-US" dirty="0"/>
                    </a:p>
                  </a:txBody>
                  <a:tcPr anchor="ctr"/>
                </a:tc>
                <a:tc>
                  <a:txBody>
                    <a:bodyPr/>
                    <a:lstStyle/>
                    <a:p>
                      <a:pPr algn="ctr"/>
                      <a:endParaRPr lang="en-US" dirty="0"/>
                    </a:p>
                  </a:txBody>
                  <a:tcPr anchor="ctr"/>
                </a:tc>
                <a:tc>
                  <a:txBody>
                    <a:bodyPr/>
                    <a:lstStyle/>
                    <a:p>
                      <a:pPr algn="ctr"/>
                      <a:endParaRPr lang="en-US"/>
                    </a:p>
                  </a:txBody>
                  <a:tcPr anchor="ctr"/>
                </a:tc>
                <a:tc>
                  <a:txBody>
                    <a:bodyPr/>
                    <a:lstStyle/>
                    <a:p>
                      <a:pPr algn="ctr"/>
                      <a:endParaRPr lang="en-US"/>
                    </a:p>
                  </a:txBody>
                  <a:tcPr anchor="ctr"/>
                </a:tc>
              </a:tr>
              <a:tr h="370840">
                <a:tc>
                  <a:txBody>
                    <a:bodyPr/>
                    <a:lstStyle/>
                    <a:p>
                      <a:pPr algn="ctr"/>
                      <a:r>
                        <a:rPr lang="en-US" dirty="0" smtClean="0"/>
                        <a:t>4</a:t>
                      </a:r>
                      <a:endParaRPr lang="en-US" dirty="0"/>
                    </a:p>
                  </a:txBody>
                  <a:tcPr anchor="ctr"/>
                </a:tc>
                <a:tc>
                  <a:txBody>
                    <a:bodyPr/>
                    <a:lstStyle/>
                    <a:p>
                      <a:pPr algn="ctr"/>
                      <a:endParaRPr lang="en-US" dirty="0"/>
                    </a:p>
                  </a:txBody>
                  <a:tcPr anchor="ctr"/>
                </a:tc>
                <a:tc>
                  <a:txBody>
                    <a:bodyPr/>
                    <a:lstStyle/>
                    <a:p>
                      <a:pPr algn="ctr"/>
                      <a:endParaRPr lang="en-US"/>
                    </a:p>
                  </a:txBody>
                  <a:tcPr anchor="ctr"/>
                </a:tc>
                <a:tc>
                  <a:txBody>
                    <a:bodyPr/>
                    <a:lstStyle/>
                    <a:p>
                      <a:pPr algn="ctr"/>
                      <a:endParaRPr lang="en-US"/>
                    </a:p>
                  </a:txBody>
                  <a:tcPr anchor="ctr"/>
                </a:tc>
              </a:tr>
              <a:tr h="370840">
                <a:tc>
                  <a:txBody>
                    <a:bodyPr/>
                    <a:lstStyle/>
                    <a:p>
                      <a:pPr algn="ctr"/>
                      <a:r>
                        <a:rPr lang="en-US" dirty="0" smtClean="0"/>
                        <a:t>5</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bl>
          </a:graphicData>
        </a:graphic>
      </p:graphicFrame>
    </p:spTree>
    <p:extLst>
      <p:ext uri="{BB962C8B-B14F-4D97-AF65-F5344CB8AC3E}">
        <p14:creationId xmlns:p14="http://schemas.microsoft.com/office/powerpoint/2010/main" val="1067121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i="1" dirty="0" smtClean="0"/>
              <a:t>Communication</a:t>
            </a:r>
            <a:r>
              <a:rPr lang="en-US" dirty="0"/>
              <a:t/>
            </a:r>
            <a:br>
              <a:rPr lang="en-US" dirty="0"/>
            </a:br>
            <a:r>
              <a:rPr lang="en-US" dirty="0" smtClean="0"/>
              <a:t>Share </a:t>
            </a:r>
            <a:r>
              <a:rPr lang="en-US" dirty="0"/>
              <a:t>R</a:t>
            </a:r>
            <a:r>
              <a:rPr lang="en-US" dirty="0" smtClean="0"/>
              <a:t>esults</a:t>
            </a:r>
            <a:br>
              <a:rPr lang="en-US" dirty="0" smtClean="0"/>
            </a:br>
            <a:endParaRPr lang="en-US" dirty="0"/>
          </a:p>
        </p:txBody>
      </p:sp>
      <p:sp>
        <p:nvSpPr>
          <p:cNvPr id="3" name="Content Placeholder 2"/>
          <p:cNvSpPr>
            <a:spLocks noGrp="1"/>
          </p:cNvSpPr>
          <p:nvPr>
            <p:ph idx="1"/>
          </p:nvPr>
        </p:nvSpPr>
        <p:spPr>
          <a:xfrm>
            <a:off x="457200" y="1828800"/>
            <a:ext cx="8229600" cy="4038600"/>
          </a:xfrm>
        </p:spPr>
        <p:txBody>
          <a:bodyPr>
            <a:normAutofit/>
          </a:bodyPr>
          <a:lstStyle/>
          <a:p>
            <a:endParaRPr lang="en-US" sz="2800" dirty="0" smtClean="0"/>
          </a:p>
          <a:p>
            <a:r>
              <a:rPr lang="en-US" sz="2800" dirty="0" smtClean="0"/>
              <a:t>What were your results?</a:t>
            </a:r>
          </a:p>
          <a:p>
            <a:endParaRPr lang="en-US" sz="2800" dirty="0" smtClean="0"/>
          </a:p>
          <a:p>
            <a:r>
              <a:rPr lang="en-US" sz="2800" dirty="0" smtClean="0"/>
              <a:t>Did your team’s design meet the client’s needs?</a:t>
            </a:r>
          </a:p>
          <a:p>
            <a:endParaRPr lang="en-US" sz="2800" dirty="0" smtClean="0"/>
          </a:p>
          <a:p>
            <a:r>
              <a:rPr lang="en-US" sz="2800" dirty="0" smtClean="0"/>
              <a:t>In what ways did your team use what you know about </a:t>
            </a:r>
            <a:r>
              <a:rPr lang="en-US" sz="2800" dirty="0" smtClean="0"/>
              <a:t>simple machines </a:t>
            </a:r>
            <a:r>
              <a:rPr lang="en-US" sz="2800" dirty="0" smtClean="0"/>
              <a:t>to </a:t>
            </a:r>
            <a:r>
              <a:rPr lang="en-US" sz="2800" dirty="0" smtClean="0"/>
              <a:t>inform your design?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40166" y="152400"/>
            <a:ext cx="2173310" cy="2057400"/>
          </a:xfrm>
          <a:prstGeom prst="rect">
            <a:avLst/>
          </a:prstGeom>
        </p:spPr>
      </p:pic>
    </p:spTree>
    <p:extLst>
      <p:ext uri="{BB962C8B-B14F-4D97-AF65-F5344CB8AC3E}">
        <p14:creationId xmlns:p14="http://schemas.microsoft.com/office/powerpoint/2010/main" val="242712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i="1" dirty="0" smtClean="0"/>
              <a:t>Optimization</a:t>
            </a:r>
            <a:r>
              <a:rPr lang="en-US" dirty="0"/>
              <a:t/>
            </a:r>
            <a:br>
              <a:rPr lang="en-US" dirty="0"/>
            </a:br>
            <a:r>
              <a:rPr lang="en-US" dirty="0" smtClean="0"/>
              <a:t>Improve and Re-design</a:t>
            </a:r>
            <a:br>
              <a:rPr lang="en-US" dirty="0" smtClean="0"/>
            </a:br>
            <a:endParaRPr lang="en-US" dirty="0"/>
          </a:p>
        </p:txBody>
      </p:sp>
      <p:sp>
        <p:nvSpPr>
          <p:cNvPr id="3" name="Content Placeholder 2"/>
          <p:cNvSpPr>
            <a:spLocks noGrp="1"/>
          </p:cNvSpPr>
          <p:nvPr>
            <p:ph idx="1"/>
          </p:nvPr>
        </p:nvSpPr>
        <p:spPr>
          <a:xfrm>
            <a:off x="457200" y="2209800"/>
            <a:ext cx="8229600" cy="4267200"/>
          </a:xfrm>
        </p:spPr>
        <p:txBody>
          <a:bodyPr>
            <a:normAutofit/>
          </a:bodyPr>
          <a:lstStyle/>
          <a:p>
            <a:r>
              <a:rPr lang="en-US" sz="2800" dirty="0" smtClean="0"/>
              <a:t>In what ways could you improve your design?</a:t>
            </a:r>
          </a:p>
          <a:p>
            <a:endParaRPr lang="en-US" sz="2800" dirty="0" smtClean="0"/>
          </a:p>
          <a:p>
            <a:r>
              <a:rPr lang="en-US" sz="2800" dirty="0"/>
              <a:t>What is one feature you could re-design</a:t>
            </a:r>
            <a:r>
              <a:rPr lang="en-US" sz="2800" dirty="0" smtClean="0"/>
              <a:t>?</a:t>
            </a:r>
          </a:p>
          <a:p>
            <a:endParaRPr lang="en-US" sz="2800" dirty="0"/>
          </a:p>
          <a:p>
            <a:r>
              <a:rPr lang="en-US" sz="2800" dirty="0"/>
              <a:t>To what extent could your re-design improve your results?</a:t>
            </a:r>
          </a:p>
          <a:p>
            <a:endParaRPr lang="en-US" sz="2800" dirty="0"/>
          </a:p>
        </p:txBody>
      </p:sp>
    </p:spTree>
    <p:extLst>
      <p:ext uri="{BB962C8B-B14F-4D97-AF65-F5344CB8AC3E}">
        <p14:creationId xmlns:p14="http://schemas.microsoft.com/office/powerpoint/2010/main" val="1553136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Work</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44019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a:t>
            </a:r>
            <a:endParaRPr lang="en-US" dirty="0"/>
          </a:p>
        </p:txBody>
      </p:sp>
      <p:sp>
        <p:nvSpPr>
          <p:cNvPr id="3" name="Content Placeholder 2"/>
          <p:cNvSpPr>
            <a:spLocks noGrp="1"/>
          </p:cNvSpPr>
          <p:nvPr>
            <p:ph idx="1"/>
          </p:nvPr>
        </p:nvSpPr>
        <p:spPr/>
        <p:txBody>
          <a:bodyPr/>
          <a:lstStyle/>
          <a:p>
            <a:r>
              <a:rPr lang="en-US" dirty="0" smtClean="0"/>
              <a:t>Books</a:t>
            </a:r>
          </a:p>
          <a:p>
            <a:pPr lvl="1"/>
            <a:r>
              <a:rPr lang="en-US" dirty="0" smtClean="0"/>
              <a:t>Toy Boat</a:t>
            </a:r>
            <a:endParaRPr lang="en-US" dirty="0"/>
          </a:p>
        </p:txBody>
      </p:sp>
    </p:spTree>
    <p:extLst>
      <p:ext uri="{BB962C8B-B14F-4D97-AF65-F5344CB8AC3E}">
        <p14:creationId xmlns:p14="http://schemas.microsoft.com/office/powerpoint/2010/main" val="2787655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Assessment</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71245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Simple Machines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Slide set</a:t>
            </a:r>
            <a:endParaRPr lang="en-US" dirty="0" smtClean="0"/>
          </a:p>
        </p:txBody>
      </p:sp>
    </p:spTree>
    <p:extLst>
      <p:ext uri="{BB962C8B-B14F-4D97-AF65-F5344CB8AC3E}">
        <p14:creationId xmlns:p14="http://schemas.microsoft.com/office/powerpoint/2010/main" val="391456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Inquiry Activities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For each class of simple machines, three different activities are proposed in order to allow the students to</a:t>
            </a:r>
          </a:p>
          <a:p>
            <a:r>
              <a:rPr lang="en-US" dirty="0" smtClean="0"/>
              <a:t>become </a:t>
            </a:r>
            <a:r>
              <a:rPr lang="en-US" dirty="0"/>
              <a:t>familiar with real-world examples of simple machines, </a:t>
            </a:r>
          </a:p>
          <a:p>
            <a:r>
              <a:rPr lang="en-US" dirty="0" smtClean="0"/>
              <a:t>identify </a:t>
            </a:r>
            <a:r>
              <a:rPr lang="en-US" dirty="0"/>
              <a:t>examples of simple machines that are found in nature, and </a:t>
            </a:r>
          </a:p>
          <a:p>
            <a:r>
              <a:rPr lang="en-US" dirty="0" smtClean="0"/>
              <a:t>be </a:t>
            </a:r>
            <a:r>
              <a:rPr lang="en-US" dirty="0"/>
              <a:t>able to construct versions of simple machines using common classroom materials. </a:t>
            </a:r>
          </a:p>
          <a:p>
            <a:endParaRPr lang="en-US" dirty="0"/>
          </a:p>
        </p:txBody>
      </p:sp>
    </p:spTree>
    <p:extLst>
      <p:ext uri="{BB962C8B-B14F-4D97-AF65-F5344CB8AC3E}">
        <p14:creationId xmlns:p14="http://schemas.microsoft.com/office/powerpoint/2010/main" val="1852788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Machines in Nature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Slide set</a:t>
            </a:r>
            <a:endParaRPr lang="en-US" dirty="0"/>
          </a:p>
        </p:txBody>
      </p:sp>
    </p:spTree>
    <p:extLst>
      <p:ext uri="{BB962C8B-B14F-4D97-AF65-F5344CB8AC3E}">
        <p14:creationId xmlns:p14="http://schemas.microsoft.com/office/powerpoint/2010/main" val="46172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the Wolf!</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3400" dirty="0"/>
              <a:t>A gray wolf has wandered into an active construction zone on the campus of Purdue University.  The construction zone is not a safe place for the wolf.  Purdue decides to hire the staff of Wolf Park to safely capture and move the wolf from the construction zone to their park in Battleground, Indiana. </a:t>
            </a:r>
          </a:p>
          <a:p>
            <a:pPr marL="0" indent="0">
              <a:buNone/>
            </a:pPr>
            <a:r>
              <a:rPr lang="en-US" sz="1700" dirty="0"/>
              <a:t> </a:t>
            </a:r>
          </a:p>
          <a:p>
            <a:pPr marL="0" indent="0">
              <a:buNone/>
            </a:pPr>
            <a:r>
              <a:rPr lang="en-US" sz="3400" dirty="0"/>
              <a:t>As a staff member of Wolf Park, you and your team must design a compound machine to safely capture the wolf. The machine must be large enough to comfortably contain the wolf and should prevent the wolf from escaping. The machine should be made from at least two classes of simple machines (lever, pulley, wedge, inclined plane, wheel/axel, screw) and should be constructed from the materials provided</a:t>
            </a:r>
            <a:r>
              <a:rPr lang="en-US" sz="3400" dirty="0" smtClean="0"/>
              <a:t>.</a:t>
            </a:r>
            <a:endParaRPr lang="en-US" sz="3400" dirty="0"/>
          </a:p>
        </p:txBody>
      </p:sp>
      <p:pic>
        <p:nvPicPr>
          <p:cNvPr id="4" name="Picture 3" descr="http://www.wolfpark.org/Images/Education/thewholegang.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52399"/>
            <a:ext cx="2160613" cy="1280160"/>
          </a:xfrm>
          <a:prstGeom prst="rect">
            <a:avLst/>
          </a:prstGeom>
          <a:noFill/>
          <a:ln>
            <a:noFill/>
          </a:ln>
        </p:spPr>
      </p:pic>
      <p:pic>
        <p:nvPicPr>
          <p:cNvPr id="5" name="Picture 4" descr="Wolf Par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5715000"/>
            <a:ext cx="5943600" cy="854075"/>
          </a:xfrm>
          <a:prstGeom prst="rect">
            <a:avLst/>
          </a:prstGeom>
          <a:noFill/>
          <a:ln>
            <a:noFill/>
          </a:ln>
        </p:spPr>
      </p:pic>
      <p:sp>
        <p:nvSpPr>
          <p:cNvPr id="6" name="Rectangle 5"/>
          <p:cNvSpPr/>
          <p:nvPr/>
        </p:nvSpPr>
        <p:spPr>
          <a:xfrm>
            <a:off x="2667000" y="6550223"/>
            <a:ext cx="3231397" cy="307777"/>
          </a:xfrm>
          <a:prstGeom prst="rect">
            <a:avLst/>
          </a:prstGeom>
        </p:spPr>
        <p:txBody>
          <a:bodyPr wrap="none">
            <a:spAutoFit/>
          </a:bodyPr>
          <a:lstStyle/>
          <a:p>
            <a:r>
              <a:rPr lang="en-US" sz="1400" dirty="0"/>
              <a:t>http://wolfpark.org/animals/info/wolves/</a:t>
            </a:r>
            <a:endParaRPr lang="en-US" sz="1400" dirty="0"/>
          </a:p>
        </p:txBody>
      </p:sp>
    </p:spTree>
    <p:extLst>
      <p:ext uri="{BB962C8B-B14F-4D97-AF65-F5344CB8AC3E}">
        <p14:creationId xmlns:p14="http://schemas.microsoft.com/office/powerpoint/2010/main" val="3734346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i="1" dirty="0" smtClean="0"/>
              <a:t>Problem Scoping</a:t>
            </a:r>
            <a:r>
              <a:rPr lang="en-US" dirty="0"/>
              <a:t/>
            </a:r>
            <a:br>
              <a:rPr lang="en-US" dirty="0"/>
            </a:br>
            <a:r>
              <a:rPr lang="en-US" dirty="0" smtClean="0"/>
              <a:t>Identifying the problem</a:t>
            </a:r>
            <a:br>
              <a:rPr lang="en-US" dirty="0" smtClean="0"/>
            </a:br>
            <a:endParaRPr lang="en-US" dirty="0"/>
          </a:p>
        </p:txBody>
      </p:sp>
      <p:sp>
        <p:nvSpPr>
          <p:cNvPr id="3" name="Content Placeholder 2"/>
          <p:cNvSpPr>
            <a:spLocks noGrp="1"/>
          </p:cNvSpPr>
          <p:nvPr>
            <p:ph idx="1"/>
          </p:nvPr>
        </p:nvSpPr>
        <p:spPr>
          <a:xfrm>
            <a:off x="457200" y="1981200"/>
            <a:ext cx="8229600" cy="4343400"/>
          </a:xfrm>
        </p:spPr>
        <p:txBody>
          <a:bodyPr>
            <a:noAutofit/>
          </a:bodyPr>
          <a:lstStyle/>
          <a:p>
            <a:r>
              <a:rPr lang="en-US" sz="2400" dirty="0" smtClean="0"/>
              <a:t>What is the problem?</a:t>
            </a:r>
          </a:p>
          <a:p>
            <a:pPr lvl="1"/>
            <a:r>
              <a:rPr lang="en-US" sz="2400" dirty="0"/>
              <a:t>A </a:t>
            </a:r>
            <a:r>
              <a:rPr lang="en-US" sz="2400" dirty="0" smtClean="0"/>
              <a:t>wolf </a:t>
            </a:r>
            <a:r>
              <a:rPr lang="en-US" sz="2400" dirty="0"/>
              <a:t>has wandered into a construction zone at Purdue University and must be safely trapped and </a:t>
            </a:r>
            <a:r>
              <a:rPr lang="en-US" sz="2400" dirty="0" smtClean="0"/>
              <a:t>relocated</a:t>
            </a:r>
            <a:r>
              <a:rPr lang="en-US" sz="2400" dirty="0" smtClean="0"/>
              <a:t>.</a:t>
            </a:r>
            <a:endParaRPr lang="en-US" sz="2400" dirty="0" smtClean="0"/>
          </a:p>
          <a:p>
            <a:endParaRPr lang="en-US" sz="1200" dirty="0" smtClean="0"/>
          </a:p>
          <a:p>
            <a:r>
              <a:rPr lang="en-US" sz="2400" dirty="0" smtClean="0"/>
              <a:t>What is the goal?</a:t>
            </a:r>
          </a:p>
          <a:p>
            <a:pPr lvl="1"/>
            <a:r>
              <a:rPr lang="en-US" sz="2400" dirty="0" smtClean="0"/>
              <a:t>Design </a:t>
            </a:r>
            <a:r>
              <a:rPr lang="en-US" sz="2400" dirty="0"/>
              <a:t>and construct a compound machine that can safely trap and contain the wolf</a:t>
            </a:r>
            <a:r>
              <a:rPr lang="en-US" sz="2400" dirty="0" smtClean="0"/>
              <a:t>.</a:t>
            </a:r>
            <a:r>
              <a:rPr lang="en-US" sz="2400" dirty="0" smtClean="0"/>
              <a:t> </a:t>
            </a:r>
          </a:p>
          <a:p>
            <a:pPr marL="457200" lvl="1" indent="0">
              <a:buNone/>
            </a:pPr>
            <a:endParaRPr lang="en-US" sz="1200" dirty="0" smtClean="0"/>
          </a:p>
          <a:p>
            <a:r>
              <a:rPr lang="en-US" sz="2400" dirty="0" smtClean="0"/>
              <a:t>Who is the client?</a:t>
            </a:r>
          </a:p>
          <a:p>
            <a:pPr lvl="1"/>
            <a:r>
              <a:rPr lang="en-US" sz="2400" dirty="0" smtClean="0"/>
              <a:t>Purdue University</a:t>
            </a:r>
            <a:endParaRPr lang="en-US" sz="2400" dirty="0" smtClean="0"/>
          </a:p>
          <a:p>
            <a:pPr marL="457200" lvl="1" indent="0">
              <a:buNone/>
            </a:pPr>
            <a:endParaRPr lang="en-US" sz="1200" dirty="0" smtClean="0"/>
          </a:p>
          <a:p>
            <a:r>
              <a:rPr lang="en-US" sz="2400" dirty="0" smtClean="0"/>
              <a:t>Who is the end user?</a:t>
            </a:r>
          </a:p>
          <a:p>
            <a:pPr lvl="1"/>
            <a:r>
              <a:rPr lang="en-US" sz="2400" dirty="0" smtClean="0"/>
              <a:t>Staff at Wolf Park</a:t>
            </a:r>
            <a:endParaRPr lang="en-US" sz="2400" dirty="0" smtClean="0"/>
          </a:p>
        </p:txBody>
      </p:sp>
      <p:pic>
        <p:nvPicPr>
          <p:cNvPr id="5" name="Picture 4" descr="Macintosh HD:Users:kristietank:Dropbox:PictureSTEM:second grade unit:EDP:images:toy images:crayons.png"/>
          <p:cNvPicPr/>
          <p:nvPr/>
        </p:nvPicPr>
        <p:blipFill>
          <a:blip r:embed="rId2">
            <a:extLst>
              <a:ext uri="{28A0092B-C50C-407E-A947-70E740481C1C}">
                <a14:useLocalDpi xmlns:a14="http://schemas.microsoft.com/office/drawing/2010/main" val="0"/>
              </a:ext>
            </a:extLst>
          </a:blip>
          <a:srcRect/>
          <a:stretch>
            <a:fillRect/>
          </a:stretch>
        </p:blipFill>
        <p:spPr bwMode="auto">
          <a:xfrm>
            <a:off x="7278640" y="152400"/>
            <a:ext cx="1712960" cy="1737648"/>
          </a:xfrm>
          <a:prstGeom prst="rect">
            <a:avLst/>
          </a:prstGeom>
          <a:noFill/>
          <a:ln>
            <a:noFill/>
          </a:ln>
        </p:spPr>
      </p:pic>
    </p:spTree>
    <p:extLst>
      <p:ext uri="{BB962C8B-B14F-4D97-AF65-F5344CB8AC3E}">
        <p14:creationId xmlns:p14="http://schemas.microsoft.com/office/powerpoint/2010/main" val="315118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i="1" dirty="0" smtClean="0"/>
              <a:t>Problem Scoping</a:t>
            </a:r>
            <a:r>
              <a:rPr lang="en-US" dirty="0"/>
              <a:t/>
            </a:r>
            <a:br>
              <a:rPr lang="en-US" dirty="0"/>
            </a:br>
            <a:r>
              <a:rPr lang="en-US" dirty="0" smtClean="0"/>
              <a:t>Identifying the problem</a:t>
            </a:r>
            <a:br>
              <a:rPr lang="en-US" dirty="0" smtClean="0"/>
            </a:br>
            <a:endParaRPr lang="en-US" dirty="0"/>
          </a:p>
        </p:txBody>
      </p:sp>
      <p:sp>
        <p:nvSpPr>
          <p:cNvPr id="3" name="Content Placeholder 2"/>
          <p:cNvSpPr>
            <a:spLocks noGrp="1"/>
          </p:cNvSpPr>
          <p:nvPr>
            <p:ph idx="1"/>
          </p:nvPr>
        </p:nvSpPr>
        <p:spPr>
          <a:xfrm>
            <a:off x="457200" y="2133600"/>
            <a:ext cx="8229600" cy="4343400"/>
          </a:xfrm>
        </p:spPr>
        <p:txBody>
          <a:bodyPr>
            <a:normAutofit/>
          </a:bodyPr>
          <a:lstStyle/>
          <a:p>
            <a:r>
              <a:rPr lang="en-US" sz="2400" dirty="0" smtClean="0"/>
              <a:t>What are the design criteria (desired features)?</a:t>
            </a:r>
          </a:p>
          <a:p>
            <a:pPr lvl="1"/>
            <a:r>
              <a:rPr lang="en-US" sz="2400" dirty="0" smtClean="0"/>
              <a:t>Must be large enough to hold the wolf</a:t>
            </a:r>
            <a:endParaRPr lang="en-US" sz="2400" dirty="0" smtClean="0"/>
          </a:p>
          <a:p>
            <a:pPr lvl="1"/>
            <a:r>
              <a:rPr lang="en-US" sz="2400" dirty="0" smtClean="0"/>
              <a:t>Should prevent the wolf from escaping</a:t>
            </a:r>
            <a:endParaRPr lang="en-US" sz="2400" dirty="0" smtClean="0"/>
          </a:p>
          <a:p>
            <a:pPr marL="457200" lvl="1" indent="0">
              <a:buNone/>
            </a:pPr>
            <a:endParaRPr lang="en-US" sz="2400" dirty="0" smtClean="0"/>
          </a:p>
          <a:p>
            <a:r>
              <a:rPr lang="en-US" sz="2400" dirty="0" smtClean="0"/>
              <a:t>What are the design constraints?</a:t>
            </a:r>
          </a:p>
          <a:p>
            <a:pPr lvl="1"/>
            <a:r>
              <a:rPr lang="en-US" sz="2400" dirty="0" smtClean="0"/>
              <a:t>Compound machine must be composed of at least two classes of simple machines</a:t>
            </a:r>
            <a:endParaRPr lang="en-US" sz="2400" dirty="0" smtClean="0"/>
          </a:p>
          <a:p>
            <a:pPr lvl="1"/>
            <a:r>
              <a:rPr lang="en-US" sz="2400" dirty="0" smtClean="0"/>
              <a:t>Materials </a:t>
            </a:r>
            <a:r>
              <a:rPr lang="en-US" sz="2400" dirty="0" smtClean="0"/>
              <a:t>provided</a:t>
            </a:r>
          </a:p>
          <a:p>
            <a:pPr lvl="1"/>
            <a:r>
              <a:rPr lang="en-US" sz="2400" dirty="0" smtClean="0"/>
              <a:t>Size of the wolf</a:t>
            </a:r>
            <a:endParaRPr lang="en-US" sz="2400" dirty="0"/>
          </a:p>
        </p:txBody>
      </p:sp>
      <p:pic>
        <p:nvPicPr>
          <p:cNvPr id="4" name="Picture 3" descr="Macintosh HD:Users:kristietank:Dropbox:PictureSTEM:second grade unit:EDP:images:toy images:crayons.png"/>
          <p:cNvPicPr/>
          <p:nvPr/>
        </p:nvPicPr>
        <p:blipFill>
          <a:blip r:embed="rId2">
            <a:extLst>
              <a:ext uri="{28A0092B-C50C-407E-A947-70E740481C1C}">
                <a14:useLocalDpi xmlns:a14="http://schemas.microsoft.com/office/drawing/2010/main" val="0"/>
              </a:ext>
            </a:extLst>
          </a:blip>
          <a:srcRect/>
          <a:stretch>
            <a:fillRect/>
          </a:stretch>
        </p:blipFill>
        <p:spPr bwMode="auto">
          <a:xfrm>
            <a:off x="7278640" y="152400"/>
            <a:ext cx="1712960" cy="1737648"/>
          </a:xfrm>
          <a:prstGeom prst="rect">
            <a:avLst/>
          </a:prstGeom>
          <a:noFill/>
          <a:ln>
            <a:noFill/>
          </a:ln>
        </p:spPr>
      </p:pic>
      <p:pic>
        <p:nvPicPr>
          <p:cNvPr id="5" name="Picture 4" descr="http://ecx.images-amazon.com/images/I/41B9-iFgtXL.jpg"/>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876800"/>
            <a:ext cx="2494915" cy="1871345"/>
          </a:xfrm>
          <a:prstGeom prst="rect">
            <a:avLst/>
          </a:prstGeom>
          <a:noFill/>
          <a:ln>
            <a:noFill/>
          </a:ln>
        </p:spPr>
      </p:pic>
    </p:spTree>
    <p:extLst>
      <p:ext uri="{BB962C8B-B14F-4D97-AF65-F5344CB8AC3E}">
        <p14:creationId xmlns:p14="http://schemas.microsoft.com/office/powerpoint/2010/main" val="112843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Materials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77765828"/>
              </p:ext>
            </p:extLst>
          </p:nvPr>
        </p:nvGraphicFramePr>
        <p:xfrm>
          <a:off x="304800" y="1676400"/>
          <a:ext cx="8305800" cy="3962400"/>
        </p:xfrm>
        <a:graphic>
          <a:graphicData uri="http://schemas.openxmlformats.org/drawingml/2006/table">
            <a:tbl>
              <a:tblPr firstRow="1" bandRow="1">
                <a:tableStyleId>{5C22544A-7EE6-4342-B048-85BDC9FD1C3A}</a:tableStyleId>
              </a:tblPr>
              <a:tblGrid>
                <a:gridCol w="4152900"/>
                <a:gridCol w="4152900"/>
              </a:tblGrid>
              <a:tr h="495300">
                <a:tc>
                  <a:txBody>
                    <a:bodyPr/>
                    <a:lstStyle/>
                    <a:p>
                      <a:pPr algn="ctr"/>
                      <a:r>
                        <a:rPr lang="en-US" sz="2400" dirty="0" smtClean="0">
                          <a:latin typeface="Arial" panose="020B0604020202020204" pitchFamily="34" charset="0"/>
                          <a:cs typeface="Arial" panose="020B0604020202020204" pitchFamily="34" charset="0"/>
                        </a:rPr>
                        <a:t>Material</a:t>
                      </a:r>
                      <a:endParaRPr lang="en-US" sz="2400" dirty="0">
                        <a:latin typeface="Arial" panose="020B0604020202020204" pitchFamily="34" charset="0"/>
                        <a:cs typeface="Arial" panose="020B0604020202020204" pitchFamily="34" charset="0"/>
                      </a:endParaRPr>
                    </a:p>
                  </a:txBody>
                  <a:tcPr anchor="ctr"/>
                </a:tc>
                <a:tc>
                  <a:txBody>
                    <a:bodyPr/>
                    <a:lstStyle/>
                    <a:p>
                      <a:pPr algn="ctr"/>
                      <a:r>
                        <a:rPr lang="en-US" sz="2400" dirty="0" smtClean="0">
                          <a:latin typeface="Arial" panose="020B0604020202020204" pitchFamily="34" charset="0"/>
                          <a:cs typeface="Arial" panose="020B0604020202020204" pitchFamily="34" charset="0"/>
                        </a:rPr>
                        <a:t>Material</a:t>
                      </a:r>
                      <a:endParaRPr lang="en-US" sz="2400" dirty="0">
                        <a:latin typeface="Arial" panose="020B0604020202020204" pitchFamily="34" charset="0"/>
                        <a:cs typeface="Arial" panose="020B0604020202020204" pitchFamily="34" charset="0"/>
                      </a:endParaRPr>
                    </a:p>
                  </a:txBody>
                  <a:tcPr anchor="ctr"/>
                </a:tc>
              </a:tr>
              <a:tr h="495300">
                <a:tc>
                  <a:txBody>
                    <a:bodyPr/>
                    <a:lstStyle/>
                    <a:p>
                      <a:pPr marL="0" marR="0">
                        <a:spcBef>
                          <a:spcPts val="0"/>
                        </a:spcBef>
                        <a:spcAft>
                          <a:spcPts val="0"/>
                        </a:spcAft>
                      </a:pPr>
                      <a:r>
                        <a:rPr lang="en-US" sz="2400" dirty="0">
                          <a:effectLst/>
                          <a:latin typeface="+mn-lt"/>
                          <a:ea typeface="Times New Roman"/>
                        </a:rPr>
                        <a:t>Construction paper</a:t>
                      </a:r>
                    </a:p>
                  </a:txBody>
                  <a:tcPr marL="68580" marR="68580" marT="0" marB="0"/>
                </a:tc>
                <a:tc>
                  <a:txBody>
                    <a:bodyPr/>
                    <a:lstStyle/>
                    <a:p>
                      <a:pPr marL="0" marR="0">
                        <a:spcBef>
                          <a:spcPts val="0"/>
                        </a:spcBef>
                        <a:spcAft>
                          <a:spcPts val="0"/>
                        </a:spcAft>
                      </a:pPr>
                      <a:r>
                        <a:rPr lang="en-US" sz="2400" dirty="0">
                          <a:effectLst/>
                          <a:latin typeface="+mn-lt"/>
                          <a:ea typeface="Times New Roman"/>
                        </a:rPr>
                        <a:t>Brads</a:t>
                      </a:r>
                    </a:p>
                  </a:txBody>
                  <a:tcPr marL="68580" marR="68580" marT="0" marB="0"/>
                </a:tc>
              </a:tr>
              <a:tr h="495300">
                <a:tc>
                  <a:txBody>
                    <a:bodyPr/>
                    <a:lstStyle/>
                    <a:p>
                      <a:pPr marL="0" marR="0">
                        <a:spcBef>
                          <a:spcPts val="0"/>
                        </a:spcBef>
                        <a:spcAft>
                          <a:spcPts val="0"/>
                        </a:spcAft>
                      </a:pPr>
                      <a:r>
                        <a:rPr lang="en-US" sz="2400" dirty="0">
                          <a:effectLst/>
                          <a:latin typeface="+mn-lt"/>
                          <a:ea typeface="Times New Roman"/>
                        </a:rPr>
                        <a:t>Paper/Styrofoam plates</a:t>
                      </a:r>
                    </a:p>
                  </a:txBody>
                  <a:tcPr marL="68580" marR="68580" marT="0" marB="0"/>
                </a:tc>
                <a:tc>
                  <a:txBody>
                    <a:bodyPr/>
                    <a:lstStyle/>
                    <a:p>
                      <a:pPr marL="0" marR="0">
                        <a:spcBef>
                          <a:spcPts val="0"/>
                        </a:spcBef>
                        <a:spcAft>
                          <a:spcPts val="0"/>
                        </a:spcAft>
                      </a:pPr>
                      <a:r>
                        <a:rPr lang="en-US" sz="2400">
                          <a:effectLst/>
                          <a:latin typeface="+mn-lt"/>
                          <a:ea typeface="Times New Roman"/>
                        </a:rPr>
                        <a:t>Index cards</a:t>
                      </a:r>
                    </a:p>
                  </a:txBody>
                  <a:tcPr marL="68580" marR="68580" marT="0" marB="0"/>
                </a:tc>
              </a:tr>
              <a:tr h="495300">
                <a:tc>
                  <a:txBody>
                    <a:bodyPr/>
                    <a:lstStyle/>
                    <a:p>
                      <a:pPr marL="0" marR="0">
                        <a:spcBef>
                          <a:spcPts val="0"/>
                        </a:spcBef>
                        <a:spcAft>
                          <a:spcPts val="0"/>
                        </a:spcAft>
                      </a:pPr>
                      <a:r>
                        <a:rPr lang="en-US" sz="2400" dirty="0">
                          <a:effectLst/>
                          <a:latin typeface="+mn-lt"/>
                          <a:ea typeface="Times New Roman"/>
                        </a:rPr>
                        <a:t>Styrofoam cups</a:t>
                      </a:r>
                    </a:p>
                  </a:txBody>
                  <a:tcPr marL="68580" marR="68580" marT="0" marB="0"/>
                </a:tc>
                <a:tc>
                  <a:txBody>
                    <a:bodyPr/>
                    <a:lstStyle/>
                    <a:p>
                      <a:pPr marL="0" marR="0">
                        <a:spcBef>
                          <a:spcPts val="0"/>
                        </a:spcBef>
                        <a:spcAft>
                          <a:spcPts val="0"/>
                        </a:spcAft>
                      </a:pPr>
                      <a:r>
                        <a:rPr lang="en-US" sz="2400">
                          <a:effectLst/>
                          <a:latin typeface="+mn-lt"/>
                          <a:ea typeface="Times New Roman"/>
                        </a:rPr>
                        <a:t>Paper-towel rolls</a:t>
                      </a:r>
                    </a:p>
                  </a:txBody>
                  <a:tcPr marL="68580" marR="68580" marT="0" marB="0"/>
                </a:tc>
              </a:tr>
              <a:tr h="495300">
                <a:tc>
                  <a:txBody>
                    <a:bodyPr/>
                    <a:lstStyle/>
                    <a:p>
                      <a:pPr marL="0" marR="0">
                        <a:spcBef>
                          <a:spcPts val="0"/>
                        </a:spcBef>
                        <a:spcAft>
                          <a:spcPts val="0"/>
                        </a:spcAft>
                      </a:pPr>
                      <a:r>
                        <a:rPr lang="en-US" sz="2400" dirty="0">
                          <a:effectLst/>
                          <a:latin typeface="+mn-lt"/>
                          <a:ea typeface="Times New Roman"/>
                        </a:rPr>
                        <a:t>String</a:t>
                      </a:r>
                    </a:p>
                  </a:txBody>
                  <a:tcPr marL="68580" marR="68580" marT="0" marB="0"/>
                </a:tc>
                <a:tc>
                  <a:txBody>
                    <a:bodyPr/>
                    <a:lstStyle/>
                    <a:p>
                      <a:pPr marL="0" marR="0">
                        <a:spcBef>
                          <a:spcPts val="0"/>
                        </a:spcBef>
                        <a:spcAft>
                          <a:spcPts val="0"/>
                        </a:spcAft>
                      </a:pPr>
                      <a:r>
                        <a:rPr lang="en-US" sz="2400" dirty="0">
                          <a:effectLst/>
                          <a:latin typeface="+mn-lt"/>
                          <a:ea typeface="Times New Roman"/>
                        </a:rPr>
                        <a:t>Straws</a:t>
                      </a:r>
                    </a:p>
                  </a:txBody>
                  <a:tcPr marL="68580" marR="68580" marT="0" marB="0"/>
                </a:tc>
              </a:tr>
              <a:tr h="495300">
                <a:tc>
                  <a:txBody>
                    <a:bodyPr/>
                    <a:lstStyle/>
                    <a:p>
                      <a:pPr marL="0" marR="0">
                        <a:spcBef>
                          <a:spcPts val="0"/>
                        </a:spcBef>
                        <a:spcAft>
                          <a:spcPts val="0"/>
                        </a:spcAft>
                      </a:pPr>
                      <a:r>
                        <a:rPr lang="en-US" sz="2400" dirty="0">
                          <a:effectLst/>
                          <a:latin typeface="+mn-lt"/>
                          <a:ea typeface="Times New Roman"/>
                        </a:rPr>
                        <a:t>Wooden spools</a:t>
                      </a:r>
                    </a:p>
                  </a:txBody>
                  <a:tcPr marL="68580" marR="68580" marT="0" marB="0"/>
                </a:tc>
                <a:tc>
                  <a:txBody>
                    <a:bodyPr/>
                    <a:lstStyle/>
                    <a:p>
                      <a:pPr marL="0" marR="0">
                        <a:spcBef>
                          <a:spcPts val="0"/>
                        </a:spcBef>
                        <a:spcAft>
                          <a:spcPts val="0"/>
                        </a:spcAft>
                      </a:pPr>
                      <a:r>
                        <a:rPr lang="en-US" sz="2400" dirty="0">
                          <a:effectLst/>
                          <a:latin typeface="+mn-lt"/>
                          <a:ea typeface="Times New Roman"/>
                        </a:rPr>
                        <a:t>Paperclips</a:t>
                      </a:r>
                    </a:p>
                  </a:txBody>
                  <a:tcPr marL="68580" marR="68580" marT="0" marB="0"/>
                </a:tc>
              </a:tr>
              <a:tr h="495300">
                <a:tc>
                  <a:txBody>
                    <a:bodyPr/>
                    <a:lstStyle/>
                    <a:p>
                      <a:pPr marL="0" marR="0">
                        <a:spcBef>
                          <a:spcPts val="0"/>
                        </a:spcBef>
                        <a:spcAft>
                          <a:spcPts val="0"/>
                        </a:spcAft>
                      </a:pPr>
                      <a:r>
                        <a:rPr lang="en-US" sz="2400" dirty="0">
                          <a:effectLst/>
                          <a:latin typeface="+mn-lt"/>
                          <a:ea typeface="Times New Roman"/>
                        </a:rPr>
                        <a:t>Push-pins</a:t>
                      </a:r>
                    </a:p>
                  </a:txBody>
                  <a:tcPr marL="68580" marR="68580" marT="0" marB="0"/>
                </a:tc>
                <a:tc>
                  <a:txBody>
                    <a:bodyPr/>
                    <a:lstStyle/>
                    <a:p>
                      <a:pPr marL="0" marR="0">
                        <a:spcBef>
                          <a:spcPts val="0"/>
                        </a:spcBef>
                        <a:spcAft>
                          <a:spcPts val="0"/>
                        </a:spcAft>
                      </a:pPr>
                      <a:r>
                        <a:rPr lang="en-US" sz="2400" dirty="0">
                          <a:effectLst/>
                          <a:latin typeface="+mn-lt"/>
                          <a:ea typeface="Times New Roman"/>
                        </a:rPr>
                        <a:t>Binder clips</a:t>
                      </a:r>
                    </a:p>
                  </a:txBody>
                  <a:tcPr marL="68580" marR="68580" marT="0" marB="0"/>
                </a:tc>
              </a:tr>
              <a:tr h="495300">
                <a:tc>
                  <a:txBody>
                    <a:bodyPr/>
                    <a:lstStyle/>
                    <a:p>
                      <a:pPr marL="0" marR="0">
                        <a:spcBef>
                          <a:spcPts val="0"/>
                        </a:spcBef>
                        <a:spcAft>
                          <a:spcPts val="0"/>
                        </a:spcAft>
                      </a:pPr>
                      <a:r>
                        <a:rPr lang="en-US" sz="2400">
                          <a:effectLst/>
                          <a:latin typeface="+mn-lt"/>
                          <a:ea typeface="Times New Roman"/>
                        </a:rPr>
                        <a:t>Cardboard</a:t>
                      </a:r>
                    </a:p>
                  </a:txBody>
                  <a:tcPr marL="68580" marR="68580" marT="0" marB="0"/>
                </a:tc>
                <a:tc>
                  <a:txBody>
                    <a:bodyPr/>
                    <a:lstStyle/>
                    <a:p>
                      <a:pPr algn="ctr"/>
                      <a:endParaRPr lang="en-US" sz="2400" dirty="0">
                        <a:latin typeface="+mn-lt"/>
                        <a:cs typeface="Arial" panose="020B0604020202020204" pitchFamily="34" charset="0"/>
                      </a:endParaRPr>
                    </a:p>
                  </a:txBody>
                  <a:tcPr anchor="ctr"/>
                </a:tc>
              </a:tr>
            </a:tbl>
          </a:graphicData>
        </a:graphic>
      </p:graphicFrame>
    </p:spTree>
    <p:extLst>
      <p:ext uri="{BB962C8B-B14F-4D97-AF65-F5344CB8AC3E}">
        <p14:creationId xmlns:p14="http://schemas.microsoft.com/office/powerpoint/2010/main" val="443125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
            </a:r>
            <a:br>
              <a:rPr lang="en-US" i="1" dirty="0" smtClean="0"/>
            </a:br>
            <a:r>
              <a:rPr lang="en-US" i="1" dirty="0" smtClean="0"/>
              <a:t>Idea Generation</a:t>
            </a:r>
            <a:r>
              <a:rPr lang="en-US" dirty="0" smtClean="0"/>
              <a:t/>
            </a:r>
            <a:br>
              <a:rPr lang="en-US" dirty="0" smtClean="0"/>
            </a:br>
            <a:r>
              <a:rPr lang="en-US" dirty="0" smtClean="0"/>
              <a:t>Individual Plan</a:t>
            </a:r>
            <a:br>
              <a:rPr lang="en-US" dirty="0" smtClean="0"/>
            </a:br>
            <a:endParaRPr lang="en-US" dirty="0"/>
          </a:p>
        </p:txBody>
      </p:sp>
      <p:sp>
        <p:nvSpPr>
          <p:cNvPr id="3" name="Content Placeholder 2"/>
          <p:cNvSpPr>
            <a:spLocks noGrp="1"/>
          </p:cNvSpPr>
          <p:nvPr>
            <p:ph idx="1"/>
          </p:nvPr>
        </p:nvSpPr>
        <p:spPr>
          <a:xfrm>
            <a:off x="453390" y="1905000"/>
            <a:ext cx="8153400" cy="4724400"/>
          </a:xfrm>
        </p:spPr>
        <p:txBody>
          <a:bodyPr>
            <a:noAutofit/>
          </a:bodyPr>
          <a:lstStyle/>
          <a:p>
            <a:r>
              <a:rPr lang="en-US" sz="2800" dirty="0"/>
              <a:t>Do you have enough information?</a:t>
            </a:r>
          </a:p>
          <a:p>
            <a:r>
              <a:rPr lang="en-US" sz="2800" dirty="0"/>
              <a:t>What questions do you still have?</a:t>
            </a:r>
          </a:p>
          <a:p>
            <a:endParaRPr lang="en-US" sz="2800" dirty="0" smtClean="0"/>
          </a:p>
          <a:p>
            <a:r>
              <a:rPr lang="en-US" sz="2800" dirty="0" smtClean="0"/>
              <a:t>In </a:t>
            </a:r>
            <a:r>
              <a:rPr lang="en-US" sz="2800" dirty="0" smtClean="0"/>
              <a:t>your design notebook, label “Individual Design” on one page</a:t>
            </a:r>
          </a:p>
          <a:p>
            <a:endParaRPr lang="en-US" sz="2800" dirty="0" smtClean="0"/>
          </a:p>
          <a:p>
            <a:r>
              <a:rPr lang="en-US" sz="2800" dirty="0" smtClean="0"/>
              <a:t>Draw a sketch of your design </a:t>
            </a:r>
            <a:r>
              <a:rPr lang="en-US" sz="2800" dirty="0" smtClean="0">
                <a:sym typeface="Wingdings" panose="05000000000000000000" pitchFamily="2" charset="2"/>
              </a:rPr>
              <a:t> Include labels, perspective, scale</a:t>
            </a:r>
            <a:endParaRPr lang="en-US" sz="2800" dirty="0"/>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152400"/>
            <a:ext cx="1586364" cy="1570500"/>
          </a:xfrm>
          <a:prstGeom prst="rect">
            <a:avLst/>
          </a:prstGeom>
        </p:spPr>
      </p:pic>
    </p:spTree>
    <p:extLst>
      <p:ext uri="{BB962C8B-B14F-4D97-AF65-F5344CB8AC3E}">
        <p14:creationId xmlns:p14="http://schemas.microsoft.com/office/powerpoint/2010/main" val="66516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828</TotalTime>
  <Words>543</Words>
  <Application>Microsoft Office PowerPoint</Application>
  <PresentationFormat>On-screen Show (4:3)</PresentationFormat>
  <Paragraphs>107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Simple Machines</vt:lpstr>
      <vt:lpstr>Introduction to Simple Machines  </vt:lpstr>
      <vt:lpstr>Inquiry Activities</vt:lpstr>
      <vt:lpstr>Simple Machines in Nature</vt:lpstr>
      <vt:lpstr>Save the Wolf!</vt:lpstr>
      <vt:lpstr> Problem Scoping Identifying the problem </vt:lpstr>
      <vt:lpstr> Problem Scoping Identifying the problem </vt:lpstr>
      <vt:lpstr>Materials  </vt:lpstr>
      <vt:lpstr> Idea Generation Individual Plan </vt:lpstr>
      <vt:lpstr>Idea Generation Team Design</vt:lpstr>
      <vt:lpstr>Solution Production and Performance - Construct and Test</vt:lpstr>
      <vt:lpstr>Solution Production and Performance - Construct and Test</vt:lpstr>
      <vt:lpstr>Data Collection </vt:lpstr>
      <vt:lpstr> Communication Share Results </vt:lpstr>
      <vt:lpstr> Optimization Improve and Re-design </vt:lpstr>
      <vt:lpstr>Student Work</vt:lpstr>
      <vt:lpstr>Literacy</vt:lpstr>
      <vt:lpstr>Assessment</vt:lpstr>
    </vt:vector>
  </TitlesOfParts>
  <Company>Engineering Computer Network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Slow Boat</dc:title>
  <dc:creator>Hubbard, Bryan J</dc:creator>
  <cp:lastModifiedBy>Nyquist, Chell E</cp:lastModifiedBy>
  <cp:revision>35</cp:revision>
  <dcterms:created xsi:type="dcterms:W3CDTF">2013-04-23T14:02:32Z</dcterms:created>
  <dcterms:modified xsi:type="dcterms:W3CDTF">2017-04-25T19:06:22Z</dcterms:modified>
</cp:coreProperties>
</file>