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6" r:id="rId2"/>
    <p:sldId id="286" r:id="rId3"/>
    <p:sldId id="282" r:id="rId4"/>
    <p:sldId id="340" r:id="rId5"/>
    <p:sldId id="287" r:id="rId6"/>
    <p:sldId id="281" r:id="rId7"/>
    <p:sldId id="261" r:id="rId8"/>
    <p:sldId id="272" r:id="rId9"/>
    <p:sldId id="271" r:id="rId10"/>
    <p:sldId id="284" r:id="rId11"/>
    <p:sldId id="342" r:id="rId12"/>
    <p:sldId id="344" r:id="rId13"/>
    <p:sldId id="325" r:id="rId14"/>
    <p:sldId id="326" r:id="rId15"/>
    <p:sldId id="327" r:id="rId16"/>
    <p:sldId id="328" r:id="rId17"/>
    <p:sldId id="329" r:id="rId18"/>
    <p:sldId id="330" r:id="rId19"/>
    <p:sldId id="277" r:id="rId20"/>
    <p:sldId id="266" r:id="rId21"/>
    <p:sldId id="331" r:id="rId22"/>
    <p:sldId id="288" r:id="rId23"/>
    <p:sldId id="289" r:id="rId24"/>
    <p:sldId id="332" r:id="rId25"/>
    <p:sldId id="310" r:id="rId26"/>
    <p:sldId id="312" r:id="rId27"/>
    <p:sldId id="315" r:id="rId28"/>
    <p:sldId id="339" r:id="rId29"/>
    <p:sldId id="336" r:id="rId30"/>
    <p:sldId id="337" r:id="rId31"/>
    <p:sldId id="338" r:id="rId32"/>
    <p:sldId id="319" r:id="rId33"/>
    <p:sldId id="345" r:id="rId34"/>
    <p:sldId id="321" r:id="rId35"/>
    <p:sldId id="323" r:id="rId36"/>
    <p:sldId id="346" r:id="rId37"/>
    <p:sldId id="341"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euser"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23" autoAdjust="0"/>
  </p:normalViewPr>
  <p:slideViewPr>
    <p:cSldViewPr>
      <p:cViewPr varScale="1">
        <p:scale>
          <a:sx n="92" d="100"/>
          <a:sy n="92" d="100"/>
        </p:scale>
        <p:origin x="5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A591B42-F635-45A5-9487-F70CB3C2DEF3}" type="datetimeFigureOut">
              <a:rPr lang="en-US" smtClean="0"/>
              <a:t>5/27/2015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CB8C383-0658-4F3A-9FEB-F9FE6BD43A97}" type="slidenum">
              <a:rPr lang="en-US" smtClean="0"/>
              <a:t>‹#›</a:t>
            </a:fld>
            <a:endParaRPr lang="en-US"/>
          </a:p>
        </p:txBody>
      </p:sp>
    </p:spTree>
    <p:extLst>
      <p:ext uri="{BB962C8B-B14F-4D97-AF65-F5344CB8AC3E}">
        <p14:creationId xmlns:p14="http://schemas.microsoft.com/office/powerpoint/2010/main" val="2211049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5FCD1A-720A-4548-AD12-1F9884B8DE68}" type="datetimeFigureOut">
              <a:rPr lang="en-US" smtClean="0"/>
              <a:pPr/>
              <a:t>5/27/2015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2B667E-FE97-407B-93D7-85373A607EC7}" type="slidenum">
              <a:rPr lang="en-US" smtClean="0"/>
              <a:pPr/>
              <a:t>‹#›</a:t>
            </a:fld>
            <a:endParaRPr lang="en-US"/>
          </a:p>
        </p:txBody>
      </p:sp>
    </p:spTree>
    <p:extLst>
      <p:ext uri="{BB962C8B-B14F-4D97-AF65-F5344CB8AC3E}">
        <p14:creationId xmlns:p14="http://schemas.microsoft.com/office/powerpoint/2010/main" val="404977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B667E-FE97-407B-93D7-85373A607EC7}" type="slidenum">
              <a:rPr lang="en-US" smtClean="0"/>
              <a:pPr/>
              <a:t>1</a:t>
            </a:fld>
            <a:endParaRPr lang="en-US"/>
          </a:p>
        </p:txBody>
      </p:sp>
    </p:spTree>
    <p:extLst>
      <p:ext uri="{BB962C8B-B14F-4D97-AF65-F5344CB8AC3E}">
        <p14:creationId xmlns:p14="http://schemas.microsoft.com/office/powerpoint/2010/main" val="123982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back to</a:t>
            </a:r>
            <a:r>
              <a:rPr lang="en-US" baseline="0" dirty="0" smtClean="0"/>
              <a:t> those who participated last year, and welcome to all the new participants. </a:t>
            </a:r>
            <a:endParaRPr lang="en-US" dirty="0"/>
          </a:p>
        </p:txBody>
      </p:sp>
      <p:sp>
        <p:nvSpPr>
          <p:cNvPr id="4" name="Slide Number Placeholder 3"/>
          <p:cNvSpPr>
            <a:spLocks noGrp="1"/>
          </p:cNvSpPr>
          <p:nvPr>
            <p:ph type="sldNum" sz="quarter" idx="10"/>
          </p:nvPr>
        </p:nvSpPr>
        <p:spPr/>
        <p:txBody>
          <a:bodyPr/>
          <a:lstStyle/>
          <a:p>
            <a:fld id="{372B667E-FE97-407B-93D7-85373A607EC7}" type="slidenum">
              <a:rPr lang="en-US" smtClean="0"/>
              <a:pPr/>
              <a:t>4</a:t>
            </a:fld>
            <a:endParaRPr lang="en-US"/>
          </a:p>
        </p:txBody>
      </p:sp>
    </p:spTree>
    <p:extLst>
      <p:ext uri="{BB962C8B-B14F-4D97-AF65-F5344CB8AC3E}">
        <p14:creationId xmlns:p14="http://schemas.microsoft.com/office/powerpoint/2010/main" val="375223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brief overview of the SLED project. It is intended as an introduction for the new participants and a refresher for those who participated</a:t>
            </a:r>
            <a:r>
              <a:rPr lang="en-US" baseline="0" dirty="0" smtClean="0"/>
              <a:t> last year.</a:t>
            </a:r>
            <a:endParaRPr lang="en-US" dirty="0"/>
          </a:p>
        </p:txBody>
      </p:sp>
      <p:sp>
        <p:nvSpPr>
          <p:cNvPr id="4" name="Slide Number Placeholder 3"/>
          <p:cNvSpPr>
            <a:spLocks noGrp="1"/>
          </p:cNvSpPr>
          <p:nvPr>
            <p:ph type="sldNum" sz="quarter" idx="10"/>
          </p:nvPr>
        </p:nvSpPr>
        <p:spPr/>
        <p:txBody>
          <a:bodyPr/>
          <a:lstStyle/>
          <a:p>
            <a:fld id="{372B667E-FE97-407B-93D7-85373A607EC7}" type="slidenum">
              <a:rPr lang="en-US" smtClean="0"/>
              <a:pPr/>
              <a:t>5</a:t>
            </a:fld>
            <a:endParaRPr lang="en-US"/>
          </a:p>
        </p:txBody>
      </p:sp>
    </p:spTree>
    <p:extLst>
      <p:ext uri="{BB962C8B-B14F-4D97-AF65-F5344CB8AC3E}">
        <p14:creationId xmlns:p14="http://schemas.microsoft.com/office/powerpoint/2010/main" val="166963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is receiving significant funding from NSF and has high visibility nationally. You are part of an important effort, and there is an expectation that all of the partners will work together to help this project succeed.</a:t>
            </a:r>
            <a:endParaRPr lang="en-US" dirty="0"/>
          </a:p>
        </p:txBody>
      </p:sp>
      <p:sp>
        <p:nvSpPr>
          <p:cNvPr id="4" name="Slide Number Placeholder 3"/>
          <p:cNvSpPr>
            <a:spLocks noGrp="1"/>
          </p:cNvSpPr>
          <p:nvPr>
            <p:ph type="sldNum" sz="quarter" idx="10"/>
          </p:nvPr>
        </p:nvSpPr>
        <p:spPr/>
        <p:txBody>
          <a:bodyPr/>
          <a:lstStyle/>
          <a:p>
            <a:fld id="{372B667E-FE97-407B-93D7-85373A607EC7}" type="slidenum">
              <a:rPr lang="en-US" smtClean="0"/>
              <a:pPr/>
              <a:t>6</a:t>
            </a:fld>
            <a:endParaRPr lang="en-US"/>
          </a:p>
        </p:txBody>
      </p:sp>
    </p:spTree>
    <p:extLst>
      <p:ext uri="{BB962C8B-B14F-4D97-AF65-F5344CB8AC3E}">
        <p14:creationId xmlns:p14="http://schemas.microsoft.com/office/powerpoint/2010/main" val="372349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55EBC-FEE5-3C48-BD0C-3E2A5FDC1F44}" type="slidenum">
              <a:rPr lang="en-US" smtClean="0"/>
              <a:pPr/>
              <a:t>7</a:t>
            </a:fld>
            <a:endParaRPr lang="en-US"/>
          </a:p>
        </p:txBody>
      </p:sp>
    </p:spTree>
    <p:extLst>
      <p:ext uri="{BB962C8B-B14F-4D97-AF65-F5344CB8AC3E}">
        <p14:creationId xmlns:p14="http://schemas.microsoft.com/office/powerpoint/2010/main" val="120546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SLED is targeted both by grade level, 3 through 6, and by disciplinary</a:t>
            </a:r>
            <a:r>
              <a:rPr lang="en-US" baseline="0" dirty="0" smtClean="0"/>
              <a:t> focus, science and engineering design.</a:t>
            </a:r>
            <a:endParaRPr lang="en-US" dirty="0"/>
          </a:p>
        </p:txBody>
      </p:sp>
      <p:sp>
        <p:nvSpPr>
          <p:cNvPr id="4" name="Slide Number Placeholder 3"/>
          <p:cNvSpPr>
            <a:spLocks noGrp="1"/>
          </p:cNvSpPr>
          <p:nvPr>
            <p:ph type="sldNum" sz="quarter" idx="10"/>
          </p:nvPr>
        </p:nvSpPr>
        <p:spPr/>
        <p:txBody>
          <a:bodyPr/>
          <a:lstStyle/>
          <a:p>
            <a:fld id="{372B667E-FE97-407B-93D7-85373A607EC7}" type="slidenum">
              <a:rPr lang="en-US" smtClean="0"/>
              <a:pPr/>
              <a:t>8</a:t>
            </a:fld>
            <a:endParaRPr lang="en-US"/>
          </a:p>
        </p:txBody>
      </p:sp>
    </p:spTree>
    <p:extLst>
      <p:ext uri="{BB962C8B-B14F-4D97-AF65-F5344CB8AC3E}">
        <p14:creationId xmlns:p14="http://schemas.microsoft.com/office/powerpoint/2010/main" val="125867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B667E-FE97-407B-93D7-85373A607EC7}" type="slidenum">
              <a:rPr lang="en-US" smtClean="0"/>
              <a:pPr/>
              <a:t>14</a:t>
            </a:fld>
            <a:endParaRPr lang="en-US"/>
          </a:p>
        </p:txBody>
      </p:sp>
    </p:spTree>
    <p:extLst>
      <p:ext uri="{BB962C8B-B14F-4D97-AF65-F5344CB8AC3E}">
        <p14:creationId xmlns:p14="http://schemas.microsoft.com/office/powerpoint/2010/main" val="152163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CFC18-BD57-496A-8188-0251FCB70397}" type="slidenum">
              <a:rPr lang="en-US" smtClean="0"/>
              <a:pPr/>
              <a:t>25</a:t>
            </a:fld>
            <a:endParaRPr lang="en-US"/>
          </a:p>
        </p:txBody>
      </p:sp>
    </p:spTree>
    <p:extLst>
      <p:ext uri="{BB962C8B-B14F-4D97-AF65-F5344CB8AC3E}">
        <p14:creationId xmlns:p14="http://schemas.microsoft.com/office/powerpoint/2010/main" val="187492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lesson plan has been formatted in the following way:</a:t>
            </a:r>
          </a:p>
          <a:p>
            <a:r>
              <a:rPr lang="en-US" dirty="0"/>
              <a:t> </a:t>
            </a:r>
          </a:p>
          <a:p>
            <a:pPr lvl="0"/>
            <a:r>
              <a:rPr lang="en-US" dirty="0"/>
              <a:t>Guiding question</a:t>
            </a:r>
          </a:p>
          <a:p>
            <a:pPr lvl="0"/>
            <a:r>
              <a:rPr lang="en-US" dirty="0"/>
              <a:t>Time (estimated) </a:t>
            </a:r>
            <a:r>
              <a:rPr lang="en-US" dirty="0">
                <a:sym typeface="Wingdings"/>
              </a:rPr>
              <a:t></a:t>
            </a:r>
            <a:r>
              <a:rPr lang="en-US" dirty="0"/>
              <a:t> based on pilot testing, teacher feedback</a:t>
            </a:r>
          </a:p>
          <a:p>
            <a:pPr lvl="0"/>
            <a:r>
              <a:rPr lang="en-US" dirty="0"/>
              <a:t>Procedure </a:t>
            </a:r>
            <a:r>
              <a:rPr lang="en-US" dirty="0">
                <a:sym typeface="Wingdings"/>
              </a:rPr>
              <a:t></a:t>
            </a:r>
            <a:r>
              <a:rPr lang="en-US" dirty="0"/>
              <a:t> purposeful steps to follow</a:t>
            </a:r>
          </a:p>
          <a:p>
            <a:pPr lvl="0"/>
            <a:r>
              <a:rPr lang="en-US" dirty="0"/>
              <a:t>Examples of Ask questions </a:t>
            </a:r>
            <a:r>
              <a:rPr lang="en-US" dirty="0">
                <a:sym typeface="Wingdings"/>
              </a:rPr>
              <a:t></a:t>
            </a:r>
            <a:r>
              <a:rPr lang="en-US" dirty="0"/>
              <a:t> questions you can ask to foster student thinking; reinforce key concepts or principles</a:t>
            </a:r>
          </a:p>
          <a:p>
            <a:pPr lvl="0"/>
            <a:r>
              <a:rPr lang="en-US" dirty="0"/>
              <a:t>Design notebook entries </a:t>
            </a:r>
          </a:p>
          <a:p>
            <a:pPr lvl="0"/>
            <a:r>
              <a:rPr lang="en-US" dirty="0"/>
              <a:t>Sequenced </a:t>
            </a:r>
            <a:r>
              <a:rPr lang="en-US" dirty="0">
                <a:sym typeface="Wingdings"/>
              </a:rPr>
              <a:t></a:t>
            </a:r>
            <a:r>
              <a:rPr lang="en-US" dirty="0"/>
              <a:t> inquiry into design; or design into inquiry </a:t>
            </a:r>
            <a:r>
              <a:rPr lang="en-US" dirty="0">
                <a:sym typeface="Wingdings"/>
              </a:rPr>
              <a:t></a:t>
            </a:r>
            <a:r>
              <a:rPr lang="en-US" dirty="0"/>
              <a:t> in short, we tried to embed inquiry and design in several of lessons</a:t>
            </a:r>
          </a:p>
          <a:p>
            <a:pPr lvl="0"/>
            <a:r>
              <a:rPr lang="en-US" dirty="0"/>
              <a:t>Assessment includes examples of both formative and summative </a:t>
            </a:r>
            <a:r>
              <a:rPr lang="en-US" dirty="0">
                <a:sym typeface="Wingdings"/>
              </a:rPr>
              <a:t></a:t>
            </a:r>
            <a:r>
              <a:rPr lang="en-US" dirty="0"/>
              <a:t> we hope that you will develop your own forms of assessments; we will also have knowledge tests available for your own purposes</a:t>
            </a:r>
          </a:p>
          <a:p>
            <a:pPr lvl="0"/>
            <a:r>
              <a:rPr lang="en-US" dirty="0"/>
              <a:t>All include a design challenge (can find that at the end of each lesson plan) plus handouts</a:t>
            </a:r>
          </a:p>
          <a:p>
            <a:endParaRPr lang="en-US" dirty="0"/>
          </a:p>
        </p:txBody>
      </p:sp>
      <p:sp>
        <p:nvSpPr>
          <p:cNvPr id="4" name="Slide Number Placeholder 3"/>
          <p:cNvSpPr>
            <a:spLocks noGrp="1"/>
          </p:cNvSpPr>
          <p:nvPr>
            <p:ph type="sldNum" sz="quarter" idx="10"/>
          </p:nvPr>
        </p:nvSpPr>
        <p:spPr/>
        <p:txBody>
          <a:bodyPr/>
          <a:lstStyle/>
          <a:p>
            <a:fld id="{1B1A0EF0-C92A-4866-B84C-F6D9A34D3496}" type="slidenum">
              <a:rPr lang="en-US" smtClean="0"/>
              <a:t>30</a:t>
            </a:fld>
            <a:endParaRPr lang="en-US"/>
          </a:p>
        </p:txBody>
      </p:sp>
    </p:spTree>
    <p:extLst>
      <p:ext uri="{BB962C8B-B14F-4D97-AF65-F5344CB8AC3E}">
        <p14:creationId xmlns:p14="http://schemas.microsoft.com/office/powerpoint/2010/main" val="158806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825EB9A-7DAD-4E5D-A45C-22C0C2F9CE88}" type="datetimeFigureOut">
              <a:rPr lang="en-US" smtClean="0"/>
              <a:pPr/>
              <a:t>5/27/2015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4784E838-0807-4E1D-857C-5442BE88991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25EB9A-7DAD-4E5D-A45C-22C0C2F9CE88}" type="datetimeFigureOut">
              <a:rPr lang="en-US" smtClean="0"/>
              <a:pPr/>
              <a:t>5/27/2015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25EB9A-7DAD-4E5D-A45C-22C0C2F9CE88}" type="datetimeFigureOut">
              <a:rPr lang="en-US" smtClean="0"/>
              <a:pPr/>
              <a:t>5/27/2015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25EB9A-7DAD-4E5D-A45C-22C0C2F9CE88}" type="datetimeFigureOut">
              <a:rPr lang="en-US" smtClean="0"/>
              <a:pPr/>
              <a:t>5/27/2015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4E838-0807-4E1D-857C-5442BE889918}"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42" y="6376485"/>
            <a:ext cx="858758" cy="4534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25EB9A-7DAD-4E5D-A45C-22C0C2F9CE88}" type="datetimeFigureOut">
              <a:rPr lang="en-US" smtClean="0"/>
              <a:pPr/>
              <a:t>5/27/2015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4E838-0807-4E1D-857C-5442BE88991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25EB9A-7DAD-4E5D-A45C-22C0C2F9CE88}" type="datetimeFigureOut">
              <a:rPr lang="en-US" smtClean="0"/>
              <a:pPr/>
              <a:t>5/27/2015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25EB9A-7DAD-4E5D-A45C-22C0C2F9CE88}" type="datetimeFigureOut">
              <a:rPr lang="en-US" smtClean="0"/>
              <a:pPr/>
              <a:t>5/27/2015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825EB9A-7DAD-4E5D-A45C-22C0C2F9CE88}" type="datetimeFigureOut">
              <a:rPr lang="en-US" smtClean="0"/>
              <a:pPr/>
              <a:t>5/27/2015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825EB9A-7DAD-4E5D-A45C-22C0C2F9CE88}" type="datetimeFigureOut">
              <a:rPr lang="en-US" smtClean="0"/>
              <a:pPr/>
              <a:t>5/27/2015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784E838-0807-4E1D-857C-5442BE88991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25EB9A-7DAD-4E5D-A45C-22C0C2F9CE88}" type="datetimeFigureOut">
              <a:rPr lang="en-US" smtClean="0"/>
              <a:pPr/>
              <a:t>5/27/2015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825EB9A-7DAD-4E5D-A45C-22C0C2F9CE88}" type="datetimeFigureOut">
              <a:rPr lang="en-US" smtClean="0"/>
              <a:pPr/>
              <a:t>5/27/2015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4E838-0807-4E1D-857C-5442BE88991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825EB9A-7DAD-4E5D-A45C-22C0C2F9CE88}" type="datetimeFigureOut">
              <a:rPr lang="en-US" smtClean="0"/>
              <a:pPr/>
              <a:t>5/27/2015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784E838-0807-4E1D-857C-5442BE88991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ledhub.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2030" y="745508"/>
            <a:ext cx="7145354" cy="2531091"/>
          </a:xfrm>
        </p:spPr>
        <p:txBody>
          <a:bodyPr>
            <a:normAutofit fontScale="90000"/>
          </a:bodyPr>
          <a:lstStyle/>
          <a:p>
            <a:pPr>
              <a:spcBef>
                <a:spcPts val="0"/>
              </a:spcBef>
            </a:pPr>
            <a:r>
              <a:rPr lang="en-US" sz="4900" dirty="0" smtClean="0"/>
              <a:t>Science Learning through</a:t>
            </a:r>
            <a:br>
              <a:rPr lang="en-US" sz="4900" dirty="0" smtClean="0"/>
            </a:br>
            <a:r>
              <a:rPr lang="en-US" sz="4900" dirty="0" smtClean="0"/>
              <a:t>Engineering Design (SLED)</a:t>
            </a:r>
            <a:br>
              <a:rPr lang="en-US" sz="4900" dirty="0" smtClean="0"/>
            </a:br>
            <a:r>
              <a:rPr lang="en-US" sz="2200" dirty="0" smtClean="0"/>
              <a:t> </a:t>
            </a:r>
            <a:r>
              <a:rPr lang="en-US" sz="4400" dirty="0" smtClean="0"/>
              <a:t/>
            </a:r>
            <a:br>
              <a:rPr lang="en-US" sz="4400" dirty="0" smtClean="0"/>
            </a:br>
            <a:r>
              <a:rPr lang="en-US" sz="4900" dirty="0" smtClean="0">
                <a:solidFill>
                  <a:schemeClr val="tx1"/>
                </a:solidFill>
              </a:rPr>
              <a:t>Summer Institute Welcome</a:t>
            </a:r>
            <a:endParaRPr lang="en-US" sz="4900" dirty="0">
              <a:solidFill>
                <a:schemeClr val="tx1"/>
              </a:solidFill>
            </a:endParaRPr>
          </a:p>
        </p:txBody>
      </p:sp>
      <p:sp>
        <p:nvSpPr>
          <p:cNvPr id="3" name="Subtitle 2"/>
          <p:cNvSpPr>
            <a:spLocks noGrp="1"/>
          </p:cNvSpPr>
          <p:nvPr>
            <p:ph type="subTitle" idx="1"/>
          </p:nvPr>
        </p:nvSpPr>
        <p:spPr>
          <a:xfrm>
            <a:off x="1371600" y="4114800"/>
            <a:ext cx="7450564" cy="1676400"/>
          </a:xfrm>
        </p:spPr>
        <p:txBody>
          <a:bodyPr>
            <a:normAutofit/>
          </a:bodyPr>
          <a:lstStyle/>
          <a:p>
            <a:r>
              <a:rPr lang="en-US" dirty="0" smtClean="0"/>
              <a:t>Monday, June 8, 2015</a:t>
            </a:r>
          </a:p>
          <a:p>
            <a:r>
              <a:rPr lang="en-US" dirty="0" smtClean="0"/>
              <a:t>Hall for Discovery and Learning Research</a:t>
            </a:r>
          </a:p>
          <a:p>
            <a:r>
              <a:rPr lang="en-US" dirty="0" smtClean="0"/>
              <a:t>Purdue University</a:t>
            </a:r>
          </a:p>
        </p:txBody>
      </p:sp>
      <p:pic>
        <p:nvPicPr>
          <p:cNvPr id="4" name="Picture 3" descr="NSF logo.jpg"/>
          <p:cNvPicPr>
            <a:picLocks noChangeAspect="1"/>
          </p:cNvPicPr>
          <p:nvPr/>
        </p:nvPicPr>
        <p:blipFill>
          <a:blip r:embed="rId3" cstate="print"/>
          <a:stretch>
            <a:fillRect/>
          </a:stretch>
        </p:blipFill>
        <p:spPr>
          <a:xfrm>
            <a:off x="7924800" y="5564128"/>
            <a:ext cx="1125168" cy="1131946"/>
          </a:xfrm>
          <a:prstGeom prst="rect">
            <a:avLst/>
          </a:prstGeom>
        </p:spPr>
      </p:pic>
      <p:sp>
        <p:nvSpPr>
          <p:cNvPr id="5" name="TextBox 4"/>
          <p:cNvSpPr txBox="1"/>
          <p:nvPr/>
        </p:nvSpPr>
        <p:spPr>
          <a:xfrm>
            <a:off x="2209800" y="6061173"/>
            <a:ext cx="5715000" cy="584775"/>
          </a:xfrm>
          <a:prstGeom prst="rect">
            <a:avLst/>
          </a:prstGeom>
          <a:noFill/>
        </p:spPr>
        <p:txBody>
          <a:bodyPr wrap="square" rtlCol="0">
            <a:spAutoFit/>
          </a:bodyPr>
          <a:lstStyle/>
          <a:p>
            <a:pPr algn="r"/>
            <a:r>
              <a:rPr lang="en-US" sz="1600" dirty="0" smtClean="0"/>
              <a:t>This project is supported by the </a:t>
            </a:r>
            <a:br>
              <a:rPr lang="en-US" sz="1600" dirty="0" smtClean="0"/>
            </a:br>
            <a:r>
              <a:rPr lang="en-US" sz="1600" dirty="0" smtClean="0"/>
              <a:t>National Science Foundation, Grant #0962840</a:t>
            </a:r>
            <a:endParaRPr lang="en-US" sz="1600" dirty="0"/>
          </a:p>
        </p:txBody>
      </p:sp>
      <p:pic>
        <p:nvPicPr>
          <p:cNvPr id="6" name="Content Placeholder 5" descr="sled_logo_7.png"/>
          <p:cNvPicPr>
            <a:picLocks noChangeAspect="1"/>
          </p:cNvPicPr>
          <p:nvPr/>
        </p:nvPicPr>
        <p:blipFill>
          <a:blip r:embed="rId4" cstate="print"/>
          <a:srcRect/>
          <a:stretch>
            <a:fillRect/>
          </a:stretch>
        </p:blipFill>
        <p:spPr bwMode="auto">
          <a:xfrm>
            <a:off x="7467600" y="152400"/>
            <a:ext cx="1447800" cy="766532"/>
          </a:xfrm>
          <a:prstGeom prst="rect">
            <a:avLst/>
          </a:prstGeom>
          <a:solidFill>
            <a:schemeClr val="bg1"/>
          </a:solidFill>
          <a:ln w="9525">
            <a:noFill/>
            <a:miter lim="800000"/>
            <a:headEnd/>
            <a:tailEnd/>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05500"/>
            <a:ext cx="952500" cy="952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Engineering 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Indiana’s </a:t>
            </a:r>
            <a:r>
              <a:rPr lang="en-US" dirty="0"/>
              <a:t>elementary science standards now address elements of engineering </a:t>
            </a:r>
            <a:r>
              <a:rPr lang="en-US" dirty="0" smtClean="0"/>
              <a:t>design. </a:t>
            </a:r>
          </a:p>
          <a:p>
            <a:r>
              <a:rPr lang="en-US" dirty="0" smtClean="0"/>
              <a:t>One basic rationale from the standards:</a:t>
            </a:r>
          </a:p>
          <a:p>
            <a:pPr marL="682625" indent="0">
              <a:buNone/>
            </a:pPr>
            <a:r>
              <a:rPr lang="en-US" dirty="0" smtClean="0">
                <a:solidFill>
                  <a:schemeClr val="accent6">
                    <a:lumMod val="75000"/>
                  </a:schemeClr>
                </a:solidFill>
              </a:rPr>
              <a:t>“As </a:t>
            </a:r>
            <a:r>
              <a:rPr lang="en-US" dirty="0">
                <a:solidFill>
                  <a:schemeClr val="accent6">
                    <a:lumMod val="75000"/>
                  </a:schemeClr>
                </a:solidFill>
              </a:rPr>
              <a:t>citizens of the constructed world, students will participate in the design process. Students will learn to use materials and tools safely and employ the basic principles of the engineering design process in order to find solutions to problems</a:t>
            </a:r>
            <a:r>
              <a:rPr lang="en-US" dirty="0" smtClean="0">
                <a:solidFill>
                  <a:schemeClr val="accent6">
                    <a:lumMod val="75000"/>
                  </a:schemeClr>
                </a:solidFill>
              </a:rPr>
              <a:t>.”</a:t>
            </a:r>
            <a:endParaRPr lang="en-US" dirty="0">
              <a:solidFill>
                <a:schemeClr val="accent6">
                  <a:lumMod val="75000"/>
                </a:schemeClr>
              </a:solidFill>
            </a:endParaRPr>
          </a:p>
        </p:txBody>
      </p:sp>
    </p:spTree>
    <p:extLst>
      <p:ext uri="{BB962C8B-B14F-4D97-AF65-F5344CB8AC3E}">
        <p14:creationId xmlns:p14="http://schemas.microsoft.com/office/powerpoint/2010/main" val="2848994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Indiana Academic Science Standards</a:t>
            </a:r>
            <a:br>
              <a:rPr lang="en-US" sz="3600" dirty="0" smtClean="0"/>
            </a:br>
            <a:r>
              <a:rPr lang="en-US" sz="3600" dirty="0" smtClean="0"/>
              <a:t>The Design Process (adopted 2010)</a:t>
            </a:r>
            <a:endParaRPr lang="en-US" sz="3600" dirty="0"/>
          </a:p>
        </p:txBody>
      </p:sp>
      <p:sp>
        <p:nvSpPr>
          <p:cNvPr id="3" name="Content Placeholder 2"/>
          <p:cNvSpPr>
            <a:spLocks noGrp="1"/>
          </p:cNvSpPr>
          <p:nvPr>
            <p:ph idx="1"/>
          </p:nvPr>
        </p:nvSpPr>
        <p:spPr>
          <a:xfrm>
            <a:off x="1371600" y="1600200"/>
            <a:ext cx="7391400" cy="5257800"/>
          </a:xfrm>
        </p:spPr>
        <p:txBody>
          <a:bodyPr>
            <a:noAutofit/>
          </a:bodyPr>
          <a:lstStyle/>
          <a:p>
            <a:pPr>
              <a:spcBef>
                <a:spcPts val="0"/>
              </a:spcBef>
            </a:pPr>
            <a:r>
              <a:rPr lang="en-US" sz="2700" dirty="0"/>
              <a:t>Identify a need or problem to be solved. </a:t>
            </a:r>
          </a:p>
          <a:p>
            <a:pPr>
              <a:spcBef>
                <a:spcPts val="0"/>
              </a:spcBef>
            </a:pPr>
            <a:r>
              <a:rPr lang="en-US" sz="2700" dirty="0"/>
              <a:t>Brainstorm potential solutions. </a:t>
            </a:r>
          </a:p>
          <a:p>
            <a:pPr>
              <a:spcBef>
                <a:spcPts val="0"/>
              </a:spcBef>
            </a:pPr>
            <a:r>
              <a:rPr lang="en-US" sz="2700" dirty="0"/>
              <a:t>Document the design throughout the entire design process. </a:t>
            </a:r>
          </a:p>
          <a:p>
            <a:pPr>
              <a:spcBef>
                <a:spcPts val="0"/>
              </a:spcBef>
            </a:pPr>
            <a:r>
              <a:rPr lang="en-US" sz="2700" dirty="0"/>
              <a:t>Select a solution to meet the need or problem. </a:t>
            </a:r>
          </a:p>
          <a:p>
            <a:pPr>
              <a:spcBef>
                <a:spcPts val="0"/>
              </a:spcBef>
            </a:pPr>
            <a:r>
              <a:rPr lang="en-US" sz="2700" dirty="0"/>
              <a:t>Select the materials to develop a solution. </a:t>
            </a:r>
          </a:p>
          <a:p>
            <a:pPr>
              <a:spcBef>
                <a:spcPts val="0"/>
              </a:spcBef>
            </a:pPr>
            <a:r>
              <a:rPr lang="en-US" sz="2700" dirty="0"/>
              <a:t>Create the solution. </a:t>
            </a:r>
          </a:p>
          <a:p>
            <a:pPr>
              <a:spcBef>
                <a:spcPts val="0"/>
              </a:spcBef>
            </a:pPr>
            <a:r>
              <a:rPr lang="en-US" sz="2700" dirty="0"/>
              <a:t>Evaluate and test how well the solution meets the goal. </a:t>
            </a:r>
          </a:p>
          <a:p>
            <a:pPr>
              <a:spcBef>
                <a:spcPts val="0"/>
              </a:spcBef>
            </a:pPr>
            <a:r>
              <a:rPr lang="en-US" sz="2700" dirty="0"/>
              <a:t>Communicate the solution with drawings or prototypes. </a:t>
            </a:r>
          </a:p>
          <a:p>
            <a:pPr>
              <a:spcBef>
                <a:spcPts val="0"/>
              </a:spcBef>
            </a:pPr>
            <a:r>
              <a:rPr lang="en-US" sz="2700" dirty="0"/>
              <a:t>Communicate how to improve the solution. </a:t>
            </a:r>
          </a:p>
        </p:txBody>
      </p:sp>
    </p:spTree>
    <p:extLst>
      <p:ext uri="{BB962C8B-B14F-4D97-AF65-F5344CB8AC3E}">
        <p14:creationId xmlns:p14="http://schemas.microsoft.com/office/powerpoint/2010/main" val="3851752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normAutofit/>
          </a:bodyPr>
          <a:lstStyle/>
          <a:p>
            <a:r>
              <a:rPr lang="en-US" sz="4000" dirty="0" smtClean="0"/>
              <a:t>The Nature of Science</a:t>
            </a:r>
            <a:endParaRPr lang="en-US" sz="4000" dirty="0"/>
          </a:p>
        </p:txBody>
      </p:sp>
      <p:sp>
        <p:nvSpPr>
          <p:cNvPr id="3" name="Content Placeholder 2"/>
          <p:cNvSpPr>
            <a:spLocks noGrp="1"/>
          </p:cNvSpPr>
          <p:nvPr>
            <p:ph idx="1"/>
          </p:nvPr>
        </p:nvSpPr>
        <p:spPr>
          <a:xfrm>
            <a:off x="1435608" y="1219200"/>
            <a:ext cx="7498080" cy="5638800"/>
          </a:xfrm>
        </p:spPr>
        <p:txBody>
          <a:bodyPr>
            <a:normAutofit fontScale="85000" lnSpcReduction="10000"/>
          </a:bodyPr>
          <a:lstStyle/>
          <a:p>
            <a:r>
              <a:rPr lang="en-US" dirty="0"/>
              <a:t>Use a scientific notebook to record predictions, questions and observations about data with pictures, numbers or in words. </a:t>
            </a:r>
            <a:endParaRPr lang="en-US" dirty="0" smtClean="0"/>
          </a:p>
          <a:p>
            <a:r>
              <a:rPr lang="en-US" dirty="0" smtClean="0"/>
              <a:t>Conduct </a:t>
            </a:r>
            <a:r>
              <a:rPr lang="en-US" dirty="0"/>
              <a:t>investigations that may happen over time as a class, in small groups, or independently. </a:t>
            </a:r>
            <a:endParaRPr lang="en-US" dirty="0" smtClean="0"/>
          </a:p>
          <a:p>
            <a:r>
              <a:rPr lang="en-US" dirty="0" smtClean="0"/>
              <a:t>Generate </a:t>
            </a:r>
            <a:r>
              <a:rPr lang="en-US" dirty="0"/>
              <a:t>questions and make observations about natural processes. </a:t>
            </a:r>
            <a:endParaRPr lang="en-US" dirty="0" smtClean="0"/>
          </a:p>
          <a:p>
            <a:r>
              <a:rPr lang="en-US" dirty="0" smtClean="0"/>
              <a:t>Make </a:t>
            </a:r>
            <a:r>
              <a:rPr lang="en-US" dirty="0"/>
              <a:t>predictions based on observations. </a:t>
            </a:r>
            <a:endParaRPr lang="en-US" dirty="0" smtClean="0"/>
          </a:p>
          <a:p>
            <a:r>
              <a:rPr lang="en-US" dirty="0" smtClean="0"/>
              <a:t>Discuss </a:t>
            </a:r>
            <a:r>
              <a:rPr lang="en-US" dirty="0"/>
              <a:t>observations with peers and be able to support your conclusion with evidence. </a:t>
            </a:r>
            <a:endParaRPr lang="en-US" dirty="0" smtClean="0"/>
          </a:p>
          <a:p>
            <a:r>
              <a:rPr lang="en-US" dirty="0" smtClean="0"/>
              <a:t>Make </a:t>
            </a:r>
            <a:r>
              <a:rPr lang="en-US" dirty="0"/>
              <a:t>and use simple equipment and tools to gather data and extend the senses. </a:t>
            </a:r>
            <a:endParaRPr lang="en-US" dirty="0" smtClean="0"/>
          </a:p>
          <a:p>
            <a:r>
              <a:rPr lang="en-US" dirty="0" smtClean="0"/>
              <a:t>Recognize </a:t>
            </a:r>
            <a:r>
              <a:rPr lang="en-US" dirty="0"/>
              <a:t>a fair test.</a:t>
            </a:r>
          </a:p>
        </p:txBody>
      </p:sp>
    </p:spTree>
    <p:extLst>
      <p:ext uri="{BB962C8B-B14F-4D97-AF65-F5344CB8AC3E}">
        <p14:creationId xmlns:p14="http://schemas.microsoft.com/office/powerpoint/2010/main" val="2432903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Generation of Science Standards (NGSS, 2013)</a:t>
            </a:r>
            <a:endParaRPr lang="en-US" dirty="0"/>
          </a:p>
        </p:txBody>
      </p:sp>
      <p:sp>
        <p:nvSpPr>
          <p:cNvPr id="3" name="Content Placeholder 2"/>
          <p:cNvSpPr>
            <a:spLocks noGrp="1"/>
          </p:cNvSpPr>
          <p:nvPr>
            <p:ph idx="1"/>
          </p:nvPr>
        </p:nvSpPr>
        <p:spPr>
          <a:xfrm>
            <a:off x="1435608" y="1447800"/>
            <a:ext cx="7498080" cy="5105400"/>
          </a:xfrm>
        </p:spPr>
        <p:txBody>
          <a:bodyPr>
            <a:normAutofit/>
          </a:bodyPr>
          <a:lstStyle/>
          <a:p>
            <a:pPr marL="82296" indent="0">
              <a:buNone/>
            </a:pPr>
            <a:r>
              <a:rPr lang="en-US" dirty="0" smtClean="0"/>
              <a:t>Science </a:t>
            </a:r>
            <a:r>
              <a:rPr lang="en-US" dirty="0"/>
              <a:t>education in grades K-12 </a:t>
            </a:r>
            <a:r>
              <a:rPr lang="en-US" dirty="0" smtClean="0"/>
              <a:t>should be built around </a:t>
            </a:r>
            <a:r>
              <a:rPr lang="en-US" dirty="0"/>
              <a:t>three major </a:t>
            </a:r>
            <a:r>
              <a:rPr lang="en-US" dirty="0" smtClean="0"/>
              <a:t>dimensions:</a:t>
            </a:r>
          </a:p>
          <a:p>
            <a:r>
              <a:rPr lang="en-US" sz="2800" dirty="0" smtClean="0"/>
              <a:t>Scientific and engineering practices</a:t>
            </a:r>
          </a:p>
          <a:p>
            <a:r>
              <a:rPr lang="en-US" sz="2800" dirty="0" smtClean="0"/>
              <a:t>Crosscutting </a:t>
            </a:r>
            <a:r>
              <a:rPr lang="en-US" sz="2800" dirty="0"/>
              <a:t>concepts that unify the study of science and </a:t>
            </a:r>
            <a:r>
              <a:rPr lang="en-US" sz="2800" dirty="0" smtClean="0"/>
              <a:t>engineering through </a:t>
            </a:r>
            <a:r>
              <a:rPr lang="en-US" sz="2800" dirty="0"/>
              <a:t>their common application across </a:t>
            </a:r>
            <a:r>
              <a:rPr lang="en-US" sz="2800" dirty="0" smtClean="0"/>
              <a:t>fields, and</a:t>
            </a:r>
            <a:endParaRPr lang="en-US" sz="2800" dirty="0"/>
          </a:p>
          <a:p>
            <a:r>
              <a:rPr lang="en-US" sz="2800" dirty="0" smtClean="0"/>
              <a:t>Core </a:t>
            </a:r>
            <a:r>
              <a:rPr lang="en-US" sz="2800" dirty="0"/>
              <a:t>ideas in four disciplinary areas: physical sciences; life sciences; </a:t>
            </a:r>
            <a:r>
              <a:rPr lang="en-US" sz="2800" dirty="0" smtClean="0"/>
              <a:t>earth and </a:t>
            </a:r>
            <a:r>
              <a:rPr lang="en-US" sz="2800" dirty="0"/>
              <a:t>space sciences; and engineering, technology, and applications of </a:t>
            </a:r>
            <a:r>
              <a:rPr lang="en-US" sz="2800" dirty="0" smtClean="0"/>
              <a:t>science.</a:t>
            </a:r>
          </a:p>
        </p:txBody>
      </p:sp>
    </p:spTree>
    <p:extLst>
      <p:ext uri="{BB962C8B-B14F-4D97-AF65-F5344CB8AC3E}">
        <p14:creationId xmlns:p14="http://schemas.microsoft.com/office/powerpoint/2010/main" val="3810693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SLED Partnership Objectives</a:t>
            </a:r>
            <a:endParaRPr lang="en-US" dirty="0"/>
          </a:p>
        </p:txBody>
      </p:sp>
      <p:sp>
        <p:nvSpPr>
          <p:cNvPr id="3" name="Content Placeholder 2"/>
          <p:cNvSpPr>
            <a:spLocks noGrp="1"/>
          </p:cNvSpPr>
          <p:nvPr>
            <p:ph idx="1"/>
          </p:nvPr>
        </p:nvSpPr>
        <p:spPr>
          <a:xfrm>
            <a:off x="1295400" y="1447800"/>
            <a:ext cx="7696200" cy="5105400"/>
          </a:xfrm>
        </p:spPr>
        <p:txBody>
          <a:bodyPr>
            <a:noAutofit/>
          </a:bodyPr>
          <a:lstStyle/>
          <a:p>
            <a:pPr marL="514350" lvl="0" indent="-514350">
              <a:lnSpc>
                <a:spcPts val="3200"/>
              </a:lnSpc>
              <a:buClrTx/>
              <a:buFont typeface="+mj-lt"/>
              <a:buAutoNum type="arabicPeriod"/>
            </a:pPr>
            <a:r>
              <a:rPr lang="en-US" sz="2800" b="1" dirty="0"/>
              <a:t>Create </a:t>
            </a:r>
            <a:r>
              <a:rPr lang="en-US" sz="2800" b="1" dirty="0" smtClean="0"/>
              <a:t>the partnership </a:t>
            </a:r>
            <a:r>
              <a:rPr lang="en-US" sz="2800" dirty="0" smtClean="0"/>
              <a:t>of university faculty, school teachers and administrators, and community partners</a:t>
            </a:r>
            <a:endParaRPr lang="en-US" sz="2800" dirty="0"/>
          </a:p>
          <a:p>
            <a:pPr marL="514350" lvl="0" indent="-514350">
              <a:lnSpc>
                <a:spcPts val="3200"/>
              </a:lnSpc>
              <a:buClrTx/>
              <a:buFont typeface="+mj-lt"/>
              <a:buAutoNum type="arabicPeriod"/>
            </a:pPr>
            <a:r>
              <a:rPr lang="en-US" sz="2800" b="1" dirty="0"/>
              <a:t>Enhance the </a:t>
            </a:r>
            <a:r>
              <a:rPr lang="en-US" sz="2800" b="1" dirty="0" smtClean="0"/>
              <a:t>preparation </a:t>
            </a:r>
            <a:r>
              <a:rPr lang="en-US" sz="2800" b="1" dirty="0"/>
              <a:t>of in-service and pre-service </a:t>
            </a:r>
            <a:r>
              <a:rPr lang="en-US" sz="2800" b="1" dirty="0" smtClean="0"/>
              <a:t>teachers </a:t>
            </a:r>
            <a:r>
              <a:rPr lang="en-US" sz="2800" dirty="0" smtClean="0"/>
              <a:t>to integrate engineering design in science teaching</a:t>
            </a:r>
          </a:p>
          <a:p>
            <a:pPr marL="514350" lvl="0" indent="-514350">
              <a:lnSpc>
                <a:spcPts val="3200"/>
              </a:lnSpc>
              <a:buClrTx/>
              <a:buFont typeface="+mj-lt"/>
              <a:buAutoNum type="arabicPeriod"/>
            </a:pPr>
            <a:r>
              <a:rPr lang="en-US" sz="2800" b="1" dirty="0"/>
              <a:t>Adapt, refine, and test </a:t>
            </a:r>
            <a:r>
              <a:rPr lang="en-US" sz="2800" b="1" dirty="0" smtClean="0"/>
              <a:t>project- </a:t>
            </a:r>
            <a:r>
              <a:rPr lang="en-US" sz="2800" b="1" dirty="0"/>
              <a:t>and design-based curricular </a:t>
            </a:r>
            <a:r>
              <a:rPr lang="en-US" sz="2800" b="1" dirty="0" smtClean="0"/>
              <a:t>materials/tasks</a:t>
            </a:r>
          </a:p>
          <a:p>
            <a:pPr marL="514350" lvl="0" indent="-514350">
              <a:lnSpc>
                <a:spcPts val="3200"/>
              </a:lnSpc>
              <a:buClrTx/>
              <a:buFont typeface="+mj-lt"/>
              <a:buAutoNum type="arabicPeriod"/>
            </a:pPr>
            <a:r>
              <a:rPr lang="en-US" sz="2800" b="1" dirty="0"/>
              <a:t>Generate </a:t>
            </a:r>
            <a:r>
              <a:rPr lang="en-US" sz="2800" b="1" dirty="0" smtClean="0"/>
              <a:t>evidence </a:t>
            </a:r>
            <a:r>
              <a:rPr lang="en-US" sz="2800" dirty="0" smtClean="0"/>
              <a:t>of how well this works with teachers and students</a:t>
            </a:r>
            <a:endParaRPr lang="en-US" sz="2800" b="1" dirty="0" smtClean="0"/>
          </a:p>
          <a:p>
            <a:pPr marL="514350" lvl="0" indent="-514350">
              <a:lnSpc>
                <a:spcPts val="3200"/>
              </a:lnSpc>
              <a:buClrTx/>
              <a:buFont typeface="+mj-lt"/>
              <a:buAutoNum type="arabicPeriod"/>
            </a:pPr>
            <a:endParaRPr lang="en-US" sz="2800" dirty="0"/>
          </a:p>
        </p:txBody>
      </p:sp>
    </p:spTree>
    <p:extLst>
      <p:ext uri="{BB962C8B-B14F-4D97-AF65-F5344CB8AC3E}">
        <p14:creationId xmlns:p14="http://schemas.microsoft.com/office/powerpoint/2010/main" val="231543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Partnership</a:t>
            </a:r>
            <a:endParaRPr lang="en-US" dirty="0"/>
          </a:p>
        </p:txBody>
      </p:sp>
      <p:sp>
        <p:nvSpPr>
          <p:cNvPr id="3" name="Content Placeholder 2"/>
          <p:cNvSpPr>
            <a:spLocks noGrp="1"/>
          </p:cNvSpPr>
          <p:nvPr>
            <p:ph idx="1"/>
          </p:nvPr>
        </p:nvSpPr>
        <p:spPr/>
        <p:txBody>
          <a:bodyPr/>
          <a:lstStyle/>
          <a:p>
            <a:r>
              <a:rPr lang="en-US" dirty="0" smtClean="0"/>
              <a:t>SLED is organized to work as a community of learners involving all project partners.</a:t>
            </a:r>
          </a:p>
          <a:p>
            <a:r>
              <a:rPr lang="en-US" dirty="0" err="1" smtClean="0"/>
              <a:t>SLEDhub</a:t>
            </a:r>
            <a:r>
              <a:rPr lang="en-US" dirty="0" smtClean="0"/>
              <a:t> serves as an online locus for project resources and communication.</a:t>
            </a:r>
            <a:br>
              <a:rPr lang="en-US" dirty="0" smtClean="0"/>
            </a:br>
            <a:r>
              <a:rPr lang="en-US" dirty="0" smtClean="0"/>
              <a:t/>
            </a:r>
            <a:br>
              <a:rPr lang="en-US" dirty="0" smtClean="0"/>
            </a:br>
            <a:r>
              <a:rPr lang="en-US" dirty="0">
                <a:hlinkClick r:id="rId2"/>
              </a:rPr>
              <a:t>s</a:t>
            </a:r>
            <a:r>
              <a:rPr lang="en-US" dirty="0" smtClean="0">
                <a:hlinkClick r:id="rId2"/>
              </a:rPr>
              <a:t>ledhub.org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4191000"/>
            <a:ext cx="3846513" cy="2337929"/>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8017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 Teacher Development</a:t>
            </a:r>
            <a:endParaRPr lang="en-US" dirty="0"/>
          </a:p>
        </p:txBody>
      </p:sp>
      <p:sp>
        <p:nvSpPr>
          <p:cNvPr id="3" name="Content Placeholder 2"/>
          <p:cNvSpPr>
            <a:spLocks noGrp="1"/>
          </p:cNvSpPr>
          <p:nvPr>
            <p:ph idx="1"/>
          </p:nvPr>
        </p:nvSpPr>
        <p:spPr>
          <a:xfrm>
            <a:off x="1435608" y="1447800"/>
            <a:ext cx="7498080" cy="5029200"/>
          </a:xfrm>
        </p:spPr>
        <p:txBody>
          <a:bodyPr>
            <a:normAutofit fontScale="92500" lnSpcReduction="10000"/>
          </a:bodyPr>
          <a:lstStyle/>
          <a:p>
            <a:r>
              <a:rPr lang="en-US" sz="3000" dirty="0"/>
              <a:t>In-service teacher professional development and </a:t>
            </a:r>
            <a:r>
              <a:rPr lang="en-US" sz="3000" dirty="0" smtClean="0"/>
              <a:t>support</a:t>
            </a:r>
          </a:p>
          <a:p>
            <a:pPr lvl="1"/>
            <a:r>
              <a:rPr lang="en-US" sz="2600" dirty="0" smtClean="0"/>
              <a:t>Summer Institute and follow-up professional development</a:t>
            </a:r>
          </a:p>
          <a:p>
            <a:pPr lvl="1"/>
            <a:r>
              <a:rPr lang="en-US" sz="2600" dirty="0" smtClean="0"/>
              <a:t>Work with disciplinary faculty</a:t>
            </a:r>
          </a:p>
          <a:p>
            <a:pPr lvl="1"/>
            <a:r>
              <a:rPr lang="en-US" sz="2600" dirty="0" err="1" smtClean="0"/>
              <a:t>SLEDhub</a:t>
            </a:r>
            <a:r>
              <a:rPr lang="en-US" sz="2600" dirty="0" smtClean="0"/>
              <a:t> online resource repository</a:t>
            </a:r>
          </a:p>
          <a:p>
            <a:r>
              <a:rPr lang="en-US" sz="3000" dirty="0"/>
              <a:t>Pre-service teacher preparation</a:t>
            </a:r>
          </a:p>
          <a:p>
            <a:pPr lvl="1"/>
            <a:r>
              <a:rPr lang="en-US" sz="2600" dirty="0"/>
              <a:t>Special </a:t>
            </a:r>
            <a:r>
              <a:rPr lang="en-US" sz="2600" dirty="0" smtClean="0"/>
              <a:t>elementary </a:t>
            </a:r>
            <a:r>
              <a:rPr lang="en-US" sz="2600" dirty="0"/>
              <a:t>science methods course focused on design</a:t>
            </a:r>
          </a:p>
          <a:p>
            <a:pPr lvl="1"/>
            <a:r>
              <a:rPr lang="en-US" sz="2600" dirty="0" smtClean="0"/>
              <a:t>Summer Institute participants</a:t>
            </a:r>
            <a:endParaRPr lang="en-US" sz="2600" dirty="0"/>
          </a:p>
          <a:p>
            <a:pPr lvl="1"/>
            <a:r>
              <a:rPr lang="en-US" sz="2600" dirty="0" smtClean="0"/>
              <a:t>Linking </a:t>
            </a:r>
            <a:r>
              <a:rPr lang="en-US" sz="2600" dirty="0"/>
              <a:t>pre-service teachers </a:t>
            </a:r>
            <a:r>
              <a:rPr lang="en-US" sz="2600" dirty="0" smtClean="0"/>
              <a:t>with SLED </a:t>
            </a:r>
            <a:r>
              <a:rPr lang="en-US" sz="2600" dirty="0"/>
              <a:t>participating schools and </a:t>
            </a:r>
            <a:r>
              <a:rPr lang="en-US" sz="2600" dirty="0" smtClean="0"/>
              <a:t>teachers</a:t>
            </a:r>
            <a:endParaRPr lang="en-US" sz="2600" dirty="0"/>
          </a:p>
        </p:txBody>
      </p:sp>
    </p:spTree>
    <p:extLst>
      <p:ext uri="{BB962C8B-B14F-4D97-AF65-F5344CB8AC3E}">
        <p14:creationId xmlns:p14="http://schemas.microsoft.com/office/powerpoint/2010/main" val="150586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Curriculum</a:t>
            </a:r>
            <a:endParaRPr lang="en-US" dirty="0"/>
          </a:p>
        </p:txBody>
      </p:sp>
      <p:sp>
        <p:nvSpPr>
          <p:cNvPr id="3" name="Content Placeholder 2"/>
          <p:cNvSpPr>
            <a:spLocks noGrp="1"/>
          </p:cNvSpPr>
          <p:nvPr>
            <p:ph idx="1"/>
          </p:nvPr>
        </p:nvSpPr>
        <p:spPr/>
        <p:txBody>
          <a:bodyPr>
            <a:normAutofit/>
          </a:bodyPr>
          <a:lstStyle/>
          <a:p>
            <a:r>
              <a:rPr lang="en-US" sz="2800" dirty="0" smtClean="0"/>
              <a:t>Adaptation and/or development of engineering design activities for grades 3-6</a:t>
            </a:r>
          </a:p>
          <a:p>
            <a:pPr lvl="1"/>
            <a:r>
              <a:rPr lang="en-US" sz="2400" dirty="0" smtClean="0"/>
              <a:t>Faculty design teams have created design activities for the classroom that you will try out as part of the summer institute and implement with your students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6364" y="3867742"/>
            <a:ext cx="3337695" cy="2917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41190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Evidence </a:t>
            </a:r>
            <a:endParaRPr lang="en-US" dirty="0"/>
          </a:p>
        </p:txBody>
      </p:sp>
      <p:sp>
        <p:nvSpPr>
          <p:cNvPr id="3" name="Content Placeholder 2"/>
          <p:cNvSpPr>
            <a:spLocks noGrp="1"/>
          </p:cNvSpPr>
          <p:nvPr>
            <p:ph idx="1"/>
          </p:nvPr>
        </p:nvSpPr>
        <p:spPr/>
        <p:txBody>
          <a:bodyPr/>
          <a:lstStyle/>
          <a:p>
            <a:r>
              <a:rPr lang="en-US" dirty="0" smtClean="0"/>
              <a:t>Research and dissemination</a:t>
            </a:r>
            <a:endParaRPr lang="en-US" dirty="0"/>
          </a:p>
          <a:p>
            <a:pPr lvl="1">
              <a:spcAft>
                <a:spcPts val="600"/>
              </a:spcAft>
            </a:pPr>
            <a:r>
              <a:rPr lang="en-US" dirty="0" smtClean="0"/>
              <a:t>Research </a:t>
            </a:r>
            <a:r>
              <a:rPr lang="en-US" dirty="0" smtClean="0"/>
              <a:t>addresses </a:t>
            </a:r>
            <a:r>
              <a:rPr lang="en-US" dirty="0" smtClean="0"/>
              <a:t>three key aspects of the project: the partnership, teacher implementation, and student learning.</a:t>
            </a:r>
          </a:p>
          <a:p>
            <a:pPr lvl="1">
              <a:spcAft>
                <a:spcPts val="600"/>
              </a:spcAft>
            </a:pPr>
            <a:r>
              <a:rPr lang="en-US" dirty="0" smtClean="0"/>
              <a:t>Dissemination </a:t>
            </a:r>
            <a:r>
              <a:rPr lang="en-US" dirty="0" smtClean="0"/>
              <a:t>includes </a:t>
            </a:r>
            <a:r>
              <a:rPr lang="en-US" dirty="0" smtClean="0"/>
              <a:t>presentations at professional meetings, writings about the project, media exposure, and use of the </a:t>
            </a:r>
            <a:r>
              <a:rPr lang="en-US" dirty="0" err="1" smtClean="0"/>
              <a:t>SLEDhub</a:t>
            </a:r>
            <a:r>
              <a:rPr lang="en-US" dirty="0" smtClean="0"/>
              <a:t> site.</a:t>
            </a:r>
            <a:endParaRPr lang="en-US" dirty="0"/>
          </a:p>
        </p:txBody>
      </p:sp>
    </p:spTree>
    <p:extLst>
      <p:ext uri="{BB962C8B-B14F-4D97-AF65-F5344CB8AC3E}">
        <p14:creationId xmlns:p14="http://schemas.microsoft.com/office/powerpoint/2010/main" val="4145709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SLED Intended Outcomes</a:t>
            </a:r>
            <a:endParaRPr lang="en-US" dirty="0"/>
          </a:p>
        </p:txBody>
      </p:sp>
      <p:sp>
        <p:nvSpPr>
          <p:cNvPr id="3" name="Content Placeholder 2"/>
          <p:cNvSpPr>
            <a:spLocks noGrp="1"/>
          </p:cNvSpPr>
          <p:nvPr>
            <p:ph idx="1"/>
          </p:nvPr>
        </p:nvSpPr>
        <p:spPr/>
        <p:txBody>
          <a:bodyPr>
            <a:normAutofit fontScale="70000" lnSpcReduction="20000"/>
          </a:bodyPr>
          <a:lstStyle/>
          <a:p>
            <a:pPr marL="566928" indent="-457200">
              <a:spcAft>
                <a:spcPts val="600"/>
              </a:spcAft>
            </a:pPr>
            <a:r>
              <a:rPr lang="en-US" sz="4000" dirty="0"/>
              <a:t>A</a:t>
            </a:r>
            <a:r>
              <a:rPr lang="en-US" sz="4000" dirty="0" smtClean="0"/>
              <a:t> sustainable partnership supporting on-going use of engineering design in the classroom;</a:t>
            </a:r>
          </a:p>
          <a:p>
            <a:pPr marL="566928" indent="-457200">
              <a:spcAft>
                <a:spcPts val="600"/>
              </a:spcAft>
            </a:pPr>
            <a:r>
              <a:rPr lang="en-US" sz="4000" dirty="0" smtClean="0"/>
              <a:t>A model </a:t>
            </a:r>
            <a:r>
              <a:rPr lang="en-US" sz="4000" dirty="0"/>
              <a:t>for high quality teacher professional development in engineering design for pre-service and in-service elementary educators.</a:t>
            </a:r>
          </a:p>
          <a:p>
            <a:pPr marL="566928" indent="-457200">
              <a:spcAft>
                <a:spcPts val="600"/>
              </a:spcAft>
            </a:pPr>
            <a:r>
              <a:rPr lang="en-US" sz="4000" dirty="0" smtClean="0"/>
              <a:t>A </a:t>
            </a:r>
            <a:r>
              <a:rPr lang="en-US" sz="4000" dirty="0"/>
              <a:t>library of tested, design-based curricular materials to support teaching science in </a:t>
            </a:r>
            <a:br>
              <a:rPr lang="en-US" sz="4000" dirty="0"/>
            </a:br>
            <a:r>
              <a:rPr lang="en-US" sz="4000" dirty="0"/>
              <a:t>grades 3-6; </a:t>
            </a:r>
            <a:r>
              <a:rPr lang="en-US" sz="4000" dirty="0" smtClean="0"/>
              <a:t>and</a:t>
            </a:r>
          </a:p>
          <a:p>
            <a:pPr marL="566928" indent="-457200">
              <a:spcAft>
                <a:spcPts val="600"/>
              </a:spcAft>
            </a:pPr>
            <a:r>
              <a:rPr lang="en-US" sz="4000" dirty="0"/>
              <a:t>N</a:t>
            </a:r>
            <a:r>
              <a:rPr lang="en-US" sz="4000" dirty="0" smtClean="0"/>
              <a:t>ew understandings </a:t>
            </a:r>
            <a:r>
              <a:rPr lang="en-US" sz="4000" dirty="0"/>
              <a:t>of how teachers teach science through the engineering design process and how young students learn science through design-based </a:t>
            </a:r>
            <a:r>
              <a:rPr lang="en-US" sz="4000" dirty="0" smtClean="0"/>
              <a:t>activities.</a:t>
            </a:r>
            <a:endParaRPr lang="en-US" sz="4000" dirty="0"/>
          </a:p>
          <a:p>
            <a:endParaRPr lang="en-US" dirty="0"/>
          </a:p>
        </p:txBody>
      </p:sp>
    </p:spTree>
    <p:extLst>
      <p:ext uri="{BB962C8B-B14F-4D97-AF65-F5344CB8AC3E}">
        <p14:creationId xmlns:p14="http://schemas.microsoft.com/office/powerpoint/2010/main" val="3221578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Welcome and Introductions</a:t>
            </a:r>
            <a:endParaRPr lang="en-US" dirty="0"/>
          </a:p>
        </p:txBody>
      </p:sp>
      <p:pic>
        <p:nvPicPr>
          <p:cNvPr id="2050" name="Picture 2" descr="C:\Users\lehman\AppData\Local\Microsoft\Windows\Temporary Internet Files\Content.IE5\SCBKDFCD\MP9004423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3964" y="2667000"/>
            <a:ext cx="3810000" cy="253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64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Timeline</a:t>
            </a:r>
            <a:endParaRPr lang="en-US" dirty="0"/>
          </a:p>
        </p:txBody>
      </p:sp>
      <p:sp>
        <p:nvSpPr>
          <p:cNvPr id="7" name="Content Placeholder 6"/>
          <p:cNvSpPr>
            <a:spLocks noGrp="1"/>
          </p:cNvSpPr>
          <p:nvPr>
            <p:ph idx="1"/>
          </p:nvPr>
        </p:nvSpPr>
        <p:spPr/>
        <p:txBody>
          <a:bodyPr>
            <a:normAutofit lnSpcReduction="10000"/>
          </a:bodyPr>
          <a:lstStyle/>
          <a:p>
            <a:r>
              <a:rPr lang="en-US" dirty="0" smtClean="0"/>
              <a:t>Years 1 and 2</a:t>
            </a:r>
          </a:p>
          <a:p>
            <a:pPr lvl="1"/>
            <a:r>
              <a:rPr lang="en-US" dirty="0" smtClean="0"/>
              <a:t>Development and integration of engineering design-based activities for grades 5 and 6.</a:t>
            </a:r>
          </a:p>
          <a:p>
            <a:r>
              <a:rPr lang="en-US" dirty="0" smtClean="0"/>
              <a:t>Years 3 and 4</a:t>
            </a:r>
          </a:p>
          <a:p>
            <a:pPr lvl="1"/>
            <a:r>
              <a:rPr lang="en-US" dirty="0"/>
              <a:t>Development and integration of engineering design-based activities for grades </a:t>
            </a:r>
            <a:r>
              <a:rPr lang="en-US" dirty="0" smtClean="0"/>
              <a:t>3 </a:t>
            </a:r>
            <a:r>
              <a:rPr lang="en-US" dirty="0"/>
              <a:t>and </a:t>
            </a:r>
            <a:r>
              <a:rPr lang="en-US" dirty="0" smtClean="0"/>
              <a:t>4.</a:t>
            </a:r>
            <a:endParaRPr lang="en-US" dirty="0"/>
          </a:p>
          <a:p>
            <a:r>
              <a:rPr lang="en-US" dirty="0" smtClean="0"/>
              <a:t>Year 5</a:t>
            </a:r>
          </a:p>
          <a:p>
            <a:pPr lvl="1"/>
            <a:r>
              <a:rPr lang="en-US" dirty="0" smtClean="0"/>
              <a:t>Expansion of the partnership and integration </a:t>
            </a:r>
            <a:r>
              <a:rPr lang="en-US" dirty="0"/>
              <a:t>of engineering design-based activities for grades 3 </a:t>
            </a:r>
            <a:r>
              <a:rPr lang="en-US" dirty="0" smtClean="0"/>
              <a:t>– 6 in all schools.</a:t>
            </a:r>
            <a:endParaRPr lang="en-US" dirty="0"/>
          </a:p>
          <a:p>
            <a:pPr lvl="1"/>
            <a:endParaRPr lang="en-US" dirty="0"/>
          </a:p>
        </p:txBody>
      </p:sp>
      <p:sp>
        <p:nvSpPr>
          <p:cNvPr id="3" name="Left Arrow 2"/>
          <p:cNvSpPr/>
          <p:nvPr/>
        </p:nvSpPr>
        <p:spPr>
          <a:xfrm>
            <a:off x="6781800" y="4191000"/>
            <a:ext cx="2133600" cy="609600"/>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 are here!</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Great Expectations</a:t>
            </a:r>
            <a:endParaRPr lang="en-US" dirty="0"/>
          </a:p>
        </p:txBody>
      </p:sp>
      <p:pic>
        <p:nvPicPr>
          <p:cNvPr id="2051" name="Picture 3" descr="C:\Users\lehman\AppData\Local\Microsoft\Windows\Temporary Internet Files\Content.IE5\KQB2AZ1G\MC9002958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514600"/>
            <a:ext cx="2618715" cy="361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76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Expected of You?</a:t>
            </a:r>
            <a:endParaRPr lang="en-US" dirty="0"/>
          </a:p>
        </p:txBody>
      </p:sp>
      <p:sp>
        <p:nvSpPr>
          <p:cNvPr id="3" name="Content Placeholder 2"/>
          <p:cNvSpPr>
            <a:spLocks noGrp="1"/>
          </p:cNvSpPr>
          <p:nvPr>
            <p:ph idx="1"/>
          </p:nvPr>
        </p:nvSpPr>
        <p:spPr/>
        <p:txBody>
          <a:bodyPr>
            <a:normAutofit fontScale="92500"/>
          </a:bodyPr>
          <a:lstStyle/>
          <a:p>
            <a:r>
              <a:rPr lang="en-US" dirty="0" smtClean="0"/>
              <a:t>Participation in the project for at least this summer and the coming academic year.</a:t>
            </a:r>
          </a:p>
          <a:p>
            <a:r>
              <a:rPr lang="en-US" dirty="0" smtClean="0"/>
              <a:t>Academic year integration will consist of implementing at least </a:t>
            </a:r>
            <a:r>
              <a:rPr lang="en-US" dirty="0" smtClean="0"/>
              <a:t>2 SLED design-team developed </a:t>
            </a:r>
            <a:r>
              <a:rPr lang="en-US" dirty="0" smtClean="0"/>
              <a:t>activities </a:t>
            </a:r>
            <a:r>
              <a:rPr lang="en-US" dirty="0" smtClean="0"/>
              <a:t>(</a:t>
            </a:r>
            <a:r>
              <a:rPr lang="en-US" dirty="0" smtClean="0"/>
              <a:t>one fall and one spring</a:t>
            </a:r>
            <a:r>
              <a:rPr lang="en-US" dirty="0" smtClean="0"/>
              <a:t>) with your students.</a:t>
            </a:r>
            <a:endParaRPr lang="en-US" dirty="0"/>
          </a:p>
          <a:p>
            <a:r>
              <a:rPr lang="en-US" dirty="0" smtClean="0"/>
              <a:t>Other activities include: follow-up </a:t>
            </a:r>
            <a:r>
              <a:rPr lang="en-US" dirty="0" smtClean="0"/>
              <a:t>activities, </a:t>
            </a:r>
            <a:r>
              <a:rPr lang="en-US" dirty="0" smtClean="0"/>
              <a:t>participation in the online community, and participation in research and evaluation.</a:t>
            </a:r>
            <a:endParaRPr lang="en-US" dirty="0"/>
          </a:p>
        </p:txBody>
      </p:sp>
    </p:spTree>
    <p:extLst>
      <p:ext uri="{BB962C8B-B14F-4D97-AF65-F5344CB8AC3E}">
        <p14:creationId xmlns:p14="http://schemas.microsoft.com/office/powerpoint/2010/main" val="169412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pPr>
              <a:spcAft>
                <a:spcPts val="600"/>
              </a:spcAft>
            </a:pPr>
            <a:r>
              <a:rPr lang="en-US" dirty="0" smtClean="0"/>
              <a:t>You will receive a stipend, paid in separate installments, for your participation.</a:t>
            </a:r>
          </a:p>
          <a:p>
            <a:pPr>
              <a:spcAft>
                <a:spcPts val="600"/>
              </a:spcAft>
            </a:pPr>
            <a:r>
              <a:rPr lang="en-US" dirty="0" smtClean="0"/>
              <a:t>You will receive 35 PGP points for completing the summer institute and additional points for </a:t>
            </a:r>
            <a:r>
              <a:rPr lang="en-US" dirty="0" smtClean="0"/>
              <a:t>follow-up activities.</a:t>
            </a:r>
            <a:endParaRPr lang="en-US" dirty="0" smtClean="0"/>
          </a:p>
          <a:p>
            <a:pPr>
              <a:spcAft>
                <a:spcPts val="600"/>
              </a:spcAft>
            </a:pPr>
            <a:r>
              <a:rPr lang="en-US" dirty="0" smtClean="0"/>
              <a:t>You will have an opportunity to apply for a mini-grant for your school.</a:t>
            </a:r>
          </a:p>
          <a:p>
            <a:pPr>
              <a:spcAft>
                <a:spcPts val="600"/>
              </a:spcAft>
            </a:pPr>
            <a:r>
              <a:rPr lang="en-US" dirty="0" smtClean="0"/>
              <a:t>You will have fun while learning!</a:t>
            </a:r>
            <a:endParaRPr lang="en-US" dirty="0"/>
          </a:p>
        </p:txBody>
      </p:sp>
    </p:spTree>
    <p:extLst>
      <p:ext uri="{BB962C8B-B14F-4D97-AF65-F5344CB8AC3E}">
        <p14:creationId xmlns:p14="http://schemas.microsoft.com/office/powerpoint/2010/main" val="2443685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2560" y="359898"/>
            <a:ext cx="7406640" cy="1011702"/>
          </a:xfrm>
        </p:spPr>
        <p:txBody>
          <a:bodyPr/>
          <a:lstStyle/>
          <a:p>
            <a:r>
              <a:rPr lang="en-US" dirty="0" smtClean="0"/>
              <a:t>Summer Institute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3759200" cy="192659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4546" y="1512627"/>
            <a:ext cx="1790511" cy="2685766"/>
          </a:xfrm>
          <a:prstGeom prst="rect">
            <a:avLst/>
          </a:prstGeom>
        </p:spPr>
      </p:pic>
      <p:pic>
        <p:nvPicPr>
          <p:cNvPr id="3075" name="Picture 3" descr="C:\Users\lehman\Desktop\2013 Summer Institute Day 1 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99949" y="4648200"/>
            <a:ext cx="2826717"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ehman\Desktop\2013 Summer Institute Day 2 0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340" y="4622042"/>
            <a:ext cx="2826717" cy="188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EM Faculty Retreat 5-11-11 033.JPG"/>
          <p:cNvPicPr>
            <a:picLocks noChangeAspect="1"/>
          </p:cNvPicPr>
          <p:nvPr/>
        </p:nvPicPr>
        <p:blipFill>
          <a:blip r:embed="rId6" cstate="screen"/>
          <a:srcRect/>
          <a:stretch>
            <a:fillRect/>
          </a:stretch>
        </p:blipFill>
        <p:spPr>
          <a:xfrm>
            <a:off x="3962400" y="3276599"/>
            <a:ext cx="2538925" cy="1530025"/>
          </a:xfrm>
          <a:prstGeom prst="rect">
            <a:avLst/>
          </a:prstGeom>
        </p:spPr>
      </p:pic>
    </p:spTree>
    <p:extLst>
      <p:ext uri="{BB962C8B-B14F-4D97-AF65-F5344CB8AC3E}">
        <p14:creationId xmlns:p14="http://schemas.microsoft.com/office/powerpoint/2010/main" val="522844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SLED Summer Institute </a:t>
            </a:r>
            <a:br>
              <a:rPr lang="en-US" dirty="0" smtClean="0"/>
            </a:br>
            <a:r>
              <a:rPr lang="en-US" dirty="0" smtClean="0"/>
              <a:t>Schedule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26209941"/>
              </p:ext>
            </p:extLst>
          </p:nvPr>
        </p:nvGraphicFramePr>
        <p:xfrm>
          <a:off x="1219200" y="1828801"/>
          <a:ext cx="7620000" cy="5135880"/>
        </p:xfrm>
        <a:graphic>
          <a:graphicData uri="http://schemas.openxmlformats.org/drawingml/2006/table">
            <a:tbl>
              <a:tblPr firstRow="1" firstCol="1" bandRow="1">
                <a:tableStyleId>{69012ECD-51FC-41F1-AA8D-1B2483CD663E}</a:tableStyleId>
              </a:tblPr>
              <a:tblGrid>
                <a:gridCol w="1508125"/>
                <a:gridCol w="1519832"/>
                <a:gridCol w="1481767"/>
                <a:gridCol w="1481767"/>
                <a:gridCol w="1628509"/>
              </a:tblGrid>
              <a:tr h="402336">
                <a:tc>
                  <a:txBody>
                    <a:bodyPr/>
                    <a:lstStyle/>
                    <a:p>
                      <a:pPr marL="0" marR="0" algn="ctr">
                        <a:spcBef>
                          <a:spcPts val="0"/>
                        </a:spcBef>
                        <a:spcAft>
                          <a:spcPts val="0"/>
                        </a:spcAft>
                      </a:pPr>
                      <a:r>
                        <a:rPr lang="en-US" sz="1400" dirty="0">
                          <a:effectLst/>
                        </a:rPr>
                        <a:t>Monday, </a:t>
                      </a:r>
                      <a:endParaRPr lang="en-US" sz="1400" dirty="0" smtClean="0">
                        <a:effectLst/>
                      </a:endParaRPr>
                    </a:p>
                    <a:p>
                      <a:pPr marL="0" marR="0" algn="ctr">
                        <a:spcBef>
                          <a:spcPts val="0"/>
                        </a:spcBef>
                        <a:spcAft>
                          <a:spcPts val="0"/>
                        </a:spcAft>
                      </a:pPr>
                      <a:r>
                        <a:rPr lang="en-US" sz="1400" dirty="0" smtClean="0">
                          <a:effectLst/>
                        </a:rPr>
                        <a:t>June 8</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Tuesday, </a:t>
                      </a:r>
                      <a:endParaRPr lang="en-US" sz="1400" dirty="0" smtClean="0">
                        <a:effectLst/>
                      </a:endParaRPr>
                    </a:p>
                    <a:p>
                      <a:pPr marL="0" marR="0" algn="ctr">
                        <a:spcBef>
                          <a:spcPts val="0"/>
                        </a:spcBef>
                        <a:spcAft>
                          <a:spcPts val="0"/>
                        </a:spcAft>
                      </a:pPr>
                      <a:r>
                        <a:rPr lang="en-US" sz="1400" dirty="0" smtClean="0">
                          <a:effectLst/>
                        </a:rPr>
                        <a:t>June 9</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Wednesday, June </a:t>
                      </a:r>
                      <a:r>
                        <a:rPr lang="en-US" sz="1400" dirty="0" smtClean="0">
                          <a:effectLst/>
                        </a:rPr>
                        <a:t>10</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Thursday, </a:t>
                      </a:r>
                      <a:endParaRPr lang="en-US" sz="1400" dirty="0" smtClean="0">
                        <a:effectLst/>
                      </a:endParaRPr>
                    </a:p>
                    <a:p>
                      <a:pPr marL="0" marR="0" algn="ctr">
                        <a:spcBef>
                          <a:spcPts val="0"/>
                        </a:spcBef>
                        <a:spcAft>
                          <a:spcPts val="0"/>
                        </a:spcAft>
                      </a:pPr>
                      <a:r>
                        <a:rPr lang="en-US" sz="1400" dirty="0" smtClean="0">
                          <a:effectLst/>
                        </a:rPr>
                        <a:t>June 11</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Friday, </a:t>
                      </a:r>
                      <a:endParaRPr lang="en-US" sz="1400" dirty="0" smtClean="0">
                        <a:effectLst/>
                      </a:endParaRPr>
                    </a:p>
                    <a:p>
                      <a:pPr marL="0" marR="0" algn="ctr">
                        <a:spcBef>
                          <a:spcPts val="0"/>
                        </a:spcBef>
                        <a:spcAft>
                          <a:spcPts val="0"/>
                        </a:spcAft>
                      </a:pPr>
                      <a:r>
                        <a:rPr lang="en-US" sz="1400" dirty="0" smtClean="0">
                          <a:effectLst/>
                        </a:rPr>
                        <a:t>June 12</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r>
              <a:tr h="1609344">
                <a:tc>
                  <a:txBody>
                    <a:bodyPr/>
                    <a:lstStyle/>
                    <a:p>
                      <a:pPr marL="0" marR="0">
                        <a:spcBef>
                          <a:spcPts val="0"/>
                        </a:spcBef>
                        <a:spcAft>
                          <a:spcPts val="0"/>
                        </a:spcAft>
                      </a:pPr>
                      <a:r>
                        <a:rPr lang="en-US" sz="1400" dirty="0">
                          <a:effectLst/>
                        </a:rPr>
                        <a:t>AM</a:t>
                      </a:r>
                      <a:endParaRPr lang="en-US" sz="2000" dirty="0">
                        <a:effectLst/>
                      </a:endParaRPr>
                    </a:p>
                    <a:p>
                      <a:pPr marL="0" marR="0">
                        <a:spcBef>
                          <a:spcPts val="0"/>
                        </a:spcBef>
                        <a:spcAft>
                          <a:spcPts val="0"/>
                        </a:spcAft>
                      </a:pPr>
                      <a:r>
                        <a:rPr lang="en-US" sz="1400" dirty="0">
                          <a:effectLst/>
                        </a:rPr>
                        <a:t>Welcome and introductions</a:t>
                      </a:r>
                      <a:endParaRPr lang="en-US" sz="2000" dirty="0">
                        <a:effectLst/>
                      </a:endParaRPr>
                    </a:p>
                    <a:p>
                      <a:pPr marL="0" marR="0">
                        <a:spcBef>
                          <a:spcPts val="0"/>
                        </a:spcBef>
                        <a:spcAft>
                          <a:spcPts val="0"/>
                        </a:spcAft>
                      </a:pPr>
                      <a:r>
                        <a:rPr lang="en-US" sz="1400" dirty="0">
                          <a:effectLst/>
                        </a:rPr>
                        <a:t> </a:t>
                      </a:r>
                      <a:endParaRPr lang="en-US" sz="2000" dirty="0">
                        <a:effectLst/>
                      </a:endParaRPr>
                    </a:p>
                    <a:p>
                      <a:pPr marL="0" marR="0">
                        <a:spcBef>
                          <a:spcPts val="0"/>
                        </a:spcBef>
                        <a:spcAft>
                          <a:spcPts val="0"/>
                        </a:spcAft>
                      </a:pPr>
                      <a:r>
                        <a:rPr lang="en-US" sz="1400" dirty="0">
                          <a:effectLst/>
                        </a:rPr>
                        <a:t>Introductory </a:t>
                      </a:r>
                      <a:r>
                        <a:rPr lang="en-US" sz="1400" dirty="0" smtClean="0">
                          <a:effectLst/>
                        </a:rPr>
                        <a:t>inquiry </a:t>
                      </a:r>
                      <a:r>
                        <a:rPr lang="en-US" sz="1400" dirty="0">
                          <a:effectLst/>
                        </a:rPr>
                        <a:t>task</a:t>
                      </a:r>
                      <a:endParaRPr lang="en-US" sz="2000"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AM</a:t>
                      </a:r>
                      <a:endParaRPr lang="en-US" sz="2000" b="1" dirty="0">
                        <a:effectLst/>
                      </a:endParaRPr>
                    </a:p>
                    <a:p>
                      <a:pPr marL="0" marR="0">
                        <a:spcBef>
                          <a:spcPts val="0"/>
                        </a:spcBef>
                        <a:spcAft>
                          <a:spcPts val="0"/>
                        </a:spcAft>
                      </a:pPr>
                      <a:r>
                        <a:rPr lang="en-US" sz="1400" b="1" dirty="0">
                          <a:effectLst/>
                        </a:rPr>
                        <a:t>SLED Design Challenge </a:t>
                      </a:r>
                      <a:r>
                        <a:rPr lang="en-US" sz="1400" b="1" dirty="0" smtClean="0">
                          <a:effectLst/>
                        </a:rPr>
                        <a:t>#1</a:t>
                      </a: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AM</a:t>
                      </a:r>
                      <a:endParaRPr lang="en-US" sz="2000" b="1" dirty="0">
                        <a:effectLst/>
                      </a:endParaRPr>
                    </a:p>
                    <a:p>
                      <a:pPr marL="0" marR="0">
                        <a:spcBef>
                          <a:spcPts val="0"/>
                        </a:spcBef>
                        <a:spcAft>
                          <a:spcPts val="0"/>
                        </a:spcAft>
                      </a:pPr>
                      <a:r>
                        <a:rPr lang="en-US" sz="1400" b="1" dirty="0">
                          <a:effectLst/>
                        </a:rPr>
                        <a:t>SLED Design Challenge </a:t>
                      </a:r>
                      <a:r>
                        <a:rPr lang="en-US" sz="1400" b="1" dirty="0" smtClean="0">
                          <a:effectLst/>
                        </a:rPr>
                        <a:t>#3</a:t>
                      </a:r>
                      <a:endParaRPr lang="en-US" sz="2000" b="1" dirty="0">
                        <a:effectLst/>
                      </a:endParaRPr>
                    </a:p>
                    <a:p>
                      <a:pPr marL="0" marR="0">
                        <a:spcBef>
                          <a:spcPts val="0"/>
                        </a:spcBef>
                        <a:spcAft>
                          <a:spcPts val="0"/>
                        </a:spcAft>
                      </a:pPr>
                      <a:r>
                        <a:rPr lang="en-US" sz="1400" b="1" dirty="0">
                          <a:effectLst/>
                        </a:rPr>
                        <a:t> </a:t>
                      </a: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AM</a:t>
                      </a:r>
                      <a:endParaRPr lang="en-US" sz="2000" b="1" dirty="0">
                        <a:effectLst/>
                      </a:endParaRPr>
                    </a:p>
                    <a:p>
                      <a:pPr marL="0" marR="0">
                        <a:spcBef>
                          <a:spcPts val="0"/>
                        </a:spcBef>
                        <a:spcAft>
                          <a:spcPts val="0"/>
                        </a:spcAft>
                      </a:pPr>
                      <a:r>
                        <a:rPr lang="en-US" sz="1400" b="1" dirty="0" smtClean="0">
                          <a:effectLst/>
                        </a:rPr>
                        <a:t>Curriculum mapping and </a:t>
                      </a:r>
                      <a:r>
                        <a:rPr lang="en-US" sz="1400" b="1" dirty="0" smtClean="0">
                          <a:effectLst/>
                          <a:latin typeface="+mn-lt"/>
                        </a:rPr>
                        <a:t>developing </a:t>
                      </a:r>
                      <a:br>
                        <a:rPr lang="en-US" sz="1400" b="1" dirty="0" smtClean="0">
                          <a:effectLst/>
                          <a:latin typeface="+mn-lt"/>
                        </a:rPr>
                      </a:br>
                      <a:r>
                        <a:rPr lang="en-US" sz="1400" b="1" dirty="0" smtClean="0">
                          <a:effectLst/>
                          <a:latin typeface="+mn-lt"/>
                        </a:rPr>
                        <a:t>lesson plans </a:t>
                      </a:r>
                      <a:endParaRPr lang="en-US" sz="2000" b="1" dirty="0" smtClean="0">
                        <a:effectLst/>
                      </a:endParaRPr>
                    </a:p>
                    <a:p>
                      <a:pPr marL="0" marR="0">
                        <a:spcBef>
                          <a:spcPts val="0"/>
                        </a:spcBef>
                        <a:spcAft>
                          <a:spcPts val="0"/>
                        </a:spcAft>
                      </a:pPr>
                      <a:r>
                        <a:rPr lang="en-US" sz="1400" b="1" dirty="0">
                          <a:effectLst/>
                        </a:rPr>
                        <a:t> </a:t>
                      </a: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smtClean="0">
                          <a:effectLst/>
                        </a:rPr>
                        <a:t>AM</a:t>
                      </a:r>
                    </a:p>
                    <a:p>
                      <a:pPr marL="0" marR="0">
                        <a:spcBef>
                          <a:spcPts val="0"/>
                        </a:spcBef>
                        <a:spcAft>
                          <a:spcPts val="0"/>
                        </a:spcAft>
                      </a:pPr>
                      <a:r>
                        <a:rPr lang="en-US" sz="1400" b="1" dirty="0" smtClean="0">
                          <a:effectLst/>
                        </a:rPr>
                        <a:t>Review of activities for coming year</a:t>
                      </a:r>
                    </a:p>
                    <a:p>
                      <a:pPr marL="0" marR="0">
                        <a:spcBef>
                          <a:spcPts val="0"/>
                        </a:spcBef>
                        <a:spcAft>
                          <a:spcPts val="0"/>
                        </a:spcAft>
                      </a:pPr>
                      <a:endParaRPr lang="en-US" sz="1400" b="1" dirty="0" smtClean="0">
                        <a:effectLst/>
                      </a:endParaRPr>
                    </a:p>
                    <a:p>
                      <a:pPr marL="0" marR="0">
                        <a:spcBef>
                          <a:spcPts val="0"/>
                        </a:spcBef>
                        <a:spcAft>
                          <a:spcPts val="0"/>
                        </a:spcAft>
                      </a:pPr>
                      <a:r>
                        <a:rPr lang="en-US" sz="1400" b="1" dirty="0" smtClean="0">
                          <a:effectLst/>
                        </a:rPr>
                        <a:t>Finalize lesson plans for coming year</a:t>
                      </a:r>
                    </a:p>
                    <a:p>
                      <a:pPr marL="0" marR="0">
                        <a:spcBef>
                          <a:spcPts val="0"/>
                        </a:spcBef>
                        <a:spcAft>
                          <a:spcPts val="0"/>
                        </a:spcAft>
                      </a:pPr>
                      <a:endParaRPr lang="en-US" sz="1400" b="1" dirty="0">
                        <a:effectLst/>
                      </a:endParaRPr>
                    </a:p>
                  </a:txBody>
                  <a:tcPr marL="67889" marR="67889" marT="0" marB="0"/>
                </a:tc>
              </a:tr>
              <a:tr h="2788920">
                <a:tc>
                  <a:txBody>
                    <a:bodyPr/>
                    <a:lstStyle/>
                    <a:p>
                      <a:pPr marL="0" marR="0">
                        <a:spcBef>
                          <a:spcPts val="0"/>
                        </a:spcBef>
                        <a:spcAft>
                          <a:spcPts val="0"/>
                        </a:spcAft>
                      </a:pPr>
                      <a:r>
                        <a:rPr lang="en-US" sz="1400" dirty="0">
                          <a:effectLst/>
                        </a:rPr>
                        <a:t>PM</a:t>
                      </a:r>
                      <a:endParaRPr lang="en-US" sz="2000" dirty="0">
                        <a:effectLst/>
                      </a:endParaRPr>
                    </a:p>
                    <a:p>
                      <a:pPr marL="0" marR="0">
                        <a:spcBef>
                          <a:spcPts val="0"/>
                        </a:spcBef>
                        <a:spcAft>
                          <a:spcPts val="0"/>
                        </a:spcAft>
                      </a:pPr>
                      <a:r>
                        <a:rPr lang="en-US" sz="1400" dirty="0" smtClean="0">
                          <a:effectLst/>
                        </a:rPr>
                        <a:t>Introductory design task </a:t>
                      </a:r>
                      <a:endParaRPr lang="en-US" sz="2000" dirty="0">
                        <a:effectLst/>
                      </a:endParaRPr>
                    </a:p>
                    <a:p>
                      <a:pPr marL="0" marR="0">
                        <a:spcBef>
                          <a:spcPts val="0"/>
                        </a:spcBef>
                        <a:spcAft>
                          <a:spcPts val="0"/>
                        </a:spcAft>
                      </a:pPr>
                      <a:endParaRPr lang="en-US" sz="14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rPr>
                        <a:t>Day’s debriefing and wrap-up</a:t>
                      </a:r>
                      <a:endParaRPr lang="en-US" sz="2000" b="1" dirty="0" smtClean="0">
                        <a:effectLst/>
                      </a:endParaRPr>
                    </a:p>
                    <a:p>
                      <a:pPr marL="0" marR="0">
                        <a:spcBef>
                          <a:spcPts val="0"/>
                        </a:spcBef>
                        <a:spcAft>
                          <a:spcPts val="0"/>
                        </a:spcAft>
                      </a:pPr>
                      <a:r>
                        <a:rPr lang="en-US" sz="1400" dirty="0">
                          <a:effectLst/>
                        </a:rPr>
                        <a:t> </a:t>
                      </a:r>
                      <a:endParaRPr lang="en-US" sz="2000" dirty="0">
                        <a:effectLst/>
                      </a:endParaRPr>
                    </a:p>
                  </a:txBody>
                  <a:tcPr marL="67889" marR="67889" marT="0" marB="0"/>
                </a:tc>
                <a:tc>
                  <a:txBody>
                    <a:bodyPr/>
                    <a:lstStyle/>
                    <a:p>
                      <a:pPr marL="0" marR="0">
                        <a:spcBef>
                          <a:spcPts val="0"/>
                        </a:spcBef>
                        <a:spcAft>
                          <a:spcPts val="0"/>
                        </a:spcAft>
                      </a:pPr>
                      <a:r>
                        <a:rPr lang="en-US" sz="1400" b="1" dirty="0">
                          <a:effectLst/>
                        </a:rPr>
                        <a:t>PM</a:t>
                      </a:r>
                      <a:endParaRPr lang="en-US" sz="2000" b="1" dirty="0">
                        <a:effectLst/>
                      </a:endParaRPr>
                    </a:p>
                    <a:p>
                      <a:pPr marL="0" marR="0">
                        <a:spcBef>
                          <a:spcPts val="0"/>
                        </a:spcBef>
                        <a:spcAft>
                          <a:spcPts val="0"/>
                        </a:spcAft>
                      </a:pPr>
                      <a:r>
                        <a:rPr lang="en-US" sz="1400" b="1" dirty="0">
                          <a:effectLst/>
                        </a:rPr>
                        <a:t>SLED Design Challenge </a:t>
                      </a:r>
                      <a:r>
                        <a:rPr lang="en-US" sz="1400" b="1" dirty="0" smtClean="0">
                          <a:effectLst/>
                        </a:rPr>
                        <a:t>#2 </a:t>
                      </a:r>
                    </a:p>
                    <a:p>
                      <a:pPr marL="0" marR="0">
                        <a:spcBef>
                          <a:spcPts val="0"/>
                        </a:spcBef>
                        <a:spcAft>
                          <a:spcPts val="0"/>
                        </a:spcAft>
                      </a:pPr>
                      <a:endParaRPr lang="en-US" sz="1400" b="1" dirty="0" smtClean="0">
                        <a:effectLst/>
                      </a:endParaRPr>
                    </a:p>
                    <a:p>
                      <a:pPr marL="0" marR="0">
                        <a:spcBef>
                          <a:spcPts val="0"/>
                        </a:spcBef>
                        <a:spcAft>
                          <a:spcPts val="0"/>
                        </a:spcAft>
                      </a:pPr>
                      <a:r>
                        <a:rPr lang="en-US" sz="1400" b="1" dirty="0" smtClean="0">
                          <a:effectLst/>
                        </a:rPr>
                        <a:t>Day’s debriefing and wrap-up</a:t>
                      </a:r>
                      <a:endParaRPr lang="en-US" sz="2000" b="1" dirty="0">
                        <a:effectLst/>
                      </a:endParaRPr>
                    </a:p>
                    <a:p>
                      <a:pPr marL="0" marR="0">
                        <a:spcBef>
                          <a:spcPts val="0"/>
                        </a:spcBef>
                        <a:spcAft>
                          <a:spcPts val="0"/>
                        </a:spcAft>
                      </a:pPr>
                      <a:r>
                        <a:rPr lang="en-US" sz="1400" b="1" dirty="0">
                          <a:effectLst/>
                        </a:rPr>
                        <a:t> </a:t>
                      </a: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PM</a:t>
                      </a:r>
                      <a:endParaRPr lang="en-US" sz="2000" b="1" dirty="0">
                        <a:effectLst/>
                      </a:endParaRPr>
                    </a:p>
                    <a:p>
                      <a:pPr marL="0" marR="0">
                        <a:spcBef>
                          <a:spcPts val="0"/>
                        </a:spcBef>
                        <a:spcAft>
                          <a:spcPts val="0"/>
                        </a:spcAft>
                      </a:pPr>
                      <a:r>
                        <a:rPr lang="en-US" sz="1400" b="1" dirty="0">
                          <a:effectLst/>
                        </a:rPr>
                        <a:t>SLED Design Challenge </a:t>
                      </a:r>
                      <a:r>
                        <a:rPr lang="en-US" sz="1400" b="1" dirty="0" smtClean="0">
                          <a:effectLst/>
                        </a:rPr>
                        <a:t>#4 </a:t>
                      </a:r>
                    </a:p>
                    <a:p>
                      <a:pPr marL="0" marR="0">
                        <a:spcBef>
                          <a:spcPts val="0"/>
                        </a:spcBef>
                        <a:spcAft>
                          <a:spcPts val="0"/>
                        </a:spcAft>
                      </a:pPr>
                      <a:endParaRPr lang="en-US" sz="1400" b="1" dirty="0" smtClean="0">
                        <a:effectLst/>
                      </a:endParaRPr>
                    </a:p>
                    <a:p>
                      <a:pPr marL="0" marR="0">
                        <a:spcBef>
                          <a:spcPts val="0"/>
                        </a:spcBef>
                        <a:spcAft>
                          <a:spcPts val="0"/>
                        </a:spcAft>
                      </a:pPr>
                      <a:r>
                        <a:rPr lang="en-US" sz="1400" b="1" dirty="0" smtClean="0">
                          <a:effectLst/>
                        </a:rPr>
                        <a:t>Day’s debriefing and wrap-up</a:t>
                      </a:r>
                      <a:endParaRPr lang="en-US" sz="2000" b="1" dirty="0">
                        <a:effectLst/>
                      </a:endParaRPr>
                    </a:p>
                  </a:txBody>
                  <a:tcPr marL="67889" marR="67889" marT="0" marB="0"/>
                </a:tc>
                <a:tc>
                  <a:txBody>
                    <a:bodyPr/>
                    <a:lstStyle/>
                    <a:p>
                      <a:pPr marL="0" marR="0">
                        <a:spcBef>
                          <a:spcPts val="0"/>
                        </a:spcBef>
                        <a:spcAft>
                          <a:spcPts val="0"/>
                        </a:spcAft>
                      </a:pPr>
                      <a:r>
                        <a:rPr lang="en-US" sz="1400" b="1" dirty="0" smtClean="0">
                          <a:effectLst/>
                        </a:rPr>
                        <a:t>PM</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rPr>
                        <a:t>Mini-workshops on selected topics</a:t>
                      </a:r>
                      <a:endParaRPr lang="en-US" sz="2000" b="1" dirty="0" smtClean="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smtClean="0">
                          <a:effectLst/>
                        </a:rPr>
                        <a:t>PM</a:t>
                      </a:r>
                    </a:p>
                    <a:p>
                      <a:pPr marL="0" marR="0">
                        <a:spcBef>
                          <a:spcPts val="0"/>
                        </a:spcBef>
                        <a:spcAft>
                          <a:spcPts val="0"/>
                        </a:spcAft>
                      </a:pPr>
                      <a:r>
                        <a:rPr lang="en-US" sz="1400" b="1" dirty="0" smtClean="0">
                          <a:effectLst/>
                        </a:rPr>
                        <a:t>Group sharing of</a:t>
                      </a:r>
                      <a:r>
                        <a:rPr lang="en-US" sz="1400" b="1" baseline="0" dirty="0" smtClean="0">
                          <a:effectLst/>
                        </a:rPr>
                        <a:t> lesson plans</a:t>
                      </a:r>
                    </a:p>
                    <a:p>
                      <a:pPr marL="0" marR="0">
                        <a:spcBef>
                          <a:spcPts val="0"/>
                        </a:spcBef>
                        <a:spcAft>
                          <a:spcPts val="0"/>
                        </a:spcAft>
                      </a:pPr>
                      <a:r>
                        <a:rPr lang="en-US" sz="1400" b="1" dirty="0" smtClean="0">
                          <a:effectLst/>
                        </a:rPr>
                        <a:t> </a:t>
                      </a:r>
                      <a:endParaRPr lang="en-US" sz="2000" b="1" dirty="0" smtClean="0">
                        <a:effectLst/>
                      </a:endParaRPr>
                    </a:p>
                    <a:p>
                      <a:pPr marL="0" marR="0">
                        <a:spcBef>
                          <a:spcPts val="0"/>
                        </a:spcBef>
                        <a:spcAft>
                          <a:spcPts val="0"/>
                        </a:spcAft>
                      </a:pPr>
                      <a:r>
                        <a:rPr lang="en-US" sz="1400" b="1" dirty="0" smtClean="0">
                          <a:effectLst/>
                        </a:rPr>
                        <a:t>Summer institute wrap-up and reflection</a:t>
                      </a:r>
                      <a:endParaRPr lang="en-US" sz="2000" b="1" dirty="0">
                        <a:solidFill>
                          <a:srgbClr val="000000"/>
                        </a:solidFill>
                        <a:effectLst/>
                        <a:latin typeface="Times New Roman"/>
                        <a:ea typeface="Calibri"/>
                        <a:cs typeface="Times New Roman"/>
                      </a:endParaRPr>
                    </a:p>
                  </a:txBody>
                  <a:tcPr marL="67889" marR="67889" marT="0" marB="0"/>
                </a:tc>
              </a:tr>
            </a:tbl>
          </a:graphicData>
        </a:graphic>
      </p:graphicFrame>
    </p:spTree>
    <p:extLst>
      <p:ext uri="{BB962C8B-B14F-4D97-AF65-F5344CB8AC3E}">
        <p14:creationId xmlns:p14="http://schemas.microsoft.com/office/powerpoint/2010/main" val="3924352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Need?</a:t>
            </a:r>
            <a:endParaRPr lang="en-US" dirty="0"/>
          </a:p>
        </p:txBody>
      </p:sp>
      <p:sp>
        <p:nvSpPr>
          <p:cNvPr id="3" name="Content Placeholder 2"/>
          <p:cNvSpPr>
            <a:spLocks noGrp="1"/>
          </p:cNvSpPr>
          <p:nvPr>
            <p:ph idx="1"/>
          </p:nvPr>
        </p:nvSpPr>
        <p:spPr/>
        <p:txBody>
          <a:bodyPr/>
          <a:lstStyle/>
          <a:p>
            <a:r>
              <a:rPr lang="en-US" dirty="0" smtClean="0"/>
              <a:t>Comfortable clothing</a:t>
            </a:r>
          </a:p>
          <a:p>
            <a:r>
              <a:rPr lang="en-US" dirty="0" smtClean="0"/>
              <a:t>Something to write with</a:t>
            </a:r>
          </a:p>
          <a:p>
            <a:r>
              <a:rPr lang="en-US" dirty="0" smtClean="0"/>
              <a:t>Curricular materials from your school (e.g., textbook, other materials) when we begin curriculum mapping and lesson planning</a:t>
            </a:r>
          </a:p>
          <a:p>
            <a:r>
              <a:rPr lang="en-US" dirty="0" smtClean="0"/>
              <a:t>Laptop – if you wish to bring your own, we can provide wireless network access</a:t>
            </a:r>
          </a:p>
          <a:p>
            <a:r>
              <a:rPr lang="en-US" dirty="0" smtClean="0"/>
              <a:t>An adventurous spirit!</a:t>
            </a:r>
            <a:endParaRPr lang="en-US" dirty="0"/>
          </a:p>
        </p:txBody>
      </p:sp>
    </p:spTree>
    <p:extLst>
      <p:ext uri="{BB962C8B-B14F-4D97-AF65-F5344CB8AC3E}">
        <p14:creationId xmlns:p14="http://schemas.microsoft.com/office/powerpoint/2010/main" val="3048504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Summer Logistics</a:t>
            </a:r>
            <a:endParaRPr lang="en-US" dirty="0"/>
          </a:p>
        </p:txBody>
      </p:sp>
      <p:sp>
        <p:nvSpPr>
          <p:cNvPr id="5" name="Subtitle 4"/>
          <p:cNvSpPr>
            <a:spLocks noGrp="1"/>
          </p:cNvSpPr>
          <p:nvPr>
            <p:ph type="subTitle" idx="1"/>
          </p:nvPr>
        </p:nvSpPr>
        <p:spPr/>
        <p:txBody>
          <a:bodyPr/>
          <a:lstStyle/>
          <a:p>
            <a:r>
              <a:rPr lang="en-US" dirty="0" err="1" smtClean="0"/>
              <a:t>Chell</a:t>
            </a:r>
            <a:r>
              <a:rPr lang="en-US" dirty="0" smtClean="0"/>
              <a:t> </a:t>
            </a:r>
            <a:r>
              <a:rPr lang="en-US" dirty="0" err="1" smtClean="0"/>
              <a:t>Nyquist</a:t>
            </a:r>
            <a:endParaRPr lang="en-US" dirty="0"/>
          </a:p>
        </p:txBody>
      </p:sp>
      <p:pic>
        <p:nvPicPr>
          <p:cNvPr id="6146" name="Picture 2" descr="C:\Users\lehman\AppData\Local\Microsoft\Windows\Temporary Internet Files\Content.IE5\T1HTHZU3\MP9004486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667000"/>
            <a:ext cx="24892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609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Institute</a:t>
            </a:r>
            <a:endParaRPr lang="en-US" dirty="0"/>
          </a:p>
        </p:txBody>
      </p:sp>
      <p:sp>
        <p:nvSpPr>
          <p:cNvPr id="3" name="Content Placeholder 2"/>
          <p:cNvSpPr>
            <a:spLocks noGrp="1"/>
          </p:cNvSpPr>
          <p:nvPr>
            <p:ph idx="1"/>
          </p:nvPr>
        </p:nvSpPr>
        <p:spPr>
          <a:xfrm>
            <a:off x="1435608" y="1447800"/>
            <a:ext cx="7498080" cy="4953000"/>
          </a:xfrm>
        </p:spPr>
        <p:txBody>
          <a:bodyPr>
            <a:normAutofit/>
          </a:bodyPr>
          <a:lstStyle/>
          <a:p>
            <a:pPr>
              <a:spcAft>
                <a:spcPts val="600"/>
              </a:spcAft>
            </a:pPr>
            <a:r>
              <a:rPr lang="en-US" dirty="0"/>
              <a:t>Plan on a daily schedule of </a:t>
            </a:r>
            <a:r>
              <a:rPr lang="en-US" dirty="0" smtClean="0"/>
              <a:t>8:30 a.m. </a:t>
            </a:r>
            <a:r>
              <a:rPr lang="en-US" dirty="0" smtClean="0"/>
              <a:t>– </a:t>
            </a:r>
            <a:br>
              <a:rPr lang="en-US" dirty="0" smtClean="0"/>
            </a:br>
            <a:r>
              <a:rPr lang="en-US" dirty="0" smtClean="0"/>
              <a:t>3:30 </a:t>
            </a:r>
            <a:r>
              <a:rPr lang="en-US" dirty="0" smtClean="0"/>
              <a:t>p.m. </a:t>
            </a:r>
            <a:endParaRPr lang="en-US" dirty="0"/>
          </a:p>
          <a:p>
            <a:pPr>
              <a:spcAft>
                <a:spcPts val="600"/>
              </a:spcAft>
            </a:pPr>
            <a:r>
              <a:rPr lang="en-US" dirty="0"/>
              <a:t>NSF requires us to take attendance daily. Full compensation and </a:t>
            </a:r>
            <a:r>
              <a:rPr lang="en-US" dirty="0" smtClean="0"/>
              <a:t>PG </a:t>
            </a:r>
            <a:r>
              <a:rPr lang="en-US" dirty="0"/>
              <a:t>points are conditional on full attendance</a:t>
            </a:r>
            <a:r>
              <a:rPr lang="en-US" dirty="0" smtClean="0"/>
              <a:t>. </a:t>
            </a:r>
            <a:r>
              <a:rPr lang="en-US" i="1" dirty="0" smtClean="0"/>
              <a:t>Please make sure to sign an attendance sheet every day</a:t>
            </a:r>
            <a:r>
              <a:rPr lang="en-US" dirty="0" smtClean="0"/>
              <a:t>.</a:t>
            </a:r>
          </a:p>
          <a:p>
            <a:pPr>
              <a:spcAft>
                <a:spcPts val="600"/>
              </a:spcAft>
            </a:pPr>
            <a:r>
              <a:rPr lang="en-US" dirty="0" smtClean="0"/>
              <a:t>Working </a:t>
            </a:r>
            <a:r>
              <a:rPr lang="en-US" dirty="0"/>
              <a:t>lunch (and light breakfast items) will be provided daily</a:t>
            </a:r>
            <a:r>
              <a:rPr lang="en-US" dirty="0" smtClean="0"/>
              <a:t>.</a:t>
            </a:r>
            <a:endParaRPr lang="en-US" dirty="0"/>
          </a:p>
        </p:txBody>
      </p:sp>
    </p:spTree>
    <p:extLst>
      <p:ext uri="{BB962C8B-B14F-4D97-AF65-F5344CB8AC3E}">
        <p14:creationId xmlns:p14="http://schemas.microsoft.com/office/powerpoint/2010/main" val="620719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SLED Binder</a:t>
            </a:r>
            <a:endParaRPr lang="en-US" dirty="0"/>
          </a:p>
        </p:txBody>
      </p:sp>
      <p:sp>
        <p:nvSpPr>
          <p:cNvPr id="3" name="Content Placeholder 2"/>
          <p:cNvSpPr>
            <a:spLocks noGrp="1"/>
          </p:cNvSpPr>
          <p:nvPr>
            <p:ph idx="1"/>
          </p:nvPr>
        </p:nvSpPr>
        <p:spPr/>
        <p:txBody>
          <a:bodyPr>
            <a:normAutofit/>
          </a:bodyPr>
          <a:lstStyle/>
          <a:p>
            <a:r>
              <a:rPr lang="en-US" dirty="0" smtClean="0"/>
              <a:t>Schedule</a:t>
            </a:r>
          </a:p>
          <a:p>
            <a:r>
              <a:rPr lang="en-US" dirty="0" smtClean="0"/>
              <a:t>List of participants/partners/personnel</a:t>
            </a:r>
          </a:p>
          <a:p>
            <a:r>
              <a:rPr lang="en-US" dirty="0" smtClean="0"/>
              <a:t>Resources</a:t>
            </a:r>
          </a:p>
          <a:p>
            <a:pPr lvl="1"/>
            <a:r>
              <a:rPr lang="en-US" sz="3200" dirty="0" smtClean="0"/>
              <a:t>Short readings</a:t>
            </a:r>
          </a:p>
          <a:p>
            <a:pPr lvl="1"/>
            <a:r>
              <a:rPr lang="en-US" sz="3200" dirty="0" smtClean="0"/>
              <a:t>IN Science and Math Academic Standards Gr 2-5</a:t>
            </a:r>
          </a:p>
          <a:p>
            <a:pPr marL="342900" lvl="1" indent="-342900">
              <a:buFont typeface="Arial" pitchFamily="34" charset="0"/>
              <a:buChar char="•"/>
            </a:pPr>
            <a:r>
              <a:rPr lang="en-US" sz="3200" dirty="0" smtClean="0"/>
              <a:t>Design Lesson Plans</a:t>
            </a:r>
          </a:p>
          <a:p>
            <a:pPr marL="342900" lvl="1" indent="-342900">
              <a:buFont typeface="Arial" pitchFamily="34" charset="0"/>
              <a:buChar char="•"/>
            </a:pPr>
            <a:r>
              <a:rPr lang="en-US" sz="3200" dirty="0" smtClean="0"/>
              <a:t>SLED Implementation Plan Template</a:t>
            </a:r>
          </a:p>
          <a:p>
            <a:endParaRPr lang="en-US" dirty="0" smtClean="0"/>
          </a:p>
        </p:txBody>
      </p:sp>
    </p:spTree>
    <p:extLst>
      <p:ext uri="{BB962C8B-B14F-4D97-AF65-F5344CB8AC3E}">
        <p14:creationId xmlns:p14="http://schemas.microsoft.com/office/powerpoint/2010/main" val="1028031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Purdue SLED Team</a:t>
            </a:r>
            <a:endParaRPr lang="en-US" dirty="0"/>
          </a:p>
        </p:txBody>
      </p:sp>
      <p:sp>
        <p:nvSpPr>
          <p:cNvPr id="3" name="Content Placeholder 2"/>
          <p:cNvSpPr>
            <a:spLocks noGrp="1"/>
          </p:cNvSpPr>
          <p:nvPr>
            <p:ph idx="1"/>
          </p:nvPr>
        </p:nvSpPr>
        <p:spPr>
          <a:xfrm>
            <a:off x="1435608" y="2590800"/>
            <a:ext cx="7498080" cy="3657600"/>
          </a:xfrm>
        </p:spPr>
        <p:txBody>
          <a:bodyPr>
            <a:normAutofit/>
          </a:bodyPr>
          <a:lstStyle/>
          <a:p>
            <a:pPr marL="82296" indent="0">
              <a:buNone/>
            </a:pPr>
            <a:r>
              <a:rPr lang="en-US" sz="1800" dirty="0" smtClean="0"/>
              <a:t>	(</a:t>
            </a:r>
            <a:r>
              <a:rPr lang="en-US" sz="1800" dirty="0" smtClean="0"/>
              <a:t>left to right) </a:t>
            </a:r>
            <a:endParaRPr lang="en-US" sz="2000" dirty="0" smtClean="0"/>
          </a:p>
          <a:p>
            <a:r>
              <a:rPr lang="en-US" sz="2800" dirty="0" smtClean="0"/>
              <a:t>Alyssa Panitch, Engineering</a:t>
            </a:r>
          </a:p>
          <a:p>
            <a:r>
              <a:rPr lang="en-US" sz="2800" dirty="0" smtClean="0"/>
              <a:t>Brenda </a:t>
            </a:r>
            <a:r>
              <a:rPr lang="en-US" sz="2800" dirty="0" err="1" smtClean="0"/>
              <a:t>Capobianco</a:t>
            </a:r>
            <a:r>
              <a:rPr lang="en-US" sz="2800" dirty="0" smtClean="0"/>
              <a:t>, Education</a:t>
            </a:r>
          </a:p>
          <a:p>
            <a:r>
              <a:rPr lang="en-US" sz="2800" dirty="0" smtClean="0"/>
              <a:t>Todd Kelley, Technology</a:t>
            </a:r>
          </a:p>
          <a:p>
            <a:r>
              <a:rPr lang="en-US" sz="2800" dirty="0"/>
              <a:t>Jim </a:t>
            </a:r>
            <a:r>
              <a:rPr lang="en-US" sz="2800" dirty="0" smtClean="0"/>
              <a:t>Lehman, Education</a:t>
            </a:r>
          </a:p>
          <a:p>
            <a:r>
              <a:rPr lang="en-US" sz="2800" dirty="0" err="1" smtClean="0"/>
              <a:t>Chell</a:t>
            </a:r>
            <a:r>
              <a:rPr lang="en-US" sz="2800" dirty="0" smtClean="0"/>
              <a:t> </a:t>
            </a:r>
            <a:r>
              <a:rPr lang="en-US" sz="2800" dirty="0" err="1" smtClean="0"/>
              <a:t>Nyquist</a:t>
            </a:r>
            <a:r>
              <a:rPr lang="en-US" sz="2800" dirty="0" smtClean="0"/>
              <a:t>, Engineering (project manager)</a:t>
            </a:r>
          </a:p>
          <a:p>
            <a:r>
              <a:rPr lang="en-US" sz="2800" dirty="0" smtClean="0"/>
              <a:t>Graduate students (not pictured)</a:t>
            </a:r>
            <a:endParaRPr lang="en-US" sz="2800" dirty="0"/>
          </a:p>
        </p:txBody>
      </p:sp>
      <p:pic>
        <p:nvPicPr>
          <p:cNvPr id="1026" name="Picture 2" descr="C:\Users\nyquist.ECN\AppData\Local\Microsoft\Windows\Temporary Internet Files\Content.Outlook\8QCHT3D0\SLED_t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1524000"/>
            <a:ext cx="4445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945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When reading the SLED Lessons…</a:t>
            </a:r>
            <a:endParaRPr lang="en-US" dirty="0"/>
          </a:p>
        </p:txBody>
      </p:sp>
      <p:sp>
        <p:nvSpPr>
          <p:cNvPr id="5" name="Content Placeholder 4"/>
          <p:cNvSpPr>
            <a:spLocks noGrp="1"/>
          </p:cNvSpPr>
          <p:nvPr>
            <p:ph idx="1"/>
          </p:nvPr>
        </p:nvSpPr>
        <p:spPr/>
        <p:txBody>
          <a:bodyPr>
            <a:normAutofit/>
          </a:bodyPr>
          <a:lstStyle/>
          <a:p>
            <a:r>
              <a:rPr lang="en-US" dirty="0" smtClean="0"/>
              <a:t>Guiding question</a:t>
            </a:r>
          </a:p>
          <a:p>
            <a:r>
              <a:rPr lang="en-US" dirty="0" smtClean="0"/>
              <a:t>Time (estimated)</a:t>
            </a:r>
          </a:p>
          <a:p>
            <a:r>
              <a:rPr lang="en-US" dirty="0" smtClean="0"/>
              <a:t>Objectives</a:t>
            </a:r>
          </a:p>
          <a:p>
            <a:r>
              <a:rPr lang="en-US" dirty="0" smtClean="0"/>
              <a:t>Standards</a:t>
            </a:r>
          </a:p>
          <a:p>
            <a:r>
              <a:rPr lang="en-US" dirty="0" smtClean="0"/>
              <a:t>Relevant concepts and vocabulary</a:t>
            </a:r>
          </a:p>
          <a:p>
            <a:r>
              <a:rPr lang="en-US" dirty="0" smtClean="0"/>
              <a:t>Equipment and materials</a:t>
            </a:r>
          </a:p>
          <a:p>
            <a:r>
              <a:rPr lang="en-US" dirty="0" smtClean="0"/>
              <a:t>Special notes (materials, prep, or comments)</a:t>
            </a:r>
          </a:p>
          <a:p>
            <a:endParaRPr lang="en-US" dirty="0" smtClean="0"/>
          </a:p>
          <a:p>
            <a:endParaRPr lang="en-US" dirty="0"/>
          </a:p>
        </p:txBody>
      </p:sp>
    </p:spTree>
    <p:extLst>
      <p:ext uri="{BB962C8B-B14F-4D97-AF65-F5344CB8AC3E}">
        <p14:creationId xmlns:p14="http://schemas.microsoft.com/office/powerpoint/2010/main" val="2704482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066800"/>
            <a:ext cx="7498080" cy="5257800"/>
          </a:xfrm>
        </p:spPr>
        <p:txBody>
          <a:bodyPr>
            <a:normAutofit lnSpcReduction="10000"/>
          </a:bodyPr>
          <a:lstStyle/>
          <a:p>
            <a:r>
              <a:rPr lang="en-US" dirty="0" smtClean="0"/>
              <a:t>Procedure (purposeful steps)</a:t>
            </a:r>
          </a:p>
          <a:p>
            <a:r>
              <a:rPr lang="en-US" dirty="0" smtClean="0"/>
              <a:t>“Ask” questions</a:t>
            </a:r>
          </a:p>
          <a:p>
            <a:r>
              <a:rPr lang="en-US" dirty="0" smtClean="0"/>
              <a:t>Design notebook entries</a:t>
            </a:r>
          </a:p>
          <a:p>
            <a:r>
              <a:rPr lang="en-US" dirty="0" smtClean="0"/>
              <a:t>Sequencing of inquiry and design (vice versa)</a:t>
            </a:r>
          </a:p>
          <a:p>
            <a:r>
              <a:rPr lang="en-US" dirty="0" smtClean="0"/>
              <a:t>Assessment</a:t>
            </a:r>
          </a:p>
          <a:p>
            <a:r>
              <a:rPr lang="en-US" dirty="0" smtClean="0"/>
              <a:t>Design challenge and handouts</a:t>
            </a:r>
          </a:p>
          <a:p>
            <a:endParaRPr lang="en-US" dirty="0" smtClean="0"/>
          </a:p>
          <a:p>
            <a:pPr marL="0" indent="0" algn="ctr">
              <a:buNone/>
            </a:pPr>
            <a:r>
              <a:rPr lang="en-US" i="1" dirty="0" smtClean="0"/>
              <a:t>Notebook materials </a:t>
            </a:r>
            <a:r>
              <a:rPr lang="en-US" i="1" dirty="0" smtClean="0"/>
              <a:t>are </a:t>
            </a:r>
            <a:r>
              <a:rPr lang="en-US" i="1" dirty="0" smtClean="0"/>
              <a:t>available electronically at </a:t>
            </a:r>
            <a:r>
              <a:rPr lang="en-US" b="1" i="1" dirty="0" smtClean="0"/>
              <a:t>sledhub.org</a:t>
            </a:r>
          </a:p>
          <a:p>
            <a:pPr marL="0" indent="0">
              <a:buNone/>
            </a:pPr>
            <a:endParaRPr lang="en-US" i="1" dirty="0"/>
          </a:p>
        </p:txBody>
      </p:sp>
    </p:spTree>
    <p:extLst>
      <p:ext uri="{BB962C8B-B14F-4D97-AF65-F5344CB8AC3E}">
        <p14:creationId xmlns:p14="http://schemas.microsoft.com/office/powerpoint/2010/main" val="431835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Logistics</a:t>
            </a:r>
            <a:endParaRPr lang="en-US" dirty="0"/>
          </a:p>
        </p:txBody>
      </p:sp>
      <p:sp>
        <p:nvSpPr>
          <p:cNvPr id="3" name="Content Placeholder 2"/>
          <p:cNvSpPr>
            <a:spLocks noGrp="1"/>
          </p:cNvSpPr>
          <p:nvPr>
            <p:ph idx="1"/>
          </p:nvPr>
        </p:nvSpPr>
        <p:spPr/>
        <p:txBody>
          <a:bodyPr/>
          <a:lstStyle/>
          <a:p>
            <a:r>
              <a:rPr lang="en-US" dirty="0" smtClean="0"/>
              <a:t>Parking </a:t>
            </a:r>
          </a:p>
          <a:p>
            <a:pPr lvl="1"/>
            <a:r>
              <a:rPr lang="en-US" dirty="0" smtClean="0"/>
              <a:t>Blue or Red “AB” or “ABC Permit” signs (lot behind DLR)</a:t>
            </a:r>
          </a:p>
          <a:p>
            <a:pPr lvl="1"/>
            <a:r>
              <a:rPr lang="en-US" dirty="0" smtClean="0"/>
              <a:t>White “Residence Hall” signs</a:t>
            </a:r>
          </a:p>
          <a:p>
            <a:pPr lvl="2"/>
            <a:r>
              <a:rPr lang="en-US" dirty="0" smtClean="0"/>
              <a:t>Not in Purdue Village (next to DLR)</a:t>
            </a:r>
          </a:p>
        </p:txBody>
      </p:sp>
      <p:pic>
        <p:nvPicPr>
          <p:cNvPr id="5122" name="Picture 2" descr="C:\Users\lehman\AppData\Local\Microsoft\Windows\Temporary Internet Files\Content.IE5\WP9BDDQ4\MP900403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8403" y="4191000"/>
            <a:ext cx="3188208" cy="2133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1365" y="47161"/>
            <a:ext cx="7089235" cy="6794917"/>
          </a:xfrm>
        </p:spPr>
      </p:pic>
      <p:sp>
        <p:nvSpPr>
          <p:cNvPr id="2" name="Title 1"/>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0"/>
            <a:ext cx="7191942" cy="6871707"/>
          </a:xfrm>
        </p:spPr>
      </p:pic>
      <p:cxnSp>
        <p:nvCxnSpPr>
          <p:cNvPr id="9" name="Straight Arrow Connector 8"/>
          <p:cNvCxnSpPr/>
          <p:nvPr/>
        </p:nvCxnSpPr>
        <p:spPr>
          <a:xfrm rot="5400000">
            <a:off x="6210300" y="6236728"/>
            <a:ext cx="381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4533900" y="342900"/>
            <a:ext cx="381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141828" y="730155"/>
            <a:ext cx="381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848100" y="-21609"/>
            <a:ext cx="381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Logistics</a:t>
            </a:r>
            <a:endParaRPr lang="en-US" dirty="0"/>
          </a:p>
        </p:txBody>
      </p:sp>
      <p:sp>
        <p:nvSpPr>
          <p:cNvPr id="3" name="Content Placeholder 2"/>
          <p:cNvSpPr>
            <a:spLocks noGrp="1"/>
          </p:cNvSpPr>
          <p:nvPr>
            <p:ph idx="1"/>
          </p:nvPr>
        </p:nvSpPr>
        <p:spPr/>
        <p:txBody>
          <a:bodyPr>
            <a:normAutofit/>
          </a:bodyPr>
          <a:lstStyle/>
          <a:p>
            <a:r>
              <a:rPr lang="en-US" dirty="0" smtClean="0"/>
              <a:t>Payment </a:t>
            </a:r>
          </a:p>
          <a:p>
            <a:pPr lvl="1"/>
            <a:r>
              <a:rPr lang="en-US" dirty="0" smtClean="0"/>
              <a:t>Receive check in mail approximately 3-4 weeks after conclusion</a:t>
            </a:r>
          </a:p>
          <a:p>
            <a:pPr lvl="1"/>
            <a:r>
              <a:rPr lang="en-US" dirty="0" smtClean="0"/>
              <a:t>Include stipend and mileage</a:t>
            </a:r>
          </a:p>
          <a:p>
            <a:pPr lvl="1"/>
            <a:endParaRPr lang="en-US" dirty="0" smtClean="0"/>
          </a:p>
          <a:p>
            <a:pPr lvl="1"/>
            <a:r>
              <a:rPr lang="en-US" dirty="0" smtClean="0"/>
              <a:t>Mileage </a:t>
            </a:r>
          </a:p>
          <a:p>
            <a:pPr lvl="2"/>
            <a:r>
              <a:rPr lang="en-US" dirty="0" smtClean="0"/>
              <a:t>$0.56 per mile</a:t>
            </a:r>
          </a:p>
          <a:p>
            <a:pPr lvl="2"/>
            <a:r>
              <a:rPr lang="en-US" dirty="0" smtClean="0"/>
              <a:t>Calculated from school to DLR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Emergency Info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event of a fire alarm, evacuate the building. Gather in the on north side of DLR, near </a:t>
            </a:r>
            <a:r>
              <a:rPr lang="en-US" smtClean="0"/>
              <a:t>police station. </a:t>
            </a:r>
            <a:r>
              <a:rPr lang="en-US" dirty="0" smtClean="0"/>
              <a:t>If there is inclement weather go to Mann Hall (north of the police station).</a:t>
            </a:r>
          </a:p>
          <a:p>
            <a:r>
              <a:rPr lang="en-US" dirty="0" smtClean="0"/>
              <a:t>If you hear an All Hazards Siren, shelter in place inside. In this building, go to the basement corridor which as accessible from stairs on the east and west ends of the building.  You can also shelter in first floor restrooms or the hallway.</a:t>
            </a:r>
            <a:endParaRPr lang="en-US" dirty="0"/>
          </a:p>
        </p:txBody>
      </p:sp>
    </p:spTree>
    <p:extLst>
      <p:ext uri="{BB962C8B-B14F-4D97-AF65-F5344CB8AC3E}">
        <p14:creationId xmlns:p14="http://schemas.microsoft.com/office/powerpoint/2010/main" val="3119745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pic>
        <p:nvPicPr>
          <p:cNvPr id="4098" name="Picture 2" descr="C:\Users\lehman\AppData\Local\Microsoft\Windows\Temporary Internet Files\Content.IE5\CDGI8PVV\MC9000787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9036" y="1801304"/>
            <a:ext cx="1250861" cy="3033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855344"/>
            <a:ext cx="2689212" cy="1589906"/>
          </a:xfrm>
          <a:prstGeom prst="rect">
            <a:avLst/>
          </a:prstGeom>
        </p:spPr>
      </p:pic>
    </p:spTree>
    <p:extLst>
      <p:ext uri="{BB962C8B-B14F-4D97-AF65-F5344CB8AC3E}">
        <p14:creationId xmlns:p14="http://schemas.microsoft.com/office/powerpoint/2010/main" val="1289472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Participants</a:t>
            </a:r>
            <a:endParaRPr lang="en-US" dirty="0"/>
          </a:p>
        </p:txBody>
      </p:sp>
      <p:sp>
        <p:nvSpPr>
          <p:cNvPr id="3" name="Content Placeholder 2"/>
          <p:cNvSpPr>
            <a:spLocks noGrp="1"/>
          </p:cNvSpPr>
          <p:nvPr>
            <p:ph idx="1"/>
          </p:nvPr>
        </p:nvSpPr>
        <p:spPr/>
        <p:txBody>
          <a:bodyPr/>
          <a:lstStyle/>
          <a:p>
            <a:r>
              <a:rPr lang="en-US" dirty="0" smtClean="0"/>
              <a:t>Let’s go around the room and have everyone introduce themselves.</a:t>
            </a:r>
            <a:endParaRPr lang="en-US" dirty="0"/>
          </a:p>
        </p:txBody>
      </p:sp>
      <p:pic>
        <p:nvPicPr>
          <p:cNvPr id="2056" name="Picture 8" descr="C:\Users\lehman\AppData\Local\Microsoft\Windows\Temporary Internet Files\Content.IE5\WP9BDDQ4\MP900411828[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2743200" y="3048000"/>
            <a:ext cx="384936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21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Welcome to the SLED project!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63773"/>
            <a:ext cx="1600200" cy="846941"/>
          </a:xfrm>
          <a:prstGeom prst="rect">
            <a:avLst/>
          </a:prstGeom>
        </p:spPr>
      </p:pic>
      <p:pic>
        <p:nvPicPr>
          <p:cNvPr id="7" name="Content Placeholder 4" descr="Tyrie Sunnyside 10-14-10 001.JPG"/>
          <p:cNvPicPr>
            <a:picLocks noChangeAspect="1"/>
          </p:cNvPicPr>
          <p:nvPr/>
        </p:nvPicPr>
        <p:blipFill>
          <a:blip r:embed="rId4" cstate="print"/>
          <a:stretch>
            <a:fillRect/>
          </a:stretch>
        </p:blipFill>
        <p:spPr>
          <a:xfrm>
            <a:off x="1033818" y="2152650"/>
            <a:ext cx="2743200" cy="2057400"/>
          </a:xfrm>
          <a:prstGeom prst="rect">
            <a:avLst/>
          </a:prstGeom>
        </p:spPr>
      </p:pic>
      <p:pic>
        <p:nvPicPr>
          <p:cNvPr id="8" name="Content Placeholder 17" descr="Tyrie Sunnyside 10-14-10 009.JPG"/>
          <p:cNvPicPr>
            <a:picLocks noChangeAspect="1"/>
          </p:cNvPicPr>
          <p:nvPr/>
        </p:nvPicPr>
        <p:blipFill rotWithShape="1">
          <a:blip r:embed="rId5" cstate="print"/>
          <a:srcRect t="7692"/>
          <a:stretch/>
        </p:blipFill>
        <p:spPr>
          <a:xfrm>
            <a:off x="4597590" y="2173406"/>
            <a:ext cx="2971800" cy="2057400"/>
          </a:xfrm>
          <a:prstGeom prst="rect">
            <a:avLst/>
          </a:prstGeom>
        </p:spPr>
      </p:pic>
      <p:pic>
        <p:nvPicPr>
          <p:cNvPr id="9" name="Content Placeholder 7" descr="Tyrie Sunnyside 10-14-10 007.JPG"/>
          <p:cNvPicPr>
            <a:picLocks noChangeAspect="1"/>
          </p:cNvPicPr>
          <p:nvPr/>
        </p:nvPicPr>
        <p:blipFill rotWithShape="1">
          <a:blip r:embed="rId6" cstate="print"/>
          <a:srcRect t="7130" b="7178"/>
          <a:stretch/>
        </p:blipFill>
        <p:spPr>
          <a:xfrm>
            <a:off x="6324600" y="4267200"/>
            <a:ext cx="2209800" cy="2524836"/>
          </a:xfrm>
          <a:prstGeom prst="rect">
            <a:avLst/>
          </a:prstGeom>
        </p:spPr>
      </p:pic>
      <p:pic>
        <p:nvPicPr>
          <p:cNvPr id="4098" name="Picture 2" descr="C:\Users\lehman\Desktop\2013 Summer Institute Day 1 0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0215" y="4530980"/>
            <a:ext cx="3302000" cy="220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818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SLED?</a:t>
            </a:r>
            <a:endParaRPr lang="en-US" dirty="0"/>
          </a:p>
        </p:txBody>
      </p:sp>
      <p:sp>
        <p:nvSpPr>
          <p:cNvPr id="3" name="Content Placeholder 2"/>
          <p:cNvSpPr>
            <a:spLocks noGrp="1"/>
          </p:cNvSpPr>
          <p:nvPr>
            <p:ph idx="1"/>
          </p:nvPr>
        </p:nvSpPr>
        <p:spPr/>
        <p:txBody>
          <a:bodyPr/>
          <a:lstStyle/>
          <a:p>
            <a:pPr>
              <a:spcAft>
                <a:spcPts val="600"/>
              </a:spcAft>
            </a:pPr>
            <a:r>
              <a:rPr lang="en-US" dirty="0" smtClean="0"/>
              <a:t>SLED, Science Learning through Engineering Design, is a partnership project of Purdue, </a:t>
            </a:r>
            <a:r>
              <a:rPr lang="en-US" dirty="0" smtClean="0"/>
              <a:t>participating </a:t>
            </a:r>
            <a:r>
              <a:rPr lang="en-US" dirty="0" smtClean="0"/>
              <a:t>Indiana school districts, and community partners designed to help improve students’ science learning in grades 3-6.</a:t>
            </a:r>
          </a:p>
          <a:p>
            <a:pPr>
              <a:spcAft>
                <a:spcPts val="600"/>
              </a:spcAft>
            </a:pPr>
            <a:r>
              <a:rPr lang="en-US" dirty="0" smtClean="0"/>
              <a:t>The SLED project is supported by the National Science Foundation through its Math Science Partnership program.</a:t>
            </a:r>
            <a:endParaRPr lang="en-US" dirty="0"/>
          </a:p>
        </p:txBody>
      </p:sp>
      <p:pic>
        <p:nvPicPr>
          <p:cNvPr id="4" name="Picture 3" descr="NSF logo.jpg"/>
          <p:cNvPicPr>
            <a:picLocks noChangeAspect="1"/>
          </p:cNvPicPr>
          <p:nvPr/>
        </p:nvPicPr>
        <p:blipFill>
          <a:blip r:embed="rId3" cstate="print"/>
          <a:stretch>
            <a:fillRect/>
          </a:stretch>
        </p:blipFill>
        <p:spPr>
          <a:xfrm>
            <a:off x="7924800" y="5564128"/>
            <a:ext cx="1125168" cy="1131946"/>
          </a:xfrm>
          <a:prstGeom prst="rect">
            <a:avLst/>
          </a:prstGeom>
        </p:spPr>
      </p:pic>
    </p:spTree>
    <p:extLst>
      <p:ext uri="{BB962C8B-B14F-4D97-AF65-F5344CB8AC3E}">
        <p14:creationId xmlns:p14="http://schemas.microsoft.com/office/powerpoint/2010/main" val="2503305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SLED Partners</a:t>
            </a:r>
            <a:endParaRPr lang="en-US" dirty="0"/>
          </a:p>
        </p:txBody>
      </p:sp>
      <p:sp>
        <p:nvSpPr>
          <p:cNvPr id="3" name="Subtitle 2"/>
          <p:cNvSpPr>
            <a:spLocks noGrp="1"/>
          </p:cNvSpPr>
          <p:nvPr>
            <p:ph idx="1"/>
          </p:nvPr>
        </p:nvSpPr>
        <p:spPr>
          <a:xfrm>
            <a:off x="1435608" y="1447800"/>
            <a:ext cx="7498080" cy="5257800"/>
          </a:xfrm>
        </p:spPr>
        <p:txBody>
          <a:bodyPr>
            <a:noAutofit/>
          </a:bodyPr>
          <a:lstStyle/>
          <a:p>
            <a:pPr>
              <a:spcAft>
                <a:spcPts val="600"/>
              </a:spcAft>
              <a:buNone/>
            </a:pPr>
            <a:r>
              <a:rPr lang="en-US" sz="2800" dirty="0" smtClean="0">
                <a:solidFill>
                  <a:schemeClr val="tx1">
                    <a:lumMod val="85000"/>
                    <a:lumOff val="15000"/>
                  </a:schemeClr>
                </a:solidFill>
              </a:rPr>
              <a:t>Purdue Colleges of</a:t>
            </a:r>
            <a:br>
              <a:rPr lang="en-US" sz="2800" dirty="0" smtClean="0">
                <a:solidFill>
                  <a:schemeClr val="tx1">
                    <a:lumMod val="85000"/>
                    <a:lumOff val="15000"/>
                  </a:schemeClr>
                </a:solidFill>
              </a:rPr>
            </a:br>
            <a:r>
              <a:rPr lang="en-US" sz="2800" dirty="0" smtClean="0">
                <a:solidFill>
                  <a:schemeClr val="tx1">
                    <a:lumMod val="85000"/>
                    <a:lumOff val="15000"/>
                  </a:schemeClr>
                </a:solidFill>
              </a:rPr>
              <a:t>Education, Engineering,</a:t>
            </a:r>
            <a:br>
              <a:rPr lang="en-US" sz="2800" dirty="0" smtClean="0">
                <a:solidFill>
                  <a:schemeClr val="tx1">
                    <a:lumMod val="85000"/>
                    <a:lumOff val="15000"/>
                  </a:schemeClr>
                </a:solidFill>
              </a:rPr>
            </a:br>
            <a:r>
              <a:rPr lang="en-US" sz="2800" dirty="0" smtClean="0">
                <a:solidFill>
                  <a:schemeClr val="tx1">
                    <a:lumMod val="85000"/>
                    <a:lumOff val="15000"/>
                  </a:schemeClr>
                </a:solidFill>
              </a:rPr>
              <a:t>Science, Technology</a:t>
            </a:r>
          </a:p>
          <a:p>
            <a:pPr>
              <a:spcAft>
                <a:spcPts val="600"/>
              </a:spcAft>
              <a:buNone/>
            </a:pPr>
            <a:r>
              <a:rPr lang="en-US" sz="2800" dirty="0" smtClean="0">
                <a:solidFill>
                  <a:schemeClr val="tx1">
                    <a:lumMod val="85000"/>
                    <a:lumOff val="15000"/>
                  </a:schemeClr>
                </a:solidFill>
              </a:rPr>
              <a:t>Discovery Learning Research Ctr.</a:t>
            </a:r>
          </a:p>
          <a:p>
            <a:pPr marL="53975" indent="4763">
              <a:spcAft>
                <a:spcPts val="600"/>
              </a:spcAft>
              <a:buNone/>
            </a:pPr>
            <a:r>
              <a:rPr lang="en-US" sz="2800" dirty="0" smtClean="0">
                <a:solidFill>
                  <a:schemeClr val="tx1">
                    <a:lumMod val="85000"/>
                    <a:lumOff val="15000"/>
                  </a:schemeClr>
                </a:solidFill>
              </a:rPr>
              <a:t>Lafayette School Corp.</a:t>
            </a:r>
            <a:br>
              <a:rPr lang="en-US" sz="2800" dirty="0" smtClean="0">
                <a:solidFill>
                  <a:schemeClr val="tx1">
                    <a:lumMod val="85000"/>
                    <a:lumOff val="15000"/>
                  </a:schemeClr>
                </a:solidFill>
              </a:rPr>
            </a:br>
            <a:r>
              <a:rPr lang="en-US" sz="2800" dirty="0" smtClean="0">
                <a:solidFill>
                  <a:schemeClr val="tx1">
                    <a:lumMod val="85000"/>
                    <a:lumOff val="15000"/>
                  </a:schemeClr>
                </a:solidFill>
              </a:rPr>
              <a:t>Tippecanoe School Corp.</a:t>
            </a:r>
            <a:br>
              <a:rPr lang="en-US" sz="2800" dirty="0" smtClean="0">
                <a:solidFill>
                  <a:schemeClr val="tx1">
                    <a:lumMod val="85000"/>
                    <a:lumOff val="15000"/>
                  </a:schemeClr>
                </a:solidFill>
              </a:rPr>
            </a:br>
            <a:r>
              <a:rPr lang="en-US" sz="2800" dirty="0" smtClean="0">
                <a:solidFill>
                  <a:schemeClr val="tx1">
                    <a:lumMod val="85000"/>
                    <a:lumOff val="15000"/>
                  </a:schemeClr>
                </a:solidFill>
              </a:rPr>
              <a:t>Taylor Community Schools</a:t>
            </a:r>
            <a:br>
              <a:rPr lang="en-US" sz="2800" dirty="0" smtClean="0">
                <a:solidFill>
                  <a:schemeClr val="tx1">
                    <a:lumMod val="85000"/>
                    <a:lumOff val="15000"/>
                  </a:schemeClr>
                </a:solidFill>
              </a:rPr>
            </a:br>
            <a:r>
              <a:rPr lang="en-US" sz="2800" dirty="0" smtClean="0">
                <a:solidFill>
                  <a:schemeClr val="tx1">
                    <a:lumMod val="85000"/>
                    <a:lumOff val="15000"/>
                  </a:schemeClr>
                </a:solidFill>
              </a:rPr>
              <a:t>Plymouth Community Schools</a:t>
            </a:r>
            <a:br>
              <a:rPr lang="en-US" sz="2800" dirty="0" smtClean="0">
                <a:solidFill>
                  <a:schemeClr val="tx1">
                    <a:lumMod val="85000"/>
                    <a:lumOff val="15000"/>
                  </a:schemeClr>
                </a:solidFill>
              </a:rPr>
            </a:br>
            <a:r>
              <a:rPr lang="en-US" sz="2800" dirty="0" smtClean="0">
                <a:solidFill>
                  <a:schemeClr val="tx1">
                    <a:lumMod val="85000"/>
                    <a:lumOff val="15000"/>
                  </a:schemeClr>
                </a:solidFill>
              </a:rPr>
              <a:t>and additional school partners</a:t>
            </a:r>
          </a:p>
          <a:p>
            <a:pPr>
              <a:spcAft>
                <a:spcPts val="600"/>
              </a:spcAft>
              <a:buNone/>
            </a:pPr>
            <a:r>
              <a:rPr lang="en-US" sz="2800" dirty="0" smtClean="0">
                <a:solidFill>
                  <a:schemeClr val="tx1">
                    <a:lumMod val="85000"/>
                    <a:lumOff val="15000"/>
                  </a:schemeClr>
                </a:solidFill>
              </a:rPr>
              <a:t>Community Partners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86" y="1458191"/>
            <a:ext cx="2861602" cy="427319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Targeted MSP</a:t>
            </a:r>
            <a:endParaRPr lang="en-US" dirty="0"/>
          </a:p>
        </p:txBody>
      </p:sp>
      <p:sp>
        <p:nvSpPr>
          <p:cNvPr id="3" name="Content Placeholder 2"/>
          <p:cNvSpPr>
            <a:spLocks noGrp="1"/>
          </p:cNvSpPr>
          <p:nvPr>
            <p:ph idx="1"/>
          </p:nvPr>
        </p:nvSpPr>
        <p:spPr/>
        <p:txBody>
          <a:bodyPr>
            <a:normAutofit lnSpcReduction="10000"/>
          </a:bodyPr>
          <a:lstStyle/>
          <a:p>
            <a:pPr>
              <a:spcAft>
                <a:spcPts val="600"/>
              </a:spcAft>
            </a:pPr>
            <a:r>
              <a:rPr lang="en-US" dirty="0" smtClean="0"/>
              <a:t>NSF’s Math Science Partnership (MSP) program supports linkages of higher </a:t>
            </a:r>
            <a:r>
              <a:rPr lang="en-US" dirty="0"/>
              <a:t>education </a:t>
            </a:r>
            <a:r>
              <a:rPr lang="en-US" dirty="0" smtClean="0"/>
              <a:t>institutions with schools and other partners </a:t>
            </a:r>
            <a:r>
              <a:rPr lang="en-US" dirty="0"/>
              <a:t>to </a:t>
            </a:r>
            <a:r>
              <a:rPr lang="en-US" dirty="0" smtClean="0"/>
              <a:t>improve K-12 </a:t>
            </a:r>
            <a:r>
              <a:rPr lang="en-US" dirty="0"/>
              <a:t>mathematics and science education</a:t>
            </a:r>
            <a:r>
              <a:rPr lang="en-US" dirty="0" smtClean="0"/>
              <a:t>.</a:t>
            </a:r>
          </a:p>
          <a:p>
            <a:pPr>
              <a:spcAft>
                <a:spcPts val="600"/>
              </a:spcAft>
            </a:pPr>
            <a:r>
              <a:rPr lang="en-US" dirty="0" smtClean="0"/>
              <a:t>Targeted partnerships study </a:t>
            </a:r>
            <a:r>
              <a:rPr lang="en-US" dirty="0"/>
              <a:t>and </a:t>
            </a:r>
            <a:r>
              <a:rPr lang="en-US" dirty="0" smtClean="0"/>
              <a:t>solve </a:t>
            </a:r>
            <a:r>
              <a:rPr lang="en-US" dirty="0"/>
              <a:t>issues within a specific grade range or at a critical juncture in education, and/or within a specific disciplinary focus in mathematics </a:t>
            </a:r>
            <a:r>
              <a:rPr lang="en-US" dirty="0" smtClean="0"/>
              <a:t>or science.</a:t>
            </a:r>
            <a:endParaRPr lang="en-US" dirty="0"/>
          </a:p>
        </p:txBody>
      </p:sp>
      <p:pic>
        <p:nvPicPr>
          <p:cNvPr id="4" name="Picture 3" descr="NSF logo.jpg"/>
          <p:cNvPicPr>
            <a:picLocks noChangeAspect="1"/>
          </p:cNvPicPr>
          <p:nvPr/>
        </p:nvPicPr>
        <p:blipFill>
          <a:blip r:embed="rId3" cstate="print"/>
          <a:stretch>
            <a:fillRect/>
          </a:stretch>
        </p:blipFill>
        <p:spPr>
          <a:xfrm>
            <a:off x="7924800" y="5564128"/>
            <a:ext cx="1125168" cy="1131946"/>
          </a:xfrm>
          <a:prstGeom prst="rect">
            <a:avLst/>
          </a:prstGeom>
        </p:spPr>
      </p:pic>
    </p:spTree>
    <p:extLst>
      <p:ext uri="{BB962C8B-B14F-4D97-AF65-F5344CB8AC3E}">
        <p14:creationId xmlns:p14="http://schemas.microsoft.com/office/powerpoint/2010/main" val="252224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of the SLED Partnership</a:t>
            </a:r>
            <a:endParaRPr lang="en-US" dirty="0"/>
          </a:p>
        </p:txBody>
      </p:sp>
      <p:sp>
        <p:nvSpPr>
          <p:cNvPr id="3" name="Content Placeholder 2"/>
          <p:cNvSpPr>
            <a:spLocks noGrp="1"/>
          </p:cNvSpPr>
          <p:nvPr>
            <p:ph idx="1"/>
          </p:nvPr>
        </p:nvSpPr>
        <p:spPr>
          <a:xfrm>
            <a:off x="1066800" y="1447800"/>
            <a:ext cx="7498080" cy="4800600"/>
          </a:xfrm>
        </p:spPr>
        <p:txBody>
          <a:bodyPr/>
          <a:lstStyle/>
          <a:p>
            <a:pPr>
              <a:buNone/>
            </a:pPr>
            <a:r>
              <a:rPr lang="en-US" dirty="0" smtClean="0"/>
              <a:t>	Our aim is to increase grade 3-6 student learning of science by developing an integrated, engineering design-based approach to elementary school science education. </a:t>
            </a:r>
            <a:endParaRPr lang="en-US" dirty="0"/>
          </a:p>
        </p:txBody>
      </p:sp>
      <p:pic>
        <p:nvPicPr>
          <p:cNvPr id="4" name="Content Placeholder 5" descr="sled_logo_7.png"/>
          <p:cNvPicPr>
            <a:picLocks noChangeAspect="1"/>
          </p:cNvPicPr>
          <p:nvPr/>
        </p:nvPicPr>
        <p:blipFill>
          <a:blip r:embed="rId2" cstate="print"/>
          <a:srcRect/>
          <a:stretch>
            <a:fillRect/>
          </a:stretch>
        </p:blipFill>
        <p:spPr bwMode="auto">
          <a:xfrm>
            <a:off x="3886200" y="4876800"/>
            <a:ext cx="2133600" cy="1129626"/>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cience Learning through&amp;#x0D;&amp;#x0A;Engineering Design (SLED)&amp;#x0D;&amp;#x0A; &amp;#x0D;&amp;#x0A;Teacher Orientation&amp;quot;&quot;/&gt;&lt;property id=&quot;20307&quot; value=&quot;256&quot;/&gt;&lt;/object&gt;&lt;object type=&quot;3&quot; unique_id=&quot;10005&quot;&gt;&lt;property id=&quot;20148&quot; value=&quot;5&quot;/&gt;&lt;property id=&quot;20300&quot; value=&quot;Slide 8 - &amp;quot;Goal of the SLED Partnership&amp;quot;&quot;/&gt;&lt;property id=&quot;20307&quot; value=&quot;271&quot;/&gt;&lt;/object&gt;&lt;object type=&quot;3&quot; unique_id=&quot;10007&quot;&gt;&lt;property id=&quot;20148&quot; value=&quot;5&quot;/&gt;&lt;property id=&quot;20300&quot; value=&quot;Slide 6 - &amp;quot;SLED Partners&amp;quot;&quot;/&gt;&lt;property id=&quot;20307&quot; value=&quot;261&quot;/&gt;&lt;/object&gt;&lt;object type=&quot;3&quot; unique_id=&quot;10008&quot;&gt;&lt;property id=&quot;20148&quot; value=&quot;5&quot;/&gt;&lt;property id=&quot;20300&quot; value=&quot;Slide 11 - &amp;quot;SLED Partnership Objectives&amp;quot;&quot;/&gt;&lt;property id=&quot;20307&quot; value=&quot;260&quot;/&gt;&lt;/object&gt;&lt;object type=&quot;3&quot; unique_id=&quot;10009&quot;&gt;&lt;property id=&quot;20148&quot; value=&quot;5&quot;/&gt;&lt;property id=&quot;20300&quot; value=&quot;Slide 12 - &amp;quot;SLED Partnership Objectives&amp;quot;&quot;/&gt;&lt;property id=&quot;20307&quot; value=&quot;262&quot;/&gt;&lt;/object&gt;&lt;object type=&quot;3&quot; unique_id=&quot;10010&quot;&gt;&lt;property id=&quot;20148&quot; value=&quot;5&quot;/&gt;&lt;property id=&quot;20300&quot; value=&quot;Slide 18 - &amp;quot;Implementation Timeline&amp;quot;&quot;/&gt;&lt;property id=&quot;20307&quot; value=&quot;266&quot;/&gt;&lt;/object&gt;&lt;object type=&quot;3&quot; unique_id=&quot;10038&quot;&gt;&lt;property id=&quot;20148&quot; value=&quot;5&quot;/&gt;&lt;property id=&quot;20300&quot; value=&quot;Slide 7 - &amp;quot;Targeted MSP&amp;quot;&quot;/&gt;&lt;property id=&quot;20307&quot; value=&quot;272&quot;/&gt;&lt;/object&gt;&lt;object type=&quot;3&quot; unique_id=&quot;10039&quot;&gt;&lt;property id=&quot;20148&quot; value=&quot;5&quot;/&gt;&lt;property id=&quot;20300&quot; value=&quot;Slide 10 - &amp;quot;New Indiana Academic Standards&amp;quot;&quot;/&gt;&lt;property id=&quot;20307&quot; value=&quot;273&quot;/&gt;&lt;/object&gt;&lt;object type=&quot;3&quot; unique_id=&quot;10261&quot;&gt;&lt;property id=&quot;20148&quot; value=&quot;5&quot;/&gt;&lt;property id=&quot;20300&quot; value=&quot;Slide 22 - &amp;quot;SLED Research&amp;quot;&quot;/&gt;&lt;property id=&quot;20307&quot; value=&quot;279&quot;/&gt;&lt;/object&gt;&lt;object type=&quot;3&quot; unique_id=&quot;10262&quot;&gt;&lt;property id=&quot;20148&quot; value=&quot;5&quot;/&gt;&lt;property id=&quot;20300&quot; value=&quot;Slide 17 - &amp;quot;SLED Outcomes&amp;quot;&quot;/&gt;&lt;property id=&quot;20307&quot; value=&quot;277&quot;/&gt;&lt;/object&gt;&lt;object type=&quot;3&quot; unique_id=&quot;10263&quot;&gt;&lt;property id=&quot;20148&quot; value=&quot;5&quot;/&gt;&lt;property id=&quot;20300&quot; value=&quot;Slide 43 - &amp;quot;Questions?&amp;quot;&quot;/&gt;&lt;property id=&quot;20307&quot; value=&quot;278&quot;/&gt;&lt;/object&gt;&lt;object type=&quot;3&quot; unique_id=&quot;10408&quot;&gt;&lt;property id=&quot;20148&quot; value=&quot;5&quot;/&gt;&lt;property id=&quot;20300&quot; value=&quot;Slide 5 - &amp;quot;What is SLED?&amp;quot;&quot;/&gt;&lt;property id=&quot;20307&quot; value=&quot;281&quot;/&gt;&lt;/object&gt;&lt;object type=&quot;3&quot; unique_id=&quot;10490&quot;&gt;&lt;property id=&quot;20148&quot; value=&quot;5&quot;/&gt;&lt;property id=&quot;20300&quot; value=&quot;Slide 3 - &amp;quot;Purdue SLED Team&amp;quot;&quot;/&gt;&lt;property id=&quot;20307&quot; value=&quot;282&quot;/&gt;&lt;/object&gt;&lt;object type=&quot;3&quot; unique_id=&quot;10511&quot;&gt;&lt;property id=&quot;20148&quot; value=&quot;5&quot;/&gt;&lt;property id=&quot;20300&quot; value=&quot;Slide 42 - &amp;quot;Questions to Ponder&amp;quot;&quot;/&gt;&lt;property id=&quot;20307&quot; value=&quot;283&quot;/&gt;&lt;/object&gt;&lt;object type=&quot;3&quot; unique_id=&quot;10701&quot;&gt;&lt;property id=&quot;20148&quot; value=&quot;5&quot;/&gt;&lt;property id=&quot;20300&quot; value=&quot;Slide 2 - &amp;quot;Welcome and Introductions&amp;quot;&quot;/&gt;&lt;property id=&quot;20307&quot; value=&quot;286&quot;/&gt;&lt;/object&gt;&lt;object type=&quot;3&quot; unique_id=&quot;10702&quot;&gt;&lt;property id=&quot;20148&quot; value=&quot;5&quot;/&gt;&lt;property id=&quot;20300&quot; value=&quot;Slide 4 - &amp;quot;Welcome to the SLED project!&amp;quot;&quot;/&gt;&lt;property id=&quot;20307&quot; value=&quot;287&quot;/&gt;&lt;/object&gt;&lt;object type=&quot;3&quot; unique_id=&quot;10703&quot;&gt;&lt;property id=&quot;20148&quot; value=&quot;5&quot;/&gt;&lt;property id=&quot;20300&quot; value=&quot;Slide 9 - &amp;quot;Why Engineering Design?&amp;quot;&quot;/&gt;&lt;property id=&quot;20307&quot; value=&quot;284&quot;/&gt;&lt;/object&gt;&lt;object type=&quot;3&quot; unique_id=&quot;10704&quot;&gt;&lt;property id=&quot;20148&quot; value=&quot;5&quot;/&gt;&lt;property id=&quot;20300&quot; value=&quot;Slide 13 - &amp;quot;Key SLED Components&amp;quot;&quot;/&gt;&lt;property id=&quot;20307&quot; value=&quot;285&quot;/&gt;&lt;/object&gt;&lt;object type=&quot;3&quot; unique_id=&quot;10705&quot;&gt;&lt;property id=&quot;20148&quot; value=&quot;5&quot;/&gt;&lt;property id=&quot;20300&quot; value=&quot;Slide 14 - &amp;quot;Key SLED Components&amp;quot;&quot;/&gt;&lt;property id=&quot;20307&quot; value=&quot;290&quot;/&gt;&lt;/object&gt;&lt;object type=&quot;3&quot; unique_id=&quot;10706&quot;&gt;&lt;property id=&quot;20148&quot; value=&quot;5&quot;/&gt;&lt;property id=&quot;20300&quot; value=&quot;Slide 15 - &amp;quot;Key SLED Components&amp;quot;&quot;/&gt;&lt;property id=&quot;20307&quot; value=&quot;291&quot;/&gt;&lt;/object&gt;&lt;object type=&quot;3&quot; unique_id=&quot;10707&quot;&gt;&lt;property id=&quot;20148&quot; value=&quot;5&quot;/&gt;&lt;property id=&quot;20300&quot; value=&quot;Slide 16 - &amp;quot;Key SLED Components&amp;quot;&quot;/&gt;&lt;property id=&quot;20307&quot; value=&quot;292&quot;/&gt;&lt;/object&gt;&lt;object type=&quot;3&quot; unique_id=&quot;10708&quot;&gt;&lt;property id=&quot;20148&quot; value=&quot;5&quot;/&gt;&lt;property id=&quot;20300&quot; value=&quot;Slide 19 - &amp;quot;Expectations for Teachers&amp;quot;&quot;/&gt;&lt;property id=&quot;20307&quot; value=&quot;288&quot;/&gt;&lt;/object&gt;&lt;object type=&quot;3&quot; unique_id=&quot;10709&quot;&gt;&lt;property id=&quot;20148&quot; value=&quot;5&quot;/&gt;&lt;property id=&quot;20300&quot; value=&quot;Slide 20 - &amp;quot;Benefits&amp;quot;&quot;/&gt;&lt;property id=&quot;20307&quot; value=&quot;289&quot;/&gt;&lt;/object&gt;&lt;object type=&quot;3&quot; unique_id=&quot;11130&quot;&gt;&lt;property id=&quot;20148&quot; value=&quot;5&quot;/&gt;&lt;property id=&quot;20300&quot; value=&quot;Slide 21 - &amp;quot;More about SLED Research&amp;quot;&quot;/&gt;&lt;property id=&quot;20307&quot; value=&quot;293&quot;/&gt;&lt;/object&gt;&lt;object type=&quot;3&quot; unique_id=&quot;11131&quot;&gt;&lt;property id=&quot;20148&quot; value=&quot;5&quot;/&gt;&lt;property id=&quot;20300&quot; value=&quot;Slide 23 - &amp;quot;SLED Research &amp;#x0D;&amp;#x0A;Partnership&amp;quot;&quot;/&gt;&lt;property id=&quot;20307&quot; value=&quot;294&quot;/&gt;&lt;/object&gt;&lt;object type=&quot;3&quot; unique_id=&quot;11133&quot;&gt;&lt;property id=&quot;20148&quot; value=&quot;5&quot;/&gt;&lt;property id=&quot;20300&quot; value=&quot;Slide 24 - &amp;quot;SLED Research&amp;#x0D;&amp;#x0A;Students (gr 3-6)&amp;quot;&quot;/&gt;&lt;property id=&quot;20307&quot; value=&quot;296&quot;/&gt;&lt;/object&gt;&lt;object type=&quot;3&quot; unique_id=&quot;11136&quot;&gt;&lt;property id=&quot;20148&quot; value=&quot;5&quot;/&gt;&lt;property id=&quot;20300&quot; value=&quot;Slide 25 - &amp;quot;SLED Research&amp;#x0D;&amp;#x0A;Teachers (gr 3-6)&amp;quot;&quot;/&gt;&lt;property id=&quot;20307&quot; value=&quot;299&quot;/&gt;&lt;/object&gt;&lt;object type=&quot;3&quot; unique_id=&quot;11139&quot;&gt;&lt;property id=&quot;20148&quot; value=&quot;5&quot;/&gt;&lt;property id=&quot;20300&quot; value=&quot;Slide 26 - &amp;quot;External Evaluation by Center for Evaluation and Education Policy (CEEP)&amp;quot;&quot;/&gt;&lt;property id=&quot;20307&quot; value=&quot;302&quot;/&gt;&lt;/object&gt;&lt;object type=&quot;3&quot; unique_id=&quot;11140&quot;&gt;&lt;property id=&quot;20148&quot; value=&quot;5&quot;/&gt;&lt;property id=&quot;20300&quot; value=&quot;Slide 27 - &amp;quot;External Evaluation&amp;quot;&quot;/&gt;&lt;property id=&quot;20307&quot; value=&quot;303&quot;/&gt;&lt;/object&gt;&lt;object type=&quot;3&quot; unique_id=&quot;11141&quot;&gt;&lt;property id=&quot;20148&quot; value=&quot;5&quot;/&gt;&lt;property id=&quot;20300&quot; value=&quot;Slide 28 - &amp;quot;Evaluation Tasks Year 1&amp;quot;&quot;/&gt;&lt;property id=&quot;20307&quot; value=&quot;304&quot;/&gt;&lt;/object&gt;&lt;object type=&quot;3&quot; unique_id=&quot;11781&quot;&gt;&lt;property id=&quot;20148&quot; value=&quot;5&quot;/&gt;&lt;property id=&quot;20300&quot; value=&quot;Slide 29 - &amp;quot;Research/Evaluation Expectations&amp;quot;&quot;/&gt;&lt;property id=&quot;20307&quot; value=&quot;306&quot;/&gt;&lt;/object&gt;&lt;object type=&quot;3&quot; unique_id=&quot;11782&quot;&gt;&lt;property id=&quot;20148&quot; value=&quot;5&quot;/&gt;&lt;property id=&quot;20300&quot; value=&quot;Slide 30 - &amp;quot;Experiencing Design&amp;quot;&quot;/&gt;&lt;property id=&quot;20307&quot; value=&quot;305&quot;/&gt;&lt;/object&gt;&lt;object type=&quot;3&quot; unique_id=&quot;11783&quot;&gt;&lt;property id=&quot;20148&quot; value=&quot;5&quot;/&gt;&lt;property id=&quot;20300&quot; value=&quot;Slide 31 - &amp;quot;Completing Paperwork&amp;quot;&quot;/&gt;&lt;property id=&quot;20307&quot; value=&quot;307&quot;/&gt;&lt;/object&gt;&lt;object type=&quot;3&quot; unique_id=&quot;11784&quot;&gt;&lt;property id=&quot;20148&quot; value=&quot;5&quot;/&gt;&lt;property id=&quot;20300&quot; value=&quot;Slide 33 - &amp;quot;Summer Institute&amp;quot;&quot;/&gt;&lt;property id=&quot;20307&quot; value=&quot;308&quot;/&gt;&lt;/object&gt;&lt;object type=&quot;3&quot; unique_id=&quot;11785&quot;&gt;&lt;property id=&quot;20148&quot; value=&quot;5&quot;/&gt;&lt;property id=&quot;20300&quot; value=&quot;Slide 34 - &amp;quot;SLED Summer Institute &amp;#x0D;&amp;#x0A;Activities&amp;quot;&quot;/&gt;&lt;property id=&quot;20307&quot; value=&quot;309&quot;/&gt;&lt;/object&gt;&lt;object type=&quot;3&quot; unique_id=&quot;11786&quot;&gt;&lt;property id=&quot;20148&quot; value=&quot;5&quot;/&gt;&lt;property id=&quot;20300&quot; value=&quot;Slide 35 - &amp;quot;SLED Summer Institute &amp;#x0D;&amp;#x0A;Schedule – Week 1&amp;quot;&quot;/&gt;&lt;property id=&quot;20307&quot; value=&quot;310&quot;/&gt;&lt;/object&gt;&lt;object type=&quot;3&quot; unique_id=&quot;11787&quot;&gt;&lt;property id=&quot;20148&quot; value=&quot;5&quot;/&gt;&lt;property id=&quot;20300&quot; value=&quot;Slide 36 - &amp;quot;SLED Summer Institute &amp;#x0D;&amp;#x0A;Schedule – Week 2&amp;quot;&quot;/&gt;&lt;property id=&quot;20307&quot; value=&quot;311&quot;/&gt;&lt;/object&gt;&lt;object type=&quot;3&quot; unique_id=&quot;11788&quot;&gt;&lt;property id=&quot;20148&quot; value=&quot;5&quot;/&gt;&lt;property id=&quot;20300&quot; value=&quot;Slide 37 - &amp;quot;PGP Points&amp;quot;&quot;/&gt;&lt;property id=&quot;20307&quot; value=&quot;314&quot;/&gt;&lt;/object&gt;&lt;object type=&quot;3&quot; unique_id=&quot;11789&quot;&gt;&lt;property id=&quot;20148&quot; value=&quot;5&quot;/&gt;&lt;property id=&quot;20300&quot; value=&quot;Slide 38 - &amp;quot;What Will You Need?&amp;quot;&quot;/&gt;&lt;property id=&quot;20307&quot; value=&quot;312&quot;/&gt;&lt;/object&gt;&lt;object type=&quot;3&quot; unique_id=&quot;11790&quot;&gt;&lt;property id=&quot;20148&quot; value=&quot;5&quot;/&gt;&lt;property id=&quot;20300&quot; value=&quot;Slide 39 - &amp;quot;Things to Note&amp;quot;&quot;/&gt;&lt;property id=&quot;20307&quot; value=&quot;313&quot;/&gt;&lt;/object&gt;&lt;object type=&quot;3&quot; unique_id=&quot;11791&quot;&gt;&lt;property id=&quot;20148&quot; value=&quot;5&quot;/&gt;&lt;property id=&quot;20300&quot; value=&quot;Slide 40 - &amp;quot;Summer Logistics&amp;quot;&quot;/&gt;&lt;property id=&quot;20307&quot; value=&quot;315&quot;/&gt;&lt;/object&gt;&lt;object type=&quot;3&quot; unique_id=&quot;11792&quot;&gt;&lt;property id=&quot;20148&quot; value=&quot;5&quot;/&gt;&lt;property id=&quot;20300&quot; value=&quot;Slide 41 - &amp;quot;Orientation Wrap-Up&amp;quot;&quot;/&gt;&lt;property id=&quot;20307&quot; value=&quot;316&quot;/&gt;&lt;/object&gt;&lt;object type=&quot;3&quot; unique_id=&quot;11842&quot;&gt;&lt;property id=&quot;20148&quot; value=&quot;5&quot;/&gt;&lt;property id=&quot;20300&quot; value=&quot;Slide 32 - &amp;quot;Lunch&amp;quot;&quot;/&gt;&lt;property id=&quot;20307&quot; value=&quot;31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2415</TotalTime>
  <Words>1466</Words>
  <Application>Microsoft Office PowerPoint</Application>
  <PresentationFormat>On-screen Show (4:3)</PresentationFormat>
  <Paragraphs>227</Paragraphs>
  <Slides>37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Gill Sans MT</vt:lpstr>
      <vt:lpstr>Times New Roman</vt:lpstr>
      <vt:lpstr>Verdana</vt:lpstr>
      <vt:lpstr>Wingdings</vt:lpstr>
      <vt:lpstr>Wingdings 2</vt:lpstr>
      <vt:lpstr>Solstice</vt:lpstr>
      <vt:lpstr>Science Learning through Engineering Design (SLED)   Summer Institute Welcome</vt:lpstr>
      <vt:lpstr>Welcome and Introductions</vt:lpstr>
      <vt:lpstr>Purdue SLED Team</vt:lpstr>
      <vt:lpstr>Teacher Participants</vt:lpstr>
      <vt:lpstr>Welcome to the SLED project!</vt:lpstr>
      <vt:lpstr>What is SLED?</vt:lpstr>
      <vt:lpstr>SLED Partners</vt:lpstr>
      <vt:lpstr>Targeted MSP</vt:lpstr>
      <vt:lpstr>Goal of the SLED Partnership</vt:lpstr>
      <vt:lpstr>Why Engineering Design?</vt:lpstr>
      <vt:lpstr>Indiana Academic Science Standards The Design Process (adopted 2010)</vt:lpstr>
      <vt:lpstr>The Nature of Science</vt:lpstr>
      <vt:lpstr>Next Generation of Science Standards (NGSS, 2013)</vt:lpstr>
      <vt:lpstr>SLED Partnership Objectives</vt:lpstr>
      <vt:lpstr>Component: Partnership</vt:lpstr>
      <vt:lpstr>Component: Teacher Development</vt:lpstr>
      <vt:lpstr>Component: Curriculum</vt:lpstr>
      <vt:lpstr>Component: Evidence </vt:lpstr>
      <vt:lpstr>SLED Intended Outcomes</vt:lpstr>
      <vt:lpstr>Implementation Timeline</vt:lpstr>
      <vt:lpstr>Great Expectations</vt:lpstr>
      <vt:lpstr>What is Expected of You?</vt:lpstr>
      <vt:lpstr>Benefits</vt:lpstr>
      <vt:lpstr>Summer Institute</vt:lpstr>
      <vt:lpstr>SLED Summer Institute  Schedule</vt:lpstr>
      <vt:lpstr>What Will You Need?</vt:lpstr>
      <vt:lpstr>Summer Logistics</vt:lpstr>
      <vt:lpstr>Summer Institute</vt:lpstr>
      <vt:lpstr>SLED Binder</vt:lpstr>
      <vt:lpstr>When reading the SLED Lessons…</vt:lpstr>
      <vt:lpstr>PowerPoint Presentation</vt:lpstr>
      <vt:lpstr>Summer Logistics</vt:lpstr>
      <vt:lpstr>PowerPoint Presentation</vt:lpstr>
      <vt:lpstr>PowerPoint Presentation</vt:lpstr>
      <vt:lpstr>Summer Logistics</vt:lpstr>
      <vt:lpstr>Building Emergency Info</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Learning through Engineering Design SLED</dc:title>
  <dc:creator>bcapo</dc:creator>
  <cp:lastModifiedBy>Lehman, James D.</cp:lastModifiedBy>
  <cp:revision>127</cp:revision>
  <cp:lastPrinted>2015-05-18T16:41:16Z</cp:lastPrinted>
  <dcterms:created xsi:type="dcterms:W3CDTF">2010-10-15T00:16:55Z</dcterms:created>
  <dcterms:modified xsi:type="dcterms:W3CDTF">2015-05-27T17:19:42Z</dcterms:modified>
</cp:coreProperties>
</file>