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sldIdLst>
    <p:sldId id="256" r:id="rId2"/>
    <p:sldId id="287" r:id="rId3"/>
    <p:sldId id="288" r:id="rId4"/>
    <p:sldId id="289" r:id="rId5"/>
    <p:sldId id="286" r:id="rId6"/>
    <p:sldId id="290" r:id="rId7"/>
    <p:sldId id="291" r:id="rId8"/>
    <p:sldId id="305" r:id="rId9"/>
    <p:sldId id="306" r:id="rId10"/>
    <p:sldId id="304" r:id="rId11"/>
    <p:sldId id="319" r:id="rId12"/>
    <p:sldId id="311" r:id="rId13"/>
    <p:sldId id="318" r:id="rId14"/>
    <p:sldId id="312" r:id="rId15"/>
    <p:sldId id="314" r:id="rId16"/>
    <p:sldId id="315" r:id="rId17"/>
    <p:sldId id="316" r:id="rId18"/>
    <p:sldId id="317" r:id="rId19"/>
    <p:sldId id="257" r:id="rId20"/>
    <p:sldId id="258" r:id="rId21"/>
    <p:sldId id="308" r:id="rId22"/>
    <p:sldId id="259" r:id="rId23"/>
    <p:sldId id="292" r:id="rId24"/>
    <p:sldId id="293" r:id="rId25"/>
    <p:sldId id="294" r:id="rId26"/>
    <p:sldId id="295" r:id="rId27"/>
    <p:sldId id="296" r:id="rId28"/>
    <p:sldId id="297" r:id="rId29"/>
    <p:sldId id="298" r:id="rId30"/>
    <p:sldId id="299" r:id="rId31"/>
    <p:sldId id="300" r:id="rId32"/>
    <p:sldId id="301" r:id="rId33"/>
    <p:sldId id="303" r:id="rId34"/>
    <p:sldId id="30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074" autoAdjust="0"/>
  </p:normalViewPr>
  <p:slideViewPr>
    <p:cSldViewPr>
      <p:cViewPr varScale="1">
        <p:scale>
          <a:sx n="41" d="100"/>
          <a:sy n="41" d="100"/>
        </p:scale>
        <p:origin x="106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DF4B3C-0E39-460C-AF98-B3A4AD357476}"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C6377CBC-8E15-48C3-B051-6665615C71DA}">
      <dgm:prSet phldrT="[Text]"/>
      <dgm:spPr/>
      <dgm:t>
        <a:bodyPr/>
        <a:lstStyle/>
        <a:p>
          <a:r>
            <a:rPr lang="en-US" dirty="0" smtClean="0"/>
            <a:t>IDENTIFY PROBLEM </a:t>
          </a:r>
          <a:endParaRPr lang="en-US" dirty="0"/>
        </a:p>
      </dgm:t>
    </dgm:pt>
    <dgm:pt modelId="{3B5C589F-1A80-4B13-A969-AFCA5831273A}" type="parTrans" cxnId="{467AD2CC-D8FE-43DD-8DEB-300FE4FFC39D}">
      <dgm:prSet/>
      <dgm:spPr/>
      <dgm:t>
        <a:bodyPr/>
        <a:lstStyle/>
        <a:p>
          <a:endParaRPr lang="en-US"/>
        </a:p>
      </dgm:t>
    </dgm:pt>
    <dgm:pt modelId="{3FF1DCF6-4C23-496D-850E-D67CFF2D360D}" type="sibTrans" cxnId="{467AD2CC-D8FE-43DD-8DEB-300FE4FFC39D}">
      <dgm:prSet/>
      <dgm:spPr/>
      <dgm:t>
        <a:bodyPr/>
        <a:lstStyle/>
        <a:p>
          <a:endParaRPr lang="en-US"/>
        </a:p>
      </dgm:t>
    </dgm:pt>
    <dgm:pt modelId="{7EB2DDDE-F5EF-4B2B-AD0F-FB43C4C18E19}">
      <dgm:prSet phldrT="[Text]"/>
      <dgm:spPr/>
      <dgm:t>
        <a:bodyPr/>
        <a:lstStyle/>
        <a:p>
          <a:r>
            <a:rPr lang="en-US" dirty="0" smtClean="0"/>
            <a:t>SHARE AND DEVELOP A PLAN</a:t>
          </a:r>
          <a:endParaRPr lang="en-US" dirty="0"/>
        </a:p>
      </dgm:t>
    </dgm:pt>
    <dgm:pt modelId="{1BD1F4F7-C7F4-402A-AECD-C4F2173B43A0}" type="parTrans" cxnId="{7AA895B1-2904-4DBA-BCB8-E9E3393C71F6}">
      <dgm:prSet/>
      <dgm:spPr/>
      <dgm:t>
        <a:bodyPr/>
        <a:lstStyle/>
        <a:p>
          <a:endParaRPr lang="en-US"/>
        </a:p>
      </dgm:t>
    </dgm:pt>
    <dgm:pt modelId="{DE96EA19-97DF-4642-AF1E-EC046A5EB86A}" type="sibTrans" cxnId="{7AA895B1-2904-4DBA-BCB8-E9E3393C71F6}">
      <dgm:prSet/>
      <dgm:spPr/>
      <dgm:t>
        <a:bodyPr/>
        <a:lstStyle/>
        <a:p>
          <a:endParaRPr lang="en-US"/>
        </a:p>
      </dgm:t>
    </dgm:pt>
    <dgm:pt modelId="{5D37DF93-94AF-4C1A-9548-7574DEBB1C42}">
      <dgm:prSet phldrT="[Text]"/>
      <dgm:spPr/>
      <dgm:t>
        <a:bodyPr/>
        <a:lstStyle/>
        <a:p>
          <a:r>
            <a:rPr lang="en-US" dirty="0" smtClean="0"/>
            <a:t>CREATE AND TEST</a:t>
          </a:r>
          <a:endParaRPr lang="en-US" dirty="0"/>
        </a:p>
      </dgm:t>
    </dgm:pt>
    <dgm:pt modelId="{3816D121-83A4-4F48-B3DD-BA544110601A}" type="parTrans" cxnId="{846B09BF-2AC0-4E18-91A4-F42D4FA1014A}">
      <dgm:prSet/>
      <dgm:spPr/>
      <dgm:t>
        <a:bodyPr/>
        <a:lstStyle/>
        <a:p>
          <a:endParaRPr lang="en-US"/>
        </a:p>
      </dgm:t>
    </dgm:pt>
    <dgm:pt modelId="{87A80920-9724-43E0-806F-4EC2BD1A580B}" type="sibTrans" cxnId="{846B09BF-2AC0-4E18-91A4-F42D4FA1014A}">
      <dgm:prSet/>
      <dgm:spPr/>
      <dgm:t>
        <a:bodyPr/>
        <a:lstStyle/>
        <a:p>
          <a:endParaRPr lang="en-US"/>
        </a:p>
      </dgm:t>
    </dgm:pt>
    <dgm:pt modelId="{FF3852B0-6841-4809-90AC-534C06E31FA8}">
      <dgm:prSet phldrT="[Text]"/>
      <dgm:spPr/>
      <dgm:t>
        <a:bodyPr/>
        <a:lstStyle/>
        <a:p>
          <a:r>
            <a:rPr lang="en-US" dirty="0" smtClean="0"/>
            <a:t>COMMUNICATE RESULTS</a:t>
          </a:r>
          <a:endParaRPr lang="en-US" dirty="0"/>
        </a:p>
      </dgm:t>
    </dgm:pt>
    <dgm:pt modelId="{2D2BBF79-9462-426D-BBFE-3E8279BBF875}" type="parTrans" cxnId="{684AC7DE-1929-44D5-9D1D-049A5019D338}">
      <dgm:prSet/>
      <dgm:spPr/>
      <dgm:t>
        <a:bodyPr/>
        <a:lstStyle/>
        <a:p>
          <a:endParaRPr lang="en-US"/>
        </a:p>
      </dgm:t>
    </dgm:pt>
    <dgm:pt modelId="{108BA953-B607-423F-8811-BF8B4759E88C}" type="sibTrans" cxnId="{684AC7DE-1929-44D5-9D1D-049A5019D338}">
      <dgm:prSet/>
      <dgm:spPr/>
      <dgm:t>
        <a:bodyPr/>
        <a:lstStyle/>
        <a:p>
          <a:endParaRPr lang="en-US"/>
        </a:p>
      </dgm:t>
    </dgm:pt>
    <dgm:pt modelId="{8A5C89EE-9348-479B-9001-5B970509C56F}">
      <dgm:prSet phldrT="[Text]"/>
      <dgm:spPr/>
      <dgm:t>
        <a:bodyPr/>
        <a:lstStyle/>
        <a:p>
          <a:r>
            <a:rPr lang="en-US" dirty="0" smtClean="0"/>
            <a:t>IMPROVE AND RETEST </a:t>
          </a:r>
          <a:endParaRPr lang="en-US" dirty="0"/>
        </a:p>
      </dgm:t>
    </dgm:pt>
    <dgm:pt modelId="{FA6530E9-C4C8-4039-85BE-19E1458606B3}" type="parTrans" cxnId="{815665F9-C637-49EA-AAB3-AE815EC7DA39}">
      <dgm:prSet/>
      <dgm:spPr/>
      <dgm:t>
        <a:bodyPr/>
        <a:lstStyle/>
        <a:p>
          <a:endParaRPr lang="en-US"/>
        </a:p>
      </dgm:t>
    </dgm:pt>
    <dgm:pt modelId="{D890211C-5D0F-4C77-B7EF-99FEC210F953}" type="sibTrans" cxnId="{815665F9-C637-49EA-AAB3-AE815EC7DA39}">
      <dgm:prSet/>
      <dgm:spPr/>
      <dgm:t>
        <a:bodyPr/>
        <a:lstStyle/>
        <a:p>
          <a:endParaRPr lang="en-US"/>
        </a:p>
      </dgm:t>
    </dgm:pt>
    <dgm:pt modelId="{6B496E5D-A08C-4D44-A64A-7AD95E577102}" type="pres">
      <dgm:prSet presAssocID="{50DF4B3C-0E39-460C-AF98-B3A4AD357476}" presName="cycle" presStyleCnt="0">
        <dgm:presLayoutVars>
          <dgm:dir/>
          <dgm:resizeHandles val="exact"/>
        </dgm:presLayoutVars>
      </dgm:prSet>
      <dgm:spPr/>
      <dgm:t>
        <a:bodyPr/>
        <a:lstStyle/>
        <a:p>
          <a:endParaRPr lang="en-US"/>
        </a:p>
      </dgm:t>
    </dgm:pt>
    <dgm:pt modelId="{CB854055-2873-481B-884F-CD3F8201A2BC}" type="pres">
      <dgm:prSet presAssocID="{C6377CBC-8E15-48C3-B051-6665615C71DA}" presName="node" presStyleLbl="node1" presStyleIdx="0" presStyleCnt="5">
        <dgm:presLayoutVars>
          <dgm:bulletEnabled val="1"/>
        </dgm:presLayoutVars>
      </dgm:prSet>
      <dgm:spPr/>
      <dgm:t>
        <a:bodyPr/>
        <a:lstStyle/>
        <a:p>
          <a:endParaRPr lang="en-US"/>
        </a:p>
      </dgm:t>
    </dgm:pt>
    <dgm:pt modelId="{3315E7D8-F421-48EE-A9F8-6774B868934E}" type="pres">
      <dgm:prSet presAssocID="{C6377CBC-8E15-48C3-B051-6665615C71DA}" presName="spNode" presStyleCnt="0"/>
      <dgm:spPr/>
    </dgm:pt>
    <dgm:pt modelId="{07DFCD0A-C429-42CD-A2F6-464EF4329DCE}" type="pres">
      <dgm:prSet presAssocID="{3FF1DCF6-4C23-496D-850E-D67CFF2D360D}" presName="sibTrans" presStyleLbl="sibTrans1D1" presStyleIdx="0" presStyleCnt="5"/>
      <dgm:spPr/>
      <dgm:t>
        <a:bodyPr/>
        <a:lstStyle/>
        <a:p>
          <a:endParaRPr lang="en-US"/>
        </a:p>
      </dgm:t>
    </dgm:pt>
    <dgm:pt modelId="{AD39E749-17E2-4067-8E9A-88D6F84335EF}" type="pres">
      <dgm:prSet presAssocID="{7EB2DDDE-F5EF-4B2B-AD0F-FB43C4C18E19}" presName="node" presStyleLbl="node1" presStyleIdx="1" presStyleCnt="5">
        <dgm:presLayoutVars>
          <dgm:bulletEnabled val="1"/>
        </dgm:presLayoutVars>
      </dgm:prSet>
      <dgm:spPr/>
      <dgm:t>
        <a:bodyPr/>
        <a:lstStyle/>
        <a:p>
          <a:endParaRPr lang="en-US"/>
        </a:p>
      </dgm:t>
    </dgm:pt>
    <dgm:pt modelId="{362806F5-8228-474D-8FB8-4A8443F9927D}" type="pres">
      <dgm:prSet presAssocID="{7EB2DDDE-F5EF-4B2B-AD0F-FB43C4C18E19}" presName="spNode" presStyleCnt="0"/>
      <dgm:spPr/>
    </dgm:pt>
    <dgm:pt modelId="{6C8AC4F8-3F42-436C-8E78-E2EE797EE02C}" type="pres">
      <dgm:prSet presAssocID="{DE96EA19-97DF-4642-AF1E-EC046A5EB86A}" presName="sibTrans" presStyleLbl="sibTrans1D1" presStyleIdx="1" presStyleCnt="5"/>
      <dgm:spPr/>
      <dgm:t>
        <a:bodyPr/>
        <a:lstStyle/>
        <a:p>
          <a:endParaRPr lang="en-US"/>
        </a:p>
      </dgm:t>
    </dgm:pt>
    <dgm:pt modelId="{C130FBD7-7F3F-413A-A958-2BD584B09A26}" type="pres">
      <dgm:prSet presAssocID="{5D37DF93-94AF-4C1A-9548-7574DEBB1C42}" presName="node" presStyleLbl="node1" presStyleIdx="2" presStyleCnt="5">
        <dgm:presLayoutVars>
          <dgm:bulletEnabled val="1"/>
        </dgm:presLayoutVars>
      </dgm:prSet>
      <dgm:spPr/>
      <dgm:t>
        <a:bodyPr/>
        <a:lstStyle/>
        <a:p>
          <a:endParaRPr lang="en-US"/>
        </a:p>
      </dgm:t>
    </dgm:pt>
    <dgm:pt modelId="{9C4DC796-779C-413C-B3F3-0D60E4666BB8}" type="pres">
      <dgm:prSet presAssocID="{5D37DF93-94AF-4C1A-9548-7574DEBB1C42}" presName="spNode" presStyleCnt="0"/>
      <dgm:spPr/>
    </dgm:pt>
    <dgm:pt modelId="{0EB89F78-0E11-4B5C-8714-6BEA039113BC}" type="pres">
      <dgm:prSet presAssocID="{87A80920-9724-43E0-806F-4EC2BD1A580B}" presName="sibTrans" presStyleLbl="sibTrans1D1" presStyleIdx="2" presStyleCnt="5"/>
      <dgm:spPr/>
      <dgm:t>
        <a:bodyPr/>
        <a:lstStyle/>
        <a:p>
          <a:endParaRPr lang="en-US"/>
        </a:p>
      </dgm:t>
    </dgm:pt>
    <dgm:pt modelId="{6DB0C979-D935-4CDC-AFF9-F81D90D0AC24}" type="pres">
      <dgm:prSet presAssocID="{FF3852B0-6841-4809-90AC-534C06E31FA8}" presName="node" presStyleLbl="node1" presStyleIdx="3" presStyleCnt="5">
        <dgm:presLayoutVars>
          <dgm:bulletEnabled val="1"/>
        </dgm:presLayoutVars>
      </dgm:prSet>
      <dgm:spPr/>
      <dgm:t>
        <a:bodyPr/>
        <a:lstStyle/>
        <a:p>
          <a:endParaRPr lang="en-US"/>
        </a:p>
      </dgm:t>
    </dgm:pt>
    <dgm:pt modelId="{ADBCF019-FBB8-414F-BC43-4AC7FEE9460B}" type="pres">
      <dgm:prSet presAssocID="{FF3852B0-6841-4809-90AC-534C06E31FA8}" presName="spNode" presStyleCnt="0"/>
      <dgm:spPr/>
    </dgm:pt>
    <dgm:pt modelId="{0154BFE7-2815-4D65-B135-F46982859BD1}" type="pres">
      <dgm:prSet presAssocID="{108BA953-B607-423F-8811-BF8B4759E88C}" presName="sibTrans" presStyleLbl="sibTrans1D1" presStyleIdx="3" presStyleCnt="5"/>
      <dgm:spPr/>
      <dgm:t>
        <a:bodyPr/>
        <a:lstStyle/>
        <a:p>
          <a:endParaRPr lang="en-US"/>
        </a:p>
      </dgm:t>
    </dgm:pt>
    <dgm:pt modelId="{6A3E04C9-A8C6-4DC9-B6B0-49EA49777272}" type="pres">
      <dgm:prSet presAssocID="{8A5C89EE-9348-479B-9001-5B970509C56F}" presName="node" presStyleLbl="node1" presStyleIdx="4" presStyleCnt="5">
        <dgm:presLayoutVars>
          <dgm:bulletEnabled val="1"/>
        </dgm:presLayoutVars>
      </dgm:prSet>
      <dgm:spPr/>
      <dgm:t>
        <a:bodyPr/>
        <a:lstStyle/>
        <a:p>
          <a:endParaRPr lang="en-US"/>
        </a:p>
      </dgm:t>
    </dgm:pt>
    <dgm:pt modelId="{568C343F-2BA3-4677-8C04-8FEEE33E59AC}" type="pres">
      <dgm:prSet presAssocID="{8A5C89EE-9348-479B-9001-5B970509C56F}" presName="spNode" presStyleCnt="0"/>
      <dgm:spPr/>
    </dgm:pt>
    <dgm:pt modelId="{157D9767-77ED-4860-8FD8-27A71EFCDC00}" type="pres">
      <dgm:prSet presAssocID="{D890211C-5D0F-4C77-B7EF-99FEC210F953}" presName="sibTrans" presStyleLbl="sibTrans1D1" presStyleIdx="4" presStyleCnt="5"/>
      <dgm:spPr/>
      <dgm:t>
        <a:bodyPr/>
        <a:lstStyle/>
        <a:p>
          <a:endParaRPr lang="en-US"/>
        </a:p>
      </dgm:t>
    </dgm:pt>
  </dgm:ptLst>
  <dgm:cxnLst>
    <dgm:cxn modelId="{53B680C3-30B7-4AC5-9BA5-70C32AB9FD1C}" type="presOf" srcId="{87A80920-9724-43E0-806F-4EC2BD1A580B}" destId="{0EB89F78-0E11-4B5C-8714-6BEA039113BC}" srcOrd="0" destOrd="0" presId="urn:microsoft.com/office/officeart/2005/8/layout/cycle5"/>
    <dgm:cxn modelId="{815665F9-C637-49EA-AAB3-AE815EC7DA39}" srcId="{50DF4B3C-0E39-460C-AF98-B3A4AD357476}" destId="{8A5C89EE-9348-479B-9001-5B970509C56F}" srcOrd="4" destOrd="0" parTransId="{FA6530E9-C4C8-4039-85BE-19E1458606B3}" sibTransId="{D890211C-5D0F-4C77-B7EF-99FEC210F953}"/>
    <dgm:cxn modelId="{7AA895B1-2904-4DBA-BCB8-E9E3393C71F6}" srcId="{50DF4B3C-0E39-460C-AF98-B3A4AD357476}" destId="{7EB2DDDE-F5EF-4B2B-AD0F-FB43C4C18E19}" srcOrd="1" destOrd="0" parTransId="{1BD1F4F7-C7F4-402A-AECD-C4F2173B43A0}" sibTransId="{DE96EA19-97DF-4642-AF1E-EC046A5EB86A}"/>
    <dgm:cxn modelId="{E5AD5AA6-1777-4F11-BE13-70E6219292E2}" type="presOf" srcId="{D890211C-5D0F-4C77-B7EF-99FEC210F953}" destId="{157D9767-77ED-4860-8FD8-27A71EFCDC00}" srcOrd="0" destOrd="0" presId="urn:microsoft.com/office/officeart/2005/8/layout/cycle5"/>
    <dgm:cxn modelId="{3CFEF282-9A9E-4807-9232-AF3DABCC1A01}" type="presOf" srcId="{108BA953-B607-423F-8811-BF8B4759E88C}" destId="{0154BFE7-2815-4D65-B135-F46982859BD1}" srcOrd="0" destOrd="0" presId="urn:microsoft.com/office/officeart/2005/8/layout/cycle5"/>
    <dgm:cxn modelId="{DDC0FC35-F56C-4B47-890F-59FB88229F1A}" type="presOf" srcId="{3FF1DCF6-4C23-496D-850E-D67CFF2D360D}" destId="{07DFCD0A-C429-42CD-A2F6-464EF4329DCE}" srcOrd="0" destOrd="0" presId="urn:microsoft.com/office/officeart/2005/8/layout/cycle5"/>
    <dgm:cxn modelId="{467AD2CC-D8FE-43DD-8DEB-300FE4FFC39D}" srcId="{50DF4B3C-0E39-460C-AF98-B3A4AD357476}" destId="{C6377CBC-8E15-48C3-B051-6665615C71DA}" srcOrd="0" destOrd="0" parTransId="{3B5C589F-1A80-4B13-A969-AFCA5831273A}" sibTransId="{3FF1DCF6-4C23-496D-850E-D67CFF2D360D}"/>
    <dgm:cxn modelId="{EDC04678-FDFC-4EE5-A558-866D45211605}" type="presOf" srcId="{DE96EA19-97DF-4642-AF1E-EC046A5EB86A}" destId="{6C8AC4F8-3F42-436C-8E78-E2EE797EE02C}" srcOrd="0" destOrd="0" presId="urn:microsoft.com/office/officeart/2005/8/layout/cycle5"/>
    <dgm:cxn modelId="{94974E13-15D1-431D-9F35-F147B5C75A4E}" type="presOf" srcId="{5D37DF93-94AF-4C1A-9548-7574DEBB1C42}" destId="{C130FBD7-7F3F-413A-A958-2BD584B09A26}" srcOrd="0" destOrd="0" presId="urn:microsoft.com/office/officeart/2005/8/layout/cycle5"/>
    <dgm:cxn modelId="{0F856DD0-9002-4C78-999C-6FC6D682AE09}" type="presOf" srcId="{FF3852B0-6841-4809-90AC-534C06E31FA8}" destId="{6DB0C979-D935-4CDC-AFF9-F81D90D0AC24}" srcOrd="0" destOrd="0" presId="urn:microsoft.com/office/officeart/2005/8/layout/cycle5"/>
    <dgm:cxn modelId="{7ED5A4F3-57BC-49AC-9168-3E6A87695C3D}" type="presOf" srcId="{50DF4B3C-0E39-460C-AF98-B3A4AD357476}" destId="{6B496E5D-A08C-4D44-A64A-7AD95E577102}" srcOrd="0" destOrd="0" presId="urn:microsoft.com/office/officeart/2005/8/layout/cycle5"/>
    <dgm:cxn modelId="{846B09BF-2AC0-4E18-91A4-F42D4FA1014A}" srcId="{50DF4B3C-0E39-460C-AF98-B3A4AD357476}" destId="{5D37DF93-94AF-4C1A-9548-7574DEBB1C42}" srcOrd="2" destOrd="0" parTransId="{3816D121-83A4-4F48-B3DD-BA544110601A}" sibTransId="{87A80920-9724-43E0-806F-4EC2BD1A580B}"/>
    <dgm:cxn modelId="{684AC7DE-1929-44D5-9D1D-049A5019D338}" srcId="{50DF4B3C-0E39-460C-AF98-B3A4AD357476}" destId="{FF3852B0-6841-4809-90AC-534C06E31FA8}" srcOrd="3" destOrd="0" parTransId="{2D2BBF79-9462-426D-BBFE-3E8279BBF875}" sibTransId="{108BA953-B607-423F-8811-BF8B4759E88C}"/>
    <dgm:cxn modelId="{260BC040-E0E1-4D4F-85B8-CBD7BD484D90}" type="presOf" srcId="{C6377CBC-8E15-48C3-B051-6665615C71DA}" destId="{CB854055-2873-481B-884F-CD3F8201A2BC}" srcOrd="0" destOrd="0" presId="urn:microsoft.com/office/officeart/2005/8/layout/cycle5"/>
    <dgm:cxn modelId="{F615DE9D-8A8F-4CF4-9A11-5B8F4CCD14E5}" type="presOf" srcId="{8A5C89EE-9348-479B-9001-5B970509C56F}" destId="{6A3E04C9-A8C6-4DC9-B6B0-49EA49777272}" srcOrd="0" destOrd="0" presId="urn:microsoft.com/office/officeart/2005/8/layout/cycle5"/>
    <dgm:cxn modelId="{1A1B435C-1F71-422D-A181-3D28ED27BC1B}" type="presOf" srcId="{7EB2DDDE-F5EF-4B2B-AD0F-FB43C4C18E19}" destId="{AD39E749-17E2-4067-8E9A-88D6F84335EF}" srcOrd="0" destOrd="0" presId="urn:microsoft.com/office/officeart/2005/8/layout/cycle5"/>
    <dgm:cxn modelId="{3EB4C678-AD87-4531-A909-10FD752E956F}" type="presParOf" srcId="{6B496E5D-A08C-4D44-A64A-7AD95E577102}" destId="{CB854055-2873-481B-884F-CD3F8201A2BC}" srcOrd="0" destOrd="0" presId="urn:microsoft.com/office/officeart/2005/8/layout/cycle5"/>
    <dgm:cxn modelId="{A3951C3A-D020-47EC-BE92-F0871600B9E0}" type="presParOf" srcId="{6B496E5D-A08C-4D44-A64A-7AD95E577102}" destId="{3315E7D8-F421-48EE-A9F8-6774B868934E}" srcOrd="1" destOrd="0" presId="urn:microsoft.com/office/officeart/2005/8/layout/cycle5"/>
    <dgm:cxn modelId="{2A0FCB8A-5030-4808-B695-E8DFBF98C5BD}" type="presParOf" srcId="{6B496E5D-A08C-4D44-A64A-7AD95E577102}" destId="{07DFCD0A-C429-42CD-A2F6-464EF4329DCE}" srcOrd="2" destOrd="0" presId="urn:microsoft.com/office/officeart/2005/8/layout/cycle5"/>
    <dgm:cxn modelId="{AA0BECD0-DE20-49C9-B43D-029E2F625BBD}" type="presParOf" srcId="{6B496E5D-A08C-4D44-A64A-7AD95E577102}" destId="{AD39E749-17E2-4067-8E9A-88D6F84335EF}" srcOrd="3" destOrd="0" presId="urn:microsoft.com/office/officeart/2005/8/layout/cycle5"/>
    <dgm:cxn modelId="{44F5C8BC-957D-47F5-BC9D-6F9F68F51BD9}" type="presParOf" srcId="{6B496E5D-A08C-4D44-A64A-7AD95E577102}" destId="{362806F5-8228-474D-8FB8-4A8443F9927D}" srcOrd="4" destOrd="0" presId="urn:microsoft.com/office/officeart/2005/8/layout/cycle5"/>
    <dgm:cxn modelId="{92B4E5F7-5601-4AD0-A676-68E664F6A3AB}" type="presParOf" srcId="{6B496E5D-A08C-4D44-A64A-7AD95E577102}" destId="{6C8AC4F8-3F42-436C-8E78-E2EE797EE02C}" srcOrd="5" destOrd="0" presId="urn:microsoft.com/office/officeart/2005/8/layout/cycle5"/>
    <dgm:cxn modelId="{21CD79F7-02A2-488B-AB86-7783892001DB}" type="presParOf" srcId="{6B496E5D-A08C-4D44-A64A-7AD95E577102}" destId="{C130FBD7-7F3F-413A-A958-2BD584B09A26}" srcOrd="6" destOrd="0" presId="urn:microsoft.com/office/officeart/2005/8/layout/cycle5"/>
    <dgm:cxn modelId="{FE659427-7A3D-44F6-8659-BCA1EB8FBC0A}" type="presParOf" srcId="{6B496E5D-A08C-4D44-A64A-7AD95E577102}" destId="{9C4DC796-779C-413C-B3F3-0D60E4666BB8}" srcOrd="7" destOrd="0" presId="urn:microsoft.com/office/officeart/2005/8/layout/cycle5"/>
    <dgm:cxn modelId="{3441FB4D-E29B-4E97-9D64-E10312504D24}" type="presParOf" srcId="{6B496E5D-A08C-4D44-A64A-7AD95E577102}" destId="{0EB89F78-0E11-4B5C-8714-6BEA039113BC}" srcOrd="8" destOrd="0" presId="urn:microsoft.com/office/officeart/2005/8/layout/cycle5"/>
    <dgm:cxn modelId="{DA5D762A-703A-4E4C-ADD5-1B0B1CDF7D32}" type="presParOf" srcId="{6B496E5D-A08C-4D44-A64A-7AD95E577102}" destId="{6DB0C979-D935-4CDC-AFF9-F81D90D0AC24}" srcOrd="9" destOrd="0" presId="urn:microsoft.com/office/officeart/2005/8/layout/cycle5"/>
    <dgm:cxn modelId="{6ADAE97A-2A2F-4F96-96DF-38AFBE9F4DDA}" type="presParOf" srcId="{6B496E5D-A08C-4D44-A64A-7AD95E577102}" destId="{ADBCF019-FBB8-414F-BC43-4AC7FEE9460B}" srcOrd="10" destOrd="0" presId="urn:microsoft.com/office/officeart/2005/8/layout/cycle5"/>
    <dgm:cxn modelId="{76B9791E-7EE0-4736-B419-5AF01D23EC26}" type="presParOf" srcId="{6B496E5D-A08C-4D44-A64A-7AD95E577102}" destId="{0154BFE7-2815-4D65-B135-F46982859BD1}" srcOrd="11" destOrd="0" presId="urn:microsoft.com/office/officeart/2005/8/layout/cycle5"/>
    <dgm:cxn modelId="{0F2E23A3-52C1-47A9-BA8F-3851CED0D945}" type="presParOf" srcId="{6B496E5D-A08C-4D44-A64A-7AD95E577102}" destId="{6A3E04C9-A8C6-4DC9-B6B0-49EA49777272}" srcOrd="12" destOrd="0" presId="urn:microsoft.com/office/officeart/2005/8/layout/cycle5"/>
    <dgm:cxn modelId="{EA13CCD9-D7BC-4BFF-A995-5E32B62CA5ED}" type="presParOf" srcId="{6B496E5D-A08C-4D44-A64A-7AD95E577102}" destId="{568C343F-2BA3-4677-8C04-8FEEE33E59AC}" srcOrd="13" destOrd="0" presId="urn:microsoft.com/office/officeart/2005/8/layout/cycle5"/>
    <dgm:cxn modelId="{9B36292F-FAAE-4071-90A1-80445BB58D17}" type="presParOf" srcId="{6B496E5D-A08C-4D44-A64A-7AD95E577102}" destId="{157D9767-77ED-4860-8FD8-27A71EFCDC00}"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DF4B3C-0E39-460C-AF98-B3A4AD357476}"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C6377CBC-8E15-48C3-B051-6665615C71DA}">
      <dgm:prSet phldrT="[Text]"/>
      <dgm:spPr/>
      <dgm:t>
        <a:bodyPr/>
        <a:lstStyle/>
        <a:p>
          <a:r>
            <a:rPr lang="en-US" dirty="0" smtClean="0"/>
            <a:t>IDENTIFY PROBLEM </a:t>
          </a:r>
          <a:endParaRPr lang="en-US" dirty="0"/>
        </a:p>
      </dgm:t>
    </dgm:pt>
    <dgm:pt modelId="{3B5C589F-1A80-4B13-A969-AFCA5831273A}" type="parTrans" cxnId="{467AD2CC-D8FE-43DD-8DEB-300FE4FFC39D}">
      <dgm:prSet/>
      <dgm:spPr/>
      <dgm:t>
        <a:bodyPr/>
        <a:lstStyle/>
        <a:p>
          <a:endParaRPr lang="en-US"/>
        </a:p>
      </dgm:t>
    </dgm:pt>
    <dgm:pt modelId="{3FF1DCF6-4C23-496D-850E-D67CFF2D360D}" type="sibTrans" cxnId="{467AD2CC-D8FE-43DD-8DEB-300FE4FFC39D}">
      <dgm:prSet/>
      <dgm:spPr/>
      <dgm:t>
        <a:bodyPr/>
        <a:lstStyle/>
        <a:p>
          <a:endParaRPr lang="en-US"/>
        </a:p>
      </dgm:t>
    </dgm:pt>
    <dgm:pt modelId="{7EB2DDDE-F5EF-4B2B-AD0F-FB43C4C18E19}">
      <dgm:prSet phldrT="[Text]"/>
      <dgm:spPr/>
      <dgm:t>
        <a:bodyPr/>
        <a:lstStyle/>
        <a:p>
          <a:r>
            <a:rPr lang="en-US" dirty="0" smtClean="0"/>
            <a:t>SHARE AND DEVELOP A PLAN</a:t>
          </a:r>
          <a:endParaRPr lang="en-US" dirty="0"/>
        </a:p>
      </dgm:t>
    </dgm:pt>
    <dgm:pt modelId="{1BD1F4F7-C7F4-402A-AECD-C4F2173B43A0}" type="parTrans" cxnId="{7AA895B1-2904-4DBA-BCB8-E9E3393C71F6}">
      <dgm:prSet/>
      <dgm:spPr/>
      <dgm:t>
        <a:bodyPr/>
        <a:lstStyle/>
        <a:p>
          <a:endParaRPr lang="en-US"/>
        </a:p>
      </dgm:t>
    </dgm:pt>
    <dgm:pt modelId="{DE96EA19-97DF-4642-AF1E-EC046A5EB86A}" type="sibTrans" cxnId="{7AA895B1-2904-4DBA-BCB8-E9E3393C71F6}">
      <dgm:prSet/>
      <dgm:spPr/>
      <dgm:t>
        <a:bodyPr/>
        <a:lstStyle/>
        <a:p>
          <a:endParaRPr lang="en-US"/>
        </a:p>
      </dgm:t>
    </dgm:pt>
    <dgm:pt modelId="{5D37DF93-94AF-4C1A-9548-7574DEBB1C42}">
      <dgm:prSet phldrT="[Text]"/>
      <dgm:spPr/>
      <dgm:t>
        <a:bodyPr/>
        <a:lstStyle/>
        <a:p>
          <a:r>
            <a:rPr lang="en-US" dirty="0" smtClean="0"/>
            <a:t>CREATE AND TEST</a:t>
          </a:r>
          <a:endParaRPr lang="en-US" dirty="0"/>
        </a:p>
      </dgm:t>
    </dgm:pt>
    <dgm:pt modelId="{3816D121-83A4-4F48-B3DD-BA544110601A}" type="parTrans" cxnId="{846B09BF-2AC0-4E18-91A4-F42D4FA1014A}">
      <dgm:prSet/>
      <dgm:spPr/>
      <dgm:t>
        <a:bodyPr/>
        <a:lstStyle/>
        <a:p>
          <a:endParaRPr lang="en-US"/>
        </a:p>
      </dgm:t>
    </dgm:pt>
    <dgm:pt modelId="{87A80920-9724-43E0-806F-4EC2BD1A580B}" type="sibTrans" cxnId="{846B09BF-2AC0-4E18-91A4-F42D4FA1014A}">
      <dgm:prSet/>
      <dgm:spPr/>
      <dgm:t>
        <a:bodyPr/>
        <a:lstStyle/>
        <a:p>
          <a:endParaRPr lang="en-US"/>
        </a:p>
      </dgm:t>
    </dgm:pt>
    <dgm:pt modelId="{FF3852B0-6841-4809-90AC-534C06E31FA8}">
      <dgm:prSet phldrT="[Text]"/>
      <dgm:spPr/>
      <dgm:t>
        <a:bodyPr/>
        <a:lstStyle/>
        <a:p>
          <a:r>
            <a:rPr lang="en-US" dirty="0" smtClean="0"/>
            <a:t>COMMUNICATE RESULTS</a:t>
          </a:r>
        </a:p>
        <a:p>
          <a:r>
            <a:rPr lang="en-US" dirty="0" smtClean="0"/>
            <a:t>GATHER FEEDBACK</a:t>
          </a:r>
          <a:endParaRPr lang="en-US" dirty="0"/>
        </a:p>
      </dgm:t>
    </dgm:pt>
    <dgm:pt modelId="{2D2BBF79-9462-426D-BBFE-3E8279BBF875}" type="parTrans" cxnId="{684AC7DE-1929-44D5-9D1D-049A5019D338}">
      <dgm:prSet/>
      <dgm:spPr/>
      <dgm:t>
        <a:bodyPr/>
        <a:lstStyle/>
        <a:p>
          <a:endParaRPr lang="en-US"/>
        </a:p>
      </dgm:t>
    </dgm:pt>
    <dgm:pt modelId="{108BA953-B607-423F-8811-BF8B4759E88C}" type="sibTrans" cxnId="{684AC7DE-1929-44D5-9D1D-049A5019D338}">
      <dgm:prSet/>
      <dgm:spPr/>
      <dgm:t>
        <a:bodyPr/>
        <a:lstStyle/>
        <a:p>
          <a:endParaRPr lang="en-US"/>
        </a:p>
      </dgm:t>
    </dgm:pt>
    <dgm:pt modelId="{8A5C89EE-9348-479B-9001-5B970509C56F}">
      <dgm:prSet phldrT="[Text]"/>
      <dgm:spPr/>
      <dgm:t>
        <a:bodyPr/>
        <a:lstStyle/>
        <a:p>
          <a:r>
            <a:rPr lang="en-US" dirty="0" smtClean="0"/>
            <a:t>IMPROVE AND RETEST </a:t>
          </a:r>
          <a:endParaRPr lang="en-US" dirty="0"/>
        </a:p>
      </dgm:t>
    </dgm:pt>
    <dgm:pt modelId="{FA6530E9-C4C8-4039-85BE-19E1458606B3}" type="parTrans" cxnId="{815665F9-C637-49EA-AAB3-AE815EC7DA39}">
      <dgm:prSet/>
      <dgm:spPr/>
      <dgm:t>
        <a:bodyPr/>
        <a:lstStyle/>
        <a:p>
          <a:endParaRPr lang="en-US"/>
        </a:p>
      </dgm:t>
    </dgm:pt>
    <dgm:pt modelId="{D890211C-5D0F-4C77-B7EF-99FEC210F953}" type="sibTrans" cxnId="{815665F9-C637-49EA-AAB3-AE815EC7DA39}">
      <dgm:prSet/>
      <dgm:spPr/>
      <dgm:t>
        <a:bodyPr/>
        <a:lstStyle/>
        <a:p>
          <a:endParaRPr lang="en-US"/>
        </a:p>
      </dgm:t>
    </dgm:pt>
    <dgm:pt modelId="{6B496E5D-A08C-4D44-A64A-7AD95E577102}" type="pres">
      <dgm:prSet presAssocID="{50DF4B3C-0E39-460C-AF98-B3A4AD357476}" presName="cycle" presStyleCnt="0">
        <dgm:presLayoutVars>
          <dgm:dir/>
          <dgm:resizeHandles val="exact"/>
        </dgm:presLayoutVars>
      </dgm:prSet>
      <dgm:spPr/>
      <dgm:t>
        <a:bodyPr/>
        <a:lstStyle/>
        <a:p>
          <a:endParaRPr lang="en-US"/>
        </a:p>
      </dgm:t>
    </dgm:pt>
    <dgm:pt modelId="{CB854055-2873-481B-884F-CD3F8201A2BC}" type="pres">
      <dgm:prSet presAssocID="{C6377CBC-8E15-48C3-B051-6665615C71DA}" presName="node" presStyleLbl="node1" presStyleIdx="0" presStyleCnt="5">
        <dgm:presLayoutVars>
          <dgm:bulletEnabled val="1"/>
        </dgm:presLayoutVars>
      </dgm:prSet>
      <dgm:spPr/>
      <dgm:t>
        <a:bodyPr/>
        <a:lstStyle/>
        <a:p>
          <a:endParaRPr lang="en-US"/>
        </a:p>
      </dgm:t>
    </dgm:pt>
    <dgm:pt modelId="{3315E7D8-F421-48EE-A9F8-6774B868934E}" type="pres">
      <dgm:prSet presAssocID="{C6377CBC-8E15-48C3-B051-6665615C71DA}" presName="spNode" presStyleCnt="0"/>
      <dgm:spPr/>
    </dgm:pt>
    <dgm:pt modelId="{07DFCD0A-C429-42CD-A2F6-464EF4329DCE}" type="pres">
      <dgm:prSet presAssocID="{3FF1DCF6-4C23-496D-850E-D67CFF2D360D}" presName="sibTrans" presStyleLbl="sibTrans1D1" presStyleIdx="0" presStyleCnt="5"/>
      <dgm:spPr/>
      <dgm:t>
        <a:bodyPr/>
        <a:lstStyle/>
        <a:p>
          <a:endParaRPr lang="en-US"/>
        </a:p>
      </dgm:t>
    </dgm:pt>
    <dgm:pt modelId="{AD39E749-17E2-4067-8E9A-88D6F84335EF}" type="pres">
      <dgm:prSet presAssocID="{7EB2DDDE-F5EF-4B2B-AD0F-FB43C4C18E19}" presName="node" presStyleLbl="node1" presStyleIdx="1" presStyleCnt="5">
        <dgm:presLayoutVars>
          <dgm:bulletEnabled val="1"/>
        </dgm:presLayoutVars>
      </dgm:prSet>
      <dgm:spPr/>
      <dgm:t>
        <a:bodyPr/>
        <a:lstStyle/>
        <a:p>
          <a:endParaRPr lang="en-US"/>
        </a:p>
      </dgm:t>
    </dgm:pt>
    <dgm:pt modelId="{362806F5-8228-474D-8FB8-4A8443F9927D}" type="pres">
      <dgm:prSet presAssocID="{7EB2DDDE-F5EF-4B2B-AD0F-FB43C4C18E19}" presName="spNode" presStyleCnt="0"/>
      <dgm:spPr/>
    </dgm:pt>
    <dgm:pt modelId="{6C8AC4F8-3F42-436C-8E78-E2EE797EE02C}" type="pres">
      <dgm:prSet presAssocID="{DE96EA19-97DF-4642-AF1E-EC046A5EB86A}" presName="sibTrans" presStyleLbl="sibTrans1D1" presStyleIdx="1" presStyleCnt="5"/>
      <dgm:spPr/>
      <dgm:t>
        <a:bodyPr/>
        <a:lstStyle/>
        <a:p>
          <a:endParaRPr lang="en-US"/>
        </a:p>
      </dgm:t>
    </dgm:pt>
    <dgm:pt modelId="{C130FBD7-7F3F-413A-A958-2BD584B09A26}" type="pres">
      <dgm:prSet presAssocID="{5D37DF93-94AF-4C1A-9548-7574DEBB1C42}" presName="node" presStyleLbl="node1" presStyleIdx="2" presStyleCnt="5">
        <dgm:presLayoutVars>
          <dgm:bulletEnabled val="1"/>
        </dgm:presLayoutVars>
      </dgm:prSet>
      <dgm:spPr/>
      <dgm:t>
        <a:bodyPr/>
        <a:lstStyle/>
        <a:p>
          <a:endParaRPr lang="en-US"/>
        </a:p>
      </dgm:t>
    </dgm:pt>
    <dgm:pt modelId="{9C4DC796-779C-413C-B3F3-0D60E4666BB8}" type="pres">
      <dgm:prSet presAssocID="{5D37DF93-94AF-4C1A-9548-7574DEBB1C42}" presName="spNode" presStyleCnt="0"/>
      <dgm:spPr/>
    </dgm:pt>
    <dgm:pt modelId="{0EB89F78-0E11-4B5C-8714-6BEA039113BC}" type="pres">
      <dgm:prSet presAssocID="{87A80920-9724-43E0-806F-4EC2BD1A580B}" presName="sibTrans" presStyleLbl="sibTrans1D1" presStyleIdx="2" presStyleCnt="5"/>
      <dgm:spPr/>
      <dgm:t>
        <a:bodyPr/>
        <a:lstStyle/>
        <a:p>
          <a:endParaRPr lang="en-US"/>
        </a:p>
      </dgm:t>
    </dgm:pt>
    <dgm:pt modelId="{6DB0C979-D935-4CDC-AFF9-F81D90D0AC24}" type="pres">
      <dgm:prSet presAssocID="{FF3852B0-6841-4809-90AC-534C06E31FA8}" presName="node" presStyleLbl="node1" presStyleIdx="3" presStyleCnt="5">
        <dgm:presLayoutVars>
          <dgm:bulletEnabled val="1"/>
        </dgm:presLayoutVars>
      </dgm:prSet>
      <dgm:spPr/>
      <dgm:t>
        <a:bodyPr/>
        <a:lstStyle/>
        <a:p>
          <a:endParaRPr lang="en-US"/>
        </a:p>
      </dgm:t>
    </dgm:pt>
    <dgm:pt modelId="{ADBCF019-FBB8-414F-BC43-4AC7FEE9460B}" type="pres">
      <dgm:prSet presAssocID="{FF3852B0-6841-4809-90AC-534C06E31FA8}" presName="spNode" presStyleCnt="0"/>
      <dgm:spPr/>
    </dgm:pt>
    <dgm:pt modelId="{0154BFE7-2815-4D65-B135-F46982859BD1}" type="pres">
      <dgm:prSet presAssocID="{108BA953-B607-423F-8811-BF8B4759E88C}" presName="sibTrans" presStyleLbl="sibTrans1D1" presStyleIdx="3" presStyleCnt="5"/>
      <dgm:spPr/>
      <dgm:t>
        <a:bodyPr/>
        <a:lstStyle/>
        <a:p>
          <a:endParaRPr lang="en-US"/>
        </a:p>
      </dgm:t>
    </dgm:pt>
    <dgm:pt modelId="{6A3E04C9-A8C6-4DC9-B6B0-49EA49777272}" type="pres">
      <dgm:prSet presAssocID="{8A5C89EE-9348-479B-9001-5B970509C56F}" presName="node" presStyleLbl="node1" presStyleIdx="4" presStyleCnt="5">
        <dgm:presLayoutVars>
          <dgm:bulletEnabled val="1"/>
        </dgm:presLayoutVars>
      </dgm:prSet>
      <dgm:spPr/>
      <dgm:t>
        <a:bodyPr/>
        <a:lstStyle/>
        <a:p>
          <a:endParaRPr lang="en-US"/>
        </a:p>
      </dgm:t>
    </dgm:pt>
    <dgm:pt modelId="{568C343F-2BA3-4677-8C04-8FEEE33E59AC}" type="pres">
      <dgm:prSet presAssocID="{8A5C89EE-9348-479B-9001-5B970509C56F}" presName="spNode" presStyleCnt="0"/>
      <dgm:spPr/>
    </dgm:pt>
    <dgm:pt modelId="{157D9767-77ED-4860-8FD8-27A71EFCDC00}" type="pres">
      <dgm:prSet presAssocID="{D890211C-5D0F-4C77-B7EF-99FEC210F953}" presName="sibTrans" presStyleLbl="sibTrans1D1" presStyleIdx="4" presStyleCnt="5"/>
      <dgm:spPr/>
      <dgm:t>
        <a:bodyPr/>
        <a:lstStyle/>
        <a:p>
          <a:endParaRPr lang="en-US"/>
        </a:p>
      </dgm:t>
    </dgm:pt>
  </dgm:ptLst>
  <dgm:cxnLst>
    <dgm:cxn modelId="{F63AEAE4-B0F0-404C-A493-636678B8A99C}" type="presOf" srcId="{3FF1DCF6-4C23-496D-850E-D67CFF2D360D}" destId="{07DFCD0A-C429-42CD-A2F6-464EF4329DCE}" srcOrd="0" destOrd="0" presId="urn:microsoft.com/office/officeart/2005/8/layout/cycle5"/>
    <dgm:cxn modelId="{815665F9-C637-49EA-AAB3-AE815EC7DA39}" srcId="{50DF4B3C-0E39-460C-AF98-B3A4AD357476}" destId="{8A5C89EE-9348-479B-9001-5B970509C56F}" srcOrd="4" destOrd="0" parTransId="{FA6530E9-C4C8-4039-85BE-19E1458606B3}" sibTransId="{D890211C-5D0F-4C77-B7EF-99FEC210F953}"/>
    <dgm:cxn modelId="{7AA895B1-2904-4DBA-BCB8-E9E3393C71F6}" srcId="{50DF4B3C-0E39-460C-AF98-B3A4AD357476}" destId="{7EB2DDDE-F5EF-4B2B-AD0F-FB43C4C18E19}" srcOrd="1" destOrd="0" parTransId="{1BD1F4F7-C7F4-402A-AECD-C4F2173B43A0}" sibTransId="{DE96EA19-97DF-4642-AF1E-EC046A5EB86A}"/>
    <dgm:cxn modelId="{5119577D-61AD-4406-AAC7-09E2F63A4EC3}" type="presOf" srcId="{87A80920-9724-43E0-806F-4EC2BD1A580B}" destId="{0EB89F78-0E11-4B5C-8714-6BEA039113BC}" srcOrd="0" destOrd="0" presId="urn:microsoft.com/office/officeart/2005/8/layout/cycle5"/>
    <dgm:cxn modelId="{248E4E8C-C564-4113-AD8C-E94978165183}" type="presOf" srcId="{C6377CBC-8E15-48C3-B051-6665615C71DA}" destId="{CB854055-2873-481B-884F-CD3F8201A2BC}" srcOrd="0" destOrd="0" presId="urn:microsoft.com/office/officeart/2005/8/layout/cycle5"/>
    <dgm:cxn modelId="{409D403F-8FD3-4EBB-9EC2-15A916F222E8}" type="presOf" srcId="{DE96EA19-97DF-4642-AF1E-EC046A5EB86A}" destId="{6C8AC4F8-3F42-436C-8E78-E2EE797EE02C}" srcOrd="0" destOrd="0" presId="urn:microsoft.com/office/officeart/2005/8/layout/cycle5"/>
    <dgm:cxn modelId="{467AD2CC-D8FE-43DD-8DEB-300FE4FFC39D}" srcId="{50DF4B3C-0E39-460C-AF98-B3A4AD357476}" destId="{C6377CBC-8E15-48C3-B051-6665615C71DA}" srcOrd="0" destOrd="0" parTransId="{3B5C589F-1A80-4B13-A969-AFCA5831273A}" sibTransId="{3FF1DCF6-4C23-496D-850E-D67CFF2D360D}"/>
    <dgm:cxn modelId="{846B09BF-2AC0-4E18-91A4-F42D4FA1014A}" srcId="{50DF4B3C-0E39-460C-AF98-B3A4AD357476}" destId="{5D37DF93-94AF-4C1A-9548-7574DEBB1C42}" srcOrd="2" destOrd="0" parTransId="{3816D121-83A4-4F48-B3DD-BA544110601A}" sibTransId="{87A80920-9724-43E0-806F-4EC2BD1A580B}"/>
    <dgm:cxn modelId="{67934587-5420-459E-BD2E-D1BBD8189BB4}" type="presOf" srcId="{D890211C-5D0F-4C77-B7EF-99FEC210F953}" destId="{157D9767-77ED-4860-8FD8-27A71EFCDC00}" srcOrd="0" destOrd="0" presId="urn:microsoft.com/office/officeart/2005/8/layout/cycle5"/>
    <dgm:cxn modelId="{684AC7DE-1929-44D5-9D1D-049A5019D338}" srcId="{50DF4B3C-0E39-460C-AF98-B3A4AD357476}" destId="{FF3852B0-6841-4809-90AC-534C06E31FA8}" srcOrd="3" destOrd="0" parTransId="{2D2BBF79-9462-426D-BBFE-3E8279BBF875}" sibTransId="{108BA953-B607-423F-8811-BF8B4759E88C}"/>
    <dgm:cxn modelId="{413BE7D7-6C5E-44C1-A181-521DEA9ED3E2}" type="presOf" srcId="{5D37DF93-94AF-4C1A-9548-7574DEBB1C42}" destId="{C130FBD7-7F3F-413A-A958-2BD584B09A26}" srcOrd="0" destOrd="0" presId="urn:microsoft.com/office/officeart/2005/8/layout/cycle5"/>
    <dgm:cxn modelId="{6354ADBA-6456-409E-96E9-746CE77503AF}" type="presOf" srcId="{50DF4B3C-0E39-460C-AF98-B3A4AD357476}" destId="{6B496E5D-A08C-4D44-A64A-7AD95E577102}" srcOrd="0" destOrd="0" presId="urn:microsoft.com/office/officeart/2005/8/layout/cycle5"/>
    <dgm:cxn modelId="{2DC0ACB6-6BC9-449D-BE13-3E9A1DC8201D}" type="presOf" srcId="{8A5C89EE-9348-479B-9001-5B970509C56F}" destId="{6A3E04C9-A8C6-4DC9-B6B0-49EA49777272}" srcOrd="0" destOrd="0" presId="urn:microsoft.com/office/officeart/2005/8/layout/cycle5"/>
    <dgm:cxn modelId="{A4D17666-3EA9-4C40-9393-CD03A58E38BB}" type="presOf" srcId="{108BA953-B607-423F-8811-BF8B4759E88C}" destId="{0154BFE7-2815-4D65-B135-F46982859BD1}" srcOrd="0" destOrd="0" presId="urn:microsoft.com/office/officeart/2005/8/layout/cycle5"/>
    <dgm:cxn modelId="{633B2F2C-0D9E-48D8-A5A1-08A72A067EDB}" type="presOf" srcId="{7EB2DDDE-F5EF-4B2B-AD0F-FB43C4C18E19}" destId="{AD39E749-17E2-4067-8E9A-88D6F84335EF}" srcOrd="0" destOrd="0" presId="urn:microsoft.com/office/officeart/2005/8/layout/cycle5"/>
    <dgm:cxn modelId="{5C75418B-A343-4289-A5B3-8DC9B0BB3A1F}" type="presOf" srcId="{FF3852B0-6841-4809-90AC-534C06E31FA8}" destId="{6DB0C979-D935-4CDC-AFF9-F81D90D0AC24}" srcOrd="0" destOrd="0" presId="urn:microsoft.com/office/officeart/2005/8/layout/cycle5"/>
    <dgm:cxn modelId="{1CE765E6-9A80-4475-B502-D8F0690BC41A}" type="presParOf" srcId="{6B496E5D-A08C-4D44-A64A-7AD95E577102}" destId="{CB854055-2873-481B-884F-CD3F8201A2BC}" srcOrd="0" destOrd="0" presId="urn:microsoft.com/office/officeart/2005/8/layout/cycle5"/>
    <dgm:cxn modelId="{F3A9DD25-A587-41F8-B0E2-4D46F4288BDC}" type="presParOf" srcId="{6B496E5D-A08C-4D44-A64A-7AD95E577102}" destId="{3315E7D8-F421-48EE-A9F8-6774B868934E}" srcOrd="1" destOrd="0" presId="urn:microsoft.com/office/officeart/2005/8/layout/cycle5"/>
    <dgm:cxn modelId="{9FB19B3E-0168-4C1E-8E8D-2F1794EB02EC}" type="presParOf" srcId="{6B496E5D-A08C-4D44-A64A-7AD95E577102}" destId="{07DFCD0A-C429-42CD-A2F6-464EF4329DCE}" srcOrd="2" destOrd="0" presId="urn:microsoft.com/office/officeart/2005/8/layout/cycle5"/>
    <dgm:cxn modelId="{A1659DD1-DDEF-4C0E-9933-3B7167B48584}" type="presParOf" srcId="{6B496E5D-A08C-4D44-A64A-7AD95E577102}" destId="{AD39E749-17E2-4067-8E9A-88D6F84335EF}" srcOrd="3" destOrd="0" presId="urn:microsoft.com/office/officeart/2005/8/layout/cycle5"/>
    <dgm:cxn modelId="{A3BAEF97-0A9B-409C-9679-41D0744D0C8D}" type="presParOf" srcId="{6B496E5D-A08C-4D44-A64A-7AD95E577102}" destId="{362806F5-8228-474D-8FB8-4A8443F9927D}" srcOrd="4" destOrd="0" presId="urn:microsoft.com/office/officeart/2005/8/layout/cycle5"/>
    <dgm:cxn modelId="{BE3C52AA-0E36-48DB-81ED-8E279B11A267}" type="presParOf" srcId="{6B496E5D-A08C-4D44-A64A-7AD95E577102}" destId="{6C8AC4F8-3F42-436C-8E78-E2EE797EE02C}" srcOrd="5" destOrd="0" presId="urn:microsoft.com/office/officeart/2005/8/layout/cycle5"/>
    <dgm:cxn modelId="{2476F8A7-4610-4F53-9C3B-48FA856EAA27}" type="presParOf" srcId="{6B496E5D-A08C-4D44-A64A-7AD95E577102}" destId="{C130FBD7-7F3F-413A-A958-2BD584B09A26}" srcOrd="6" destOrd="0" presId="urn:microsoft.com/office/officeart/2005/8/layout/cycle5"/>
    <dgm:cxn modelId="{65B16945-AE9F-4CD9-A86C-57DD5999551D}" type="presParOf" srcId="{6B496E5D-A08C-4D44-A64A-7AD95E577102}" destId="{9C4DC796-779C-413C-B3F3-0D60E4666BB8}" srcOrd="7" destOrd="0" presId="urn:microsoft.com/office/officeart/2005/8/layout/cycle5"/>
    <dgm:cxn modelId="{E14EC99D-D182-435E-BEE8-B94ABADFBCF4}" type="presParOf" srcId="{6B496E5D-A08C-4D44-A64A-7AD95E577102}" destId="{0EB89F78-0E11-4B5C-8714-6BEA039113BC}" srcOrd="8" destOrd="0" presId="urn:microsoft.com/office/officeart/2005/8/layout/cycle5"/>
    <dgm:cxn modelId="{80116789-EC24-4DD7-BD52-5E17C5555927}" type="presParOf" srcId="{6B496E5D-A08C-4D44-A64A-7AD95E577102}" destId="{6DB0C979-D935-4CDC-AFF9-F81D90D0AC24}" srcOrd="9" destOrd="0" presId="urn:microsoft.com/office/officeart/2005/8/layout/cycle5"/>
    <dgm:cxn modelId="{78768DF5-F105-44E1-8D3A-64939D48BDE6}" type="presParOf" srcId="{6B496E5D-A08C-4D44-A64A-7AD95E577102}" destId="{ADBCF019-FBB8-414F-BC43-4AC7FEE9460B}" srcOrd="10" destOrd="0" presId="urn:microsoft.com/office/officeart/2005/8/layout/cycle5"/>
    <dgm:cxn modelId="{7AD8FF82-6E9E-434F-A9D7-6822E1DB3850}" type="presParOf" srcId="{6B496E5D-A08C-4D44-A64A-7AD95E577102}" destId="{0154BFE7-2815-4D65-B135-F46982859BD1}" srcOrd="11" destOrd="0" presId="urn:microsoft.com/office/officeart/2005/8/layout/cycle5"/>
    <dgm:cxn modelId="{46F754D0-334C-49C9-9C66-BA4D4F6A4D3E}" type="presParOf" srcId="{6B496E5D-A08C-4D44-A64A-7AD95E577102}" destId="{6A3E04C9-A8C6-4DC9-B6B0-49EA49777272}" srcOrd="12" destOrd="0" presId="urn:microsoft.com/office/officeart/2005/8/layout/cycle5"/>
    <dgm:cxn modelId="{0CFFF113-9B16-4709-B055-27FEE99AFDFA}" type="presParOf" srcId="{6B496E5D-A08C-4D44-A64A-7AD95E577102}" destId="{568C343F-2BA3-4677-8C04-8FEEE33E59AC}" srcOrd="13" destOrd="0" presId="urn:microsoft.com/office/officeart/2005/8/layout/cycle5"/>
    <dgm:cxn modelId="{F918CB91-21BA-4212-9504-E62F47EC922D}" type="presParOf" srcId="{6B496E5D-A08C-4D44-A64A-7AD95E577102}" destId="{157D9767-77ED-4860-8FD8-27A71EFCDC00}"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FC67D4-E082-45F2-B2D8-5049A7258872}" type="datetimeFigureOut">
              <a:rPr lang="en-US" smtClean="0"/>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7F6338-C86D-4369-B4A4-FCA6EFE49B73}" type="slidenum">
              <a:rPr lang="en-US" smtClean="0"/>
              <a:t>‹#›</a:t>
            </a:fld>
            <a:endParaRPr lang="en-US"/>
          </a:p>
        </p:txBody>
      </p:sp>
    </p:spTree>
    <p:extLst>
      <p:ext uri="{BB962C8B-B14F-4D97-AF65-F5344CB8AC3E}">
        <p14:creationId xmlns:p14="http://schemas.microsoft.com/office/powerpoint/2010/main" val="259767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a:t>
            </a:r>
            <a:r>
              <a:rPr lang="en-US" baseline="0" dirty="0" smtClean="0"/>
              <a:t> off with a little quiz</a:t>
            </a:r>
          </a:p>
          <a:p>
            <a:r>
              <a:rPr lang="en-US" baseline="0" dirty="0" smtClean="0"/>
              <a:t>On the next slide I have several statements to share with you.</a:t>
            </a:r>
          </a:p>
          <a:p>
            <a:r>
              <a:rPr lang="en-US" baseline="0" dirty="0" smtClean="0"/>
              <a:t>You must decided if the statement is: True or False</a:t>
            </a:r>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1</a:t>
            </a:fld>
            <a:endParaRPr lang="en-US"/>
          </a:p>
        </p:txBody>
      </p:sp>
    </p:spTree>
    <p:extLst>
      <p:ext uri="{BB962C8B-B14F-4D97-AF65-F5344CB8AC3E}">
        <p14:creationId xmlns:p14="http://schemas.microsoft.com/office/powerpoint/2010/main" val="78428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12</a:t>
            </a:fld>
            <a:endParaRPr lang="en-US"/>
          </a:p>
        </p:txBody>
      </p:sp>
    </p:spTree>
    <p:extLst>
      <p:ext uri="{BB962C8B-B14F-4D97-AF65-F5344CB8AC3E}">
        <p14:creationId xmlns:p14="http://schemas.microsoft.com/office/powerpoint/2010/main" val="4136257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13</a:t>
            </a:fld>
            <a:endParaRPr lang="en-US"/>
          </a:p>
        </p:txBody>
      </p:sp>
    </p:spTree>
    <p:extLst>
      <p:ext uri="{BB962C8B-B14F-4D97-AF65-F5344CB8AC3E}">
        <p14:creationId xmlns:p14="http://schemas.microsoft.com/office/powerpoint/2010/main" val="870017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Brenda</a:t>
            </a:r>
            <a:endParaRPr lang="en-US" b="1" dirty="0"/>
          </a:p>
        </p:txBody>
      </p:sp>
      <p:sp>
        <p:nvSpPr>
          <p:cNvPr id="4" name="Slide Number Placeholder 3"/>
          <p:cNvSpPr>
            <a:spLocks noGrp="1"/>
          </p:cNvSpPr>
          <p:nvPr>
            <p:ph type="sldNum" sz="quarter" idx="10"/>
          </p:nvPr>
        </p:nvSpPr>
        <p:spPr/>
        <p:txBody>
          <a:bodyPr/>
          <a:lstStyle/>
          <a:p>
            <a:fld id="{7CC148A9-A476-4B3A-8CB6-D8A1B006D7BB}" type="slidenum">
              <a:rPr lang="en-US" smtClean="0"/>
              <a:pPr/>
              <a:t>15</a:t>
            </a:fld>
            <a:endParaRPr lang="en-US"/>
          </a:p>
        </p:txBody>
      </p:sp>
    </p:spTree>
    <p:extLst>
      <p:ext uri="{BB962C8B-B14F-4D97-AF65-F5344CB8AC3E}">
        <p14:creationId xmlns:p14="http://schemas.microsoft.com/office/powerpoint/2010/main" val="2793817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Brenda</a:t>
            </a:r>
          </a:p>
          <a:p>
            <a:endParaRPr lang="en-US" dirty="0" smtClean="0"/>
          </a:p>
          <a:p>
            <a:r>
              <a:rPr lang="en-US" dirty="0" smtClean="0"/>
              <a:t>This model is an iterative</a:t>
            </a:r>
            <a:r>
              <a:rPr lang="en-US" baseline="0" dirty="0" smtClean="0"/>
              <a:t> process</a:t>
            </a:r>
            <a:endParaRPr lang="en-US" dirty="0"/>
          </a:p>
        </p:txBody>
      </p:sp>
      <p:sp>
        <p:nvSpPr>
          <p:cNvPr id="4" name="Slide Number Placeholder 3"/>
          <p:cNvSpPr>
            <a:spLocks noGrp="1"/>
          </p:cNvSpPr>
          <p:nvPr>
            <p:ph type="sldNum" sz="quarter" idx="10"/>
          </p:nvPr>
        </p:nvSpPr>
        <p:spPr/>
        <p:txBody>
          <a:bodyPr/>
          <a:lstStyle/>
          <a:p>
            <a:fld id="{1D2BD15D-967F-4328-AE7D-4A40A3AE51CC}" type="slidenum">
              <a:rPr lang="en-US" smtClean="0"/>
              <a:pPr/>
              <a:t>16</a:t>
            </a:fld>
            <a:endParaRPr lang="en-US"/>
          </a:p>
        </p:txBody>
      </p:sp>
    </p:spTree>
    <p:extLst>
      <p:ext uri="{BB962C8B-B14F-4D97-AF65-F5344CB8AC3E}">
        <p14:creationId xmlns:p14="http://schemas.microsoft.com/office/powerpoint/2010/main" val="4113745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Brenda</a:t>
            </a:r>
            <a:endParaRPr lang="en-US" b="1" dirty="0"/>
          </a:p>
        </p:txBody>
      </p:sp>
      <p:sp>
        <p:nvSpPr>
          <p:cNvPr id="4" name="Slide Number Placeholder 3"/>
          <p:cNvSpPr>
            <a:spLocks noGrp="1"/>
          </p:cNvSpPr>
          <p:nvPr>
            <p:ph type="sldNum" sz="quarter" idx="10"/>
          </p:nvPr>
        </p:nvSpPr>
        <p:spPr/>
        <p:txBody>
          <a:bodyPr/>
          <a:lstStyle/>
          <a:p>
            <a:fld id="{1D2BD15D-967F-4328-AE7D-4A40A3AE51CC}" type="slidenum">
              <a:rPr lang="en-US" smtClean="0"/>
              <a:pPr/>
              <a:t>17</a:t>
            </a:fld>
            <a:endParaRPr lang="en-US"/>
          </a:p>
        </p:txBody>
      </p:sp>
    </p:spTree>
    <p:extLst>
      <p:ext uri="{BB962C8B-B14F-4D97-AF65-F5344CB8AC3E}">
        <p14:creationId xmlns:p14="http://schemas.microsoft.com/office/powerpoint/2010/main" val="2904950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p:txBody>
          <a:bodyPr/>
          <a:lstStyle/>
          <a:p>
            <a:pPr defTabSz="914358">
              <a:spcBef>
                <a:spcPct val="0"/>
              </a:spcBef>
              <a:defRPr/>
            </a:pPr>
            <a:r>
              <a:rPr lang="en-US" b="1" dirty="0" smtClean="0"/>
              <a:t>Brenda</a:t>
            </a:r>
          </a:p>
          <a:p>
            <a:pPr defTabSz="914358">
              <a:spcBef>
                <a:spcPct val="0"/>
              </a:spcBef>
              <a:defRPr/>
            </a:pPr>
            <a:r>
              <a:rPr lang="en-US" dirty="0" smtClean="0"/>
              <a:t>Distribute Cards</a:t>
            </a:r>
          </a:p>
          <a:p>
            <a:pPr defTabSz="914358">
              <a:spcBef>
                <a:spcPct val="0"/>
              </a:spcBef>
              <a:defRPr/>
            </a:pPr>
            <a:r>
              <a:rPr lang="en-US" dirty="0" smtClean="0"/>
              <a:t>(</a:t>
            </a:r>
            <a:r>
              <a:rPr lang="en-US" dirty="0" err="1" smtClean="0"/>
              <a:t>Beneson</a:t>
            </a:r>
            <a:r>
              <a:rPr lang="en-US" dirty="0" smtClean="0"/>
              <a:t>, 2001; </a:t>
            </a:r>
            <a:r>
              <a:rPr lang="en-US" dirty="0" err="1" smtClean="0"/>
              <a:t>Crismond</a:t>
            </a:r>
            <a:r>
              <a:rPr lang="en-US" dirty="0" smtClean="0"/>
              <a:t>, 2001; Lewis, 2006)</a:t>
            </a:r>
          </a:p>
          <a:p>
            <a:pPr>
              <a:spcBef>
                <a:spcPct val="0"/>
              </a:spcBef>
            </a:pPr>
            <a:endParaRPr lang="en-US" dirty="0" smtClean="0"/>
          </a:p>
        </p:txBody>
      </p:sp>
      <p:sp>
        <p:nvSpPr>
          <p:cNvPr id="25603" name="Slide Number Placeholder 3"/>
          <p:cNvSpPr>
            <a:spLocks noGrp="1"/>
          </p:cNvSpPr>
          <p:nvPr>
            <p:ph type="sldNum" sz="quarter" idx="5"/>
          </p:nvPr>
        </p:nvSpPr>
        <p:spPr>
          <a:noFill/>
        </p:spPr>
        <p:txBody>
          <a:bodyPr/>
          <a:lstStyle/>
          <a:p>
            <a:fld id="{9F659718-4210-4D44-B6F0-19E77A126F2F}" type="slidenum">
              <a:rPr lang="en-US"/>
              <a:pPr/>
              <a:t>18</a:t>
            </a:fld>
            <a:endParaRPr lang="en-US"/>
          </a:p>
        </p:txBody>
      </p:sp>
    </p:spTree>
    <p:extLst>
      <p:ext uri="{BB962C8B-B14F-4D97-AF65-F5344CB8AC3E}">
        <p14:creationId xmlns:p14="http://schemas.microsoft.com/office/powerpoint/2010/main" val="2837602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22</a:t>
            </a:fld>
            <a:endParaRPr lang="en-US"/>
          </a:p>
        </p:txBody>
      </p:sp>
    </p:spTree>
    <p:extLst>
      <p:ext uri="{BB962C8B-B14F-4D97-AF65-F5344CB8AC3E}">
        <p14:creationId xmlns:p14="http://schemas.microsoft.com/office/powerpoint/2010/main" val="1338676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p:spPr>
      </p:sp>
      <p:sp>
        <p:nvSpPr>
          <p:cNvPr id="1218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6851E86-8122-4840-BD7E-2801ECD3CDC8}" type="slidenum">
              <a:rPr lang="en-US" smtClean="0"/>
              <a:pPr>
                <a:defRPr/>
              </a:pPr>
              <a:t>23</a:t>
            </a:fld>
            <a:endParaRPr lang="en-US"/>
          </a:p>
        </p:txBody>
      </p:sp>
    </p:spTree>
    <p:extLst>
      <p:ext uri="{BB962C8B-B14F-4D97-AF65-F5344CB8AC3E}">
        <p14:creationId xmlns:p14="http://schemas.microsoft.com/office/powerpoint/2010/main" val="2291794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p:spPr>
      </p:sp>
      <p:sp>
        <p:nvSpPr>
          <p:cNvPr id="12185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is based on the principle</a:t>
            </a:r>
            <a:r>
              <a:rPr lang="en-US" baseline="0" dirty="0" smtClean="0"/>
              <a:t> that heat transfers from areas of higher temperature to areas of lower temperature.</a:t>
            </a:r>
            <a:endParaRPr lang="en-US" dirty="0" smtClean="0"/>
          </a:p>
        </p:txBody>
      </p:sp>
      <p:sp>
        <p:nvSpPr>
          <p:cNvPr id="4" name="Slide Number Placeholder 3"/>
          <p:cNvSpPr>
            <a:spLocks noGrp="1"/>
          </p:cNvSpPr>
          <p:nvPr>
            <p:ph type="sldNum" sz="quarter" idx="5"/>
          </p:nvPr>
        </p:nvSpPr>
        <p:spPr/>
        <p:txBody>
          <a:bodyPr/>
          <a:lstStyle/>
          <a:p>
            <a:pPr>
              <a:defRPr/>
            </a:pPr>
            <a:fld id="{F6851E86-8122-4840-BD7E-2801ECD3CDC8}" type="slidenum">
              <a:rPr lang="en-US" smtClean="0"/>
              <a:pPr>
                <a:defRPr/>
              </a:pPr>
              <a:t>24</a:t>
            </a:fld>
            <a:endParaRPr lang="en-US"/>
          </a:p>
        </p:txBody>
      </p:sp>
    </p:spTree>
    <p:extLst>
      <p:ext uri="{BB962C8B-B14F-4D97-AF65-F5344CB8AC3E}">
        <p14:creationId xmlns:p14="http://schemas.microsoft.com/office/powerpoint/2010/main" val="1238481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p:spPr>
      </p:sp>
      <p:sp>
        <p:nvSpPr>
          <p:cNvPr id="1218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6851E86-8122-4840-BD7E-2801ECD3CDC8}" type="slidenum">
              <a:rPr lang="en-US" smtClean="0"/>
              <a:pPr>
                <a:defRPr/>
              </a:pPr>
              <a:t>25</a:t>
            </a:fld>
            <a:endParaRPr lang="en-US"/>
          </a:p>
        </p:txBody>
      </p:sp>
    </p:spTree>
    <p:extLst>
      <p:ext uri="{BB962C8B-B14F-4D97-AF65-F5344CB8AC3E}">
        <p14:creationId xmlns:p14="http://schemas.microsoft.com/office/powerpoint/2010/main" val="2300479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purpose of this assessment is to elicit children’s ideas about thermal energy. Do students think cold things have energy?</a:t>
            </a:r>
          </a:p>
          <a:p>
            <a:endParaRPr lang="en-US" baseline="0" dirty="0" smtClean="0"/>
          </a:p>
          <a:p>
            <a:r>
              <a:rPr lang="en-US" baseline="0" dirty="0" smtClean="0"/>
              <a:t>Ted is the correct answer. Under ordinary conditions, all objects, materials, and substances “possess” an internal energy called thermal energy. Even cold objects like ice cubes, have thermal energy.</a:t>
            </a:r>
          </a:p>
          <a:p>
            <a:endParaRPr lang="en-US" baseline="0" dirty="0" smtClean="0"/>
          </a:p>
          <a:p>
            <a:r>
              <a:rPr lang="en-US" baseline="0" dirty="0" smtClean="0"/>
              <a:t>Thermal energy represents the total of all kinetic (due to molecular motion) and potential energy in the bowl of water. Molecules are in constant motion, even in cold water. The difference is…the molecules in cold water move slower than the molecules in warm water. The cold water has less thermal energy before it is warmed by the Sun, but nevertheless is still has some thermal energy. The Sun warms the water by transferring energy from the Sun to the cold water. The gain in energy changes the amount of thermal energy the water has. As the water molecules gain energy, they move faster and the water temperature increases.</a:t>
            </a:r>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2</a:t>
            </a:fld>
            <a:endParaRPr lang="en-US"/>
          </a:p>
        </p:txBody>
      </p:sp>
    </p:spTree>
    <p:extLst>
      <p:ext uri="{BB962C8B-B14F-4D97-AF65-F5344CB8AC3E}">
        <p14:creationId xmlns:p14="http://schemas.microsoft.com/office/powerpoint/2010/main" val="8147214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p:spPr>
      </p:sp>
      <p:sp>
        <p:nvSpPr>
          <p:cNvPr id="12185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based on the principle</a:t>
            </a:r>
            <a:r>
              <a:rPr lang="en-US" baseline="0" dirty="0" smtClean="0"/>
              <a:t> that heat transfers from areas of higher temperature to areas of lower temperature.</a:t>
            </a:r>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F6851E86-8122-4840-BD7E-2801ECD3CDC8}" type="slidenum">
              <a:rPr lang="en-US" smtClean="0"/>
              <a:pPr>
                <a:defRPr/>
              </a:pPr>
              <a:t>26</a:t>
            </a:fld>
            <a:endParaRPr lang="en-US"/>
          </a:p>
        </p:txBody>
      </p:sp>
    </p:spTree>
    <p:extLst>
      <p:ext uri="{BB962C8B-B14F-4D97-AF65-F5344CB8AC3E}">
        <p14:creationId xmlns:p14="http://schemas.microsoft.com/office/powerpoint/2010/main" val="2664910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p:cNvSpPr>
          <p:nvPr>
            <p:ph type="sldImg"/>
          </p:nvPr>
        </p:nvSpPr>
        <p:spPr bwMode="auto">
          <a:noFill/>
          <a:ln>
            <a:solidFill>
              <a:srgbClr val="000000"/>
            </a:solidFill>
            <a:miter lim="800000"/>
            <a:headEnd/>
            <a:tailEnd/>
          </a:ln>
        </p:spPr>
      </p:sp>
      <p:sp>
        <p:nvSpPr>
          <p:cNvPr id="1239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945344A-0BD3-410E-856C-F12F48B693F5}" type="slidenum">
              <a:rPr lang="en-US" smtClean="0"/>
              <a:pPr>
                <a:defRPr/>
              </a:pPr>
              <a:t>27</a:t>
            </a:fld>
            <a:endParaRPr lang="en-US"/>
          </a:p>
        </p:txBody>
      </p:sp>
    </p:spTree>
    <p:extLst>
      <p:ext uri="{BB962C8B-B14F-4D97-AF65-F5344CB8AC3E}">
        <p14:creationId xmlns:p14="http://schemas.microsoft.com/office/powerpoint/2010/main" val="3251950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p:cNvSpPr>
          <p:nvPr>
            <p:ph type="sldImg"/>
          </p:nvPr>
        </p:nvSpPr>
        <p:spPr bwMode="auto">
          <a:noFill/>
          <a:ln>
            <a:solidFill>
              <a:srgbClr val="000000"/>
            </a:solidFill>
            <a:miter lim="800000"/>
            <a:headEnd/>
            <a:tailEnd/>
          </a:ln>
        </p:spPr>
      </p:sp>
      <p:sp>
        <p:nvSpPr>
          <p:cNvPr id="1239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A945344A-0BD3-410E-856C-F12F48B693F5}" type="slidenum">
              <a:rPr lang="en-US" smtClean="0"/>
              <a:pPr>
                <a:defRPr/>
              </a:pPr>
              <a:t>28</a:t>
            </a:fld>
            <a:endParaRPr lang="en-US"/>
          </a:p>
        </p:txBody>
      </p:sp>
    </p:spTree>
    <p:extLst>
      <p:ext uri="{BB962C8B-B14F-4D97-AF65-F5344CB8AC3E}">
        <p14:creationId xmlns:p14="http://schemas.microsoft.com/office/powerpoint/2010/main" val="17726189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p:cNvSpPr>
          <p:nvPr>
            <p:ph type="sldImg"/>
          </p:nvPr>
        </p:nvSpPr>
        <p:spPr bwMode="auto">
          <a:noFill/>
          <a:ln>
            <a:solidFill>
              <a:srgbClr val="000000"/>
            </a:solidFill>
            <a:miter lim="800000"/>
            <a:headEnd/>
            <a:tailEnd/>
          </a:ln>
        </p:spPr>
      </p:sp>
      <p:sp>
        <p:nvSpPr>
          <p:cNvPr id="1239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945344A-0BD3-410E-856C-F12F48B693F5}" type="slidenum">
              <a:rPr lang="en-US" smtClean="0"/>
              <a:pPr>
                <a:defRPr/>
              </a:pPr>
              <a:t>29</a:t>
            </a:fld>
            <a:endParaRPr lang="en-US"/>
          </a:p>
        </p:txBody>
      </p:sp>
    </p:spTree>
    <p:extLst>
      <p:ext uri="{BB962C8B-B14F-4D97-AF65-F5344CB8AC3E}">
        <p14:creationId xmlns:p14="http://schemas.microsoft.com/office/powerpoint/2010/main" val="1410876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p:cNvSpPr>
          <p:nvPr>
            <p:ph type="sldImg"/>
          </p:nvPr>
        </p:nvSpPr>
        <p:spPr bwMode="auto">
          <a:noFill/>
          <a:ln>
            <a:solidFill>
              <a:srgbClr val="000000"/>
            </a:solidFill>
            <a:miter lim="800000"/>
            <a:headEnd/>
            <a:tailEnd/>
          </a:ln>
        </p:spPr>
      </p:sp>
      <p:sp>
        <p:nvSpPr>
          <p:cNvPr id="1239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945344A-0BD3-410E-856C-F12F48B693F5}" type="slidenum">
              <a:rPr lang="en-US" smtClean="0"/>
              <a:pPr>
                <a:defRPr/>
              </a:pPr>
              <a:t>30</a:t>
            </a:fld>
            <a:endParaRPr lang="en-US"/>
          </a:p>
        </p:txBody>
      </p:sp>
    </p:spTree>
    <p:extLst>
      <p:ext uri="{BB962C8B-B14F-4D97-AF65-F5344CB8AC3E}">
        <p14:creationId xmlns:p14="http://schemas.microsoft.com/office/powerpoint/2010/main" val="262140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p:cNvSpPr>
          <p:nvPr>
            <p:ph type="sldImg"/>
          </p:nvPr>
        </p:nvSpPr>
        <p:spPr bwMode="auto">
          <a:noFill/>
          <a:ln>
            <a:solidFill>
              <a:srgbClr val="000000"/>
            </a:solidFill>
            <a:miter lim="800000"/>
            <a:headEnd/>
            <a:tailEnd/>
          </a:ln>
        </p:spPr>
      </p:sp>
      <p:sp>
        <p:nvSpPr>
          <p:cNvPr id="1259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851DE76-FE52-46B3-9B18-82F8A7F9F58F}" type="slidenum">
              <a:rPr lang="en-US" smtClean="0"/>
              <a:pPr>
                <a:defRPr/>
              </a:pPr>
              <a:t>31</a:t>
            </a:fld>
            <a:endParaRPr lang="en-US"/>
          </a:p>
        </p:txBody>
      </p:sp>
    </p:spTree>
    <p:extLst>
      <p:ext uri="{BB962C8B-B14F-4D97-AF65-F5344CB8AC3E}">
        <p14:creationId xmlns:p14="http://schemas.microsoft.com/office/powerpoint/2010/main" val="38967760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p:cNvSpPr>
          <p:nvPr>
            <p:ph type="sldImg"/>
          </p:nvPr>
        </p:nvSpPr>
        <p:spPr bwMode="auto">
          <a:noFill/>
          <a:ln>
            <a:solidFill>
              <a:srgbClr val="000000"/>
            </a:solidFill>
            <a:miter lim="800000"/>
            <a:headEnd/>
            <a:tailEnd/>
          </a:ln>
        </p:spPr>
      </p:sp>
      <p:sp>
        <p:nvSpPr>
          <p:cNvPr id="1259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851DE76-FE52-46B3-9B18-82F8A7F9F58F}" type="slidenum">
              <a:rPr lang="en-US" smtClean="0"/>
              <a:pPr>
                <a:defRPr/>
              </a:pPr>
              <a:t>32</a:t>
            </a:fld>
            <a:endParaRPr lang="en-US"/>
          </a:p>
        </p:txBody>
      </p:sp>
    </p:spTree>
    <p:extLst>
      <p:ext uri="{BB962C8B-B14F-4D97-AF65-F5344CB8AC3E}">
        <p14:creationId xmlns:p14="http://schemas.microsoft.com/office/powerpoint/2010/main" val="39157903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Image Placeholder 1"/>
          <p:cNvSpPr>
            <a:spLocks noGrp="1" noRot="1" noChangeAspect="1"/>
          </p:cNvSpPr>
          <p:nvPr>
            <p:ph type="sldImg"/>
          </p:nvPr>
        </p:nvSpPr>
        <p:spPr bwMode="auto">
          <a:noFill/>
          <a:ln>
            <a:solidFill>
              <a:srgbClr val="000000"/>
            </a:solidFill>
            <a:miter lim="800000"/>
            <a:headEnd/>
            <a:tailEnd/>
          </a:ln>
        </p:spPr>
      </p:sp>
      <p:sp>
        <p:nvSpPr>
          <p:cNvPr id="1300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03CE224-0FDC-4071-BD82-021323CB8387}" type="slidenum">
              <a:rPr lang="en-US" smtClean="0"/>
              <a:pPr>
                <a:defRPr/>
              </a:pPr>
              <a:t>33</a:t>
            </a:fld>
            <a:endParaRPr lang="en-US"/>
          </a:p>
        </p:txBody>
      </p:sp>
    </p:spTree>
    <p:extLst>
      <p:ext uri="{BB962C8B-B14F-4D97-AF65-F5344CB8AC3E}">
        <p14:creationId xmlns:p14="http://schemas.microsoft.com/office/powerpoint/2010/main" val="261936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Image Placeholder 1"/>
          <p:cNvSpPr>
            <a:spLocks noGrp="1" noRot="1" noChangeAspect="1"/>
          </p:cNvSpPr>
          <p:nvPr>
            <p:ph type="sldImg"/>
          </p:nvPr>
        </p:nvSpPr>
        <p:spPr bwMode="auto">
          <a:noFill/>
          <a:ln>
            <a:solidFill>
              <a:srgbClr val="000000"/>
            </a:solidFill>
            <a:miter lim="800000"/>
            <a:headEnd/>
            <a:tailEnd/>
          </a:ln>
        </p:spPr>
      </p:sp>
      <p:sp>
        <p:nvSpPr>
          <p:cNvPr id="1300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03CE224-0FDC-4071-BD82-021323CB8387}" type="slidenum">
              <a:rPr lang="en-US" smtClean="0"/>
              <a:pPr>
                <a:defRPr/>
              </a:pPr>
              <a:t>34</a:t>
            </a:fld>
            <a:endParaRPr lang="en-US"/>
          </a:p>
        </p:txBody>
      </p:sp>
    </p:spTree>
    <p:extLst>
      <p:ext uri="{BB962C8B-B14F-4D97-AF65-F5344CB8AC3E}">
        <p14:creationId xmlns:p14="http://schemas.microsoft.com/office/powerpoint/2010/main" val="4108561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3</a:t>
            </a:fld>
            <a:endParaRPr lang="en-US"/>
          </a:p>
        </p:txBody>
      </p:sp>
    </p:spTree>
    <p:extLst>
      <p:ext uri="{BB962C8B-B14F-4D97-AF65-F5344CB8AC3E}">
        <p14:creationId xmlns:p14="http://schemas.microsoft.com/office/powerpoint/2010/main" val="163274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thermal energy of a massive iceberg</a:t>
            </a:r>
            <a:r>
              <a:rPr lang="en-US" baseline="0" dirty="0" smtClean="0"/>
              <a:t> will be much larger than that of a kettle of boiling water, despite its much lower temperature, simply because it has more molecules. </a:t>
            </a:r>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4</a:t>
            </a:fld>
            <a:endParaRPr lang="en-US"/>
          </a:p>
        </p:txBody>
      </p:sp>
    </p:spTree>
    <p:extLst>
      <p:ext uri="{BB962C8B-B14F-4D97-AF65-F5344CB8AC3E}">
        <p14:creationId xmlns:p14="http://schemas.microsoft.com/office/powerpoint/2010/main" val="522787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statement 7 – poll the audience</a:t>
            </a:r>
            <a:r>
              <a:rPr lang="en-US" baseline="0" dirty="0" smtClean="0"/>
              <a:t> for their responses.</a:t>
            </a:r>
          </a:p>
          <a:p>
            <a:r>
              <a:rPr lang="en-US" baseline="0" dirty="0" smtClean="0"/>
              <a:t>If you answers True to any of these statements you are incorrect</a:t>
            </a:r>
          </a:p>
          <a:p>
            <a:r>
              <a:rPr lang="en-US" baseline="0" dirty="0" smtClean="0"/>
              <a:t>All of the statements are False </a:t>
            </a:r>
          </a:p>
          <a:p>
            <a:endParaRPr lang="en-US" baseline="0" dirty="0" smtClean="0"/>
          </a:p>
          <a:p>
            <a:r>
              <a:rPr lang="en-US" baseline="0" dirty="0" smtClean="0"/>
              <a:t>From where do you think these statements come? </a:t>
            </a:r>
          </a:p>
          <a:p>
            <a:r>
              <a:rPr lang="en-US" baseline="0" dirty="0" smtClean="0"/>
              <a:t>These are children’s alternative, if not </a:t>
            </a:r>
            <a:r>
              <a:rPr lang="en-US" baseline="0" dirty="0" err="1" smtClean="0"/>
              <a:t>mis</a:t>
            </a:r>
            <a:r>
              <a:rPr lang="en-US" baseline="0" dirty="0" smtClean="0"/>
              <a:t>-, conceptions about heat and heat transfer</a:t>
            </a:r>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5</a:t>
            </a:fld>
            <a:endParaRPr lang="en-US"/>
          </a:p>
        </p:txBody>
      </p:sp>
    </p:spTree>
    <p:extLst>
      <p:ext uri="{BB962C8B-B14F-4D97-AF65-F5344CB8AC3E}">
        <p14:creationId xmlns:p14="http://schemas.microsoft.com/office/powerpoint/2010/main" val="3893026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“Keeping the Cold In” Misconception: </a:t>
            </a:r>
            <a:r>
              <a:rPr lang="en-US" sz="1200" b="0" i="0" u="none" strike="noStrike" kern="1200" baseline="0" dirty="0" smtClean="0">
                <a:solidFill>
                  <a:schemeClr val="tx1"/>
                </a:solidFill>
                <a:latin typeface="+mn-lt"/>
                <a:ea typeface="+mn-ea"/>
                <a:cs typeface="+mn-cs"/>
              </a:rPr>
              <a:t>A teacher may believe coldness escapes from the can. To address this misconception, remind them that only heat (not cold) transfers. If only heat can transfer, what is happening? Heat is transferring from the outside to the lunch bag and then to the cold bottle, warming it.</a:t>
            </a:r>
            <a:endParaRPr lang="en-US" i="0" dirty="0"/>
          </a:p>
        </p:txBody>
      </p:sp>
      <p:sp>
        <p:nvSpPr>
          <p:cNvPr id="4" name="Slide Number Placeholder 3"/>
          <p:cNvSpPr>
            <a:spLocks noGrp="1"/>
          </p:cNvSpPr>
          <p:nvPr>
            <p:ph type="sldNum" sz="quarter" idx="10"/>
          </p:nvPr>
        </p:nvSpPr>
        <p:spPr/>
        <p:txBody>
          <a:bodyPr/>
          <a:lstStyle/>
          <a:p>
            <a:fld id="{E37F6338-C86D-4369-B4A4-FCA6EFE49B73}" type="slidenum">
              <a:rPr lang="en-US" smtClean="0"/>
              <a:t>7</a:t>
            </a:fld>
            <a:endParaRPr lang="en-US"/>
          </a:p>
        </p:txBody>
      </p:sp>
    </p:spTree>
    <p:extLst>
      <p:ext uri="{BB962C8B-B14F-4D97-AF65-F5344CB8AC3E}">
        <p14:creationId xmlns:p14="http://schemas.microsoft.com/office/powerpoint/2010/main" val="2702920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8</a:t>
            </a:fld>
            <a:endParaRPr lang="en-US"/>
          </a:p>
        </p:txBody>
      </p:sp>
    </p:spTree>
    <p:extLst>
      <p:ext uri="{BB962C8B-B14F-4D97-AF65-F5344CB8AC3E}">
        <p14:creationId xmlns:p14="http://schemas.microsoft.com/office/powerpoint/2010/main" val="517231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data will you collect?</a:t>
            </a:r>
          </a:p>
          <a:p>
            <a:r>
              <a:rPr lang="en-US" baseline="0" dirty="0" smtClean="0"/>
              <a:t>How will you collect this data?</a:t>
            </a:r>
          </a:p>
          <a:p>
            <a:r>
              <a:rPr lang="en-US" baseline="0" dirty="0" smtClean="0"/>
              <a:t>How will you organize this data?</a:t>
            </a:r>
            <a:endParaRPr lang="en-US" dirty="0"/>
          </a:p>
        </p:txBody>
      </p:sp>
      <p:sp>
        <p:nvSpPr>
          <p:cNvPr id="4" name="Slide Number Placeholder 3"/>
          <p:cNvSpPr>
            <a:spLocks noGrp="1"/>
          </p:cNvSpPr>
          <p:nvPr>
            <p:ph type="sldNum" sz="quarter" idx="10"/>
          </p:nvPr>
        </p:nvSpPr>
        <p:spPr/>
        <p:txBody>
          <a:bodyPr/>
          <a:lstStyle/>
          <a:p>
            <a:fld id="{E37F6338-C86D-4369-B4A4-FCA6EFE49B73}" type="slidenum">
              <a:rPr lang="en-US" smtClean="0"/>
              <a:t>9</a:t>
            </a:fld>
            <a:endParaRPr lang="en-US"/>
          </a:p>
        </p:txBody>
      </p:sp>
    </p:spTree>
    <p:extLst>
      <p:ext uri="{BB962C8B-B14F-4D97-AF65-F5344CB8AC3E}">
        <p14:creationId xmlns:p14="http://schemas.microsoft.com/office/powerpoint/2010/main" val="2217649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“Keeping the Cold In” Misconception: </a:t>
            </a:r>
            <a:r>
              <a:rPr lang="en-US" sz="1200" b="0" i="0" u="none" strike="noStrike" kern="1200" baseline="0" dirty="0" smtClean="0">
                <a:solidFill>
                  <a:schemeClr val="tx1"/>
                </a:solidFill>
                <a:latin typeface="+mn-lt"/>
                <a:ea typeface="+mn-ea"/>
                <a:cs typeface="+mn-cs"/>
              </a:rPr>
              <a:t>A teacher may believe that his/her method will keep the cold in the bottle. To address this misconception, remind them that only heat (not cold) transfers. If only heat can transfer, what is their method really doing? Ultimately it is keeping the heat out of the bottle; NOT keeping the cold in the bottle.</a:t>
            </a:r>
          </a:p>
          <a:p>
            <a:endParaRPr lang="en-US" sz="1200" b="0" i="0" u="none" strike="noStrike" kern="1200" baseline="0" dirty="0" smtClean="0">
              <a:solidFill>
                <a:schemeClr val="tx1"/>
              </a:solidFill>
              <a:latin typeface="+mn-lt"/>
              <a:ea typeface="+mn-ea"/>
              <a:cs typeface="+mn-cs"/>
            </a:endParaRPr>
          </a:p>
          <a:p>
            <a:r>
              <a:rPr lang="en-US" sz="1200" b="1" i="1" u="none" strike="noStrike" kern="1200" baseline="0" dirty="0" smtClean="0">
                <a:solidFill>
                  <a:schemeClr val="tx1"/>
                </a:solidFill>
                <a:latin typeface="+mn-lt"/>
                <a:ea typeface="+mn-ea"/>
                <a:cs typeface="+mn-cs"/>
              </a:rPr>
              <a:t>“Wool Adds Warmth” Misconception: </a:t>
            </a:r>
            <a:r>
              <a:rPr lang="en-US" sz="1200" b="0" i="0" u="none" strike="noStrike" kern="1200" baseline="0" dirty="0" smtClean="0">
                <a:solidFill>
                  <a:schemeClr val="tx1"/>
                </a:solidFill>
                <a:latin typeface="+mn-lt"/>
                <a:ea typeface="+mn-ea"/>
                <a:cs typeface="+mn-cs"/>
              </a:rPr>
              <a:t>A teacher may think that the wool sock will warm up the bottle of water. This misconception stems from the idea that warm clothing, wool socks, supposedly warms up their feet in the wintertime. To address this misconception, explain that when you put on socks, your feet feel warmer because the socks are trapping in the heat your body is emitting, they are not producing their own heat. Ask: “If you put a wool sock on the table, would it make the table warm?” They can test this!</a:t>
            </a:r>
          </a:p>
          <a:p>
            <a:endParaRPr lang="en-US" sz="1200" b="0" i="1" u="none" strike="noStrike" kern="1200" baseline="0" dirty="0" smtClean="0">
              <a:solidFill>
                <a:schemeClr val="tx1"/>
              </a:solidFill>
              <a:latin typeface="+mn-lt"/>
              <a:ea typeface="+mn-ea"/>
              <a:cs typeface="+mn-cs"/>
            </a:endParaRPr>
          </a:p>
          <a:p>
            <a:r>
              <a:rPr lang="en-US" sz="1200" b="1" i="1" u="none" strike="noStrike" kern="1200" baseline="0" dirty="0" smtClean="0">
                <a:solidFill>
                  <a:schemeClr val="tx1"/>
                </a:solidFill>
                <a:latin typeface="+mn-lt"/>
                <a:ea typeface="+mn-ea"/>
                <a:cs typeface="+mn-cs"/>
              </a:rPr>
              <a:t>“Traditions</a:t>
            </a:r>
            <a:r>
              <a:rPr lang="en-US" sz="1200" b="0" i="0" u="none" strike="noStrike" kern="1200" baseline="0" dirty="0" smtClean="0">
                <a:solidFill>
                  <a:schemeClr val="tx1"/>
                </a:solidFill>
                <a:latin typeface="+mn-lt"/>
                <a:ea typeface="+mn-ea"/>
                <a:cs typeface="+mn-cs"/>
              </a:rPr>
              <a:t>” </a:t>
            </a:r>
            <a:r>
              <a:rPr lang="en-US" sz="1200" b="1" i="1" u="none" strike="noStrike" kern="1200" baseline="0" dirty="0" smtClean="0">
                <a:solidFill>
                  <a:schemeClr val="tx1"/>
                </a:solidFill>
                <a:latin typeface="+mn-lt"/>
                <a:ea typeface="+mn-ea"/>
                <a:cs typeface="+mn-cs"/>
              </a:rPr>
              <a:t>Misconception: </a:t>
            </a:r>
            <a:r>
              <a:rPr lang="en-US" sz="1200" b="0" i="0" u="none" strike="noStrike" kern="1200" baseline="0" dirty="0" smtClean="0">
                <a:solidFill>
                  <a:schemeClr val="tx1"/>
                </a:solidFill>
                <a:latin typeface="+mn-lt"/>
                <a:ea typeface="+mn-ea"/>
                <a:cs typeface="+mn-cs"/>
              </a:rPr>
              <a:t>A teacher may believe that aluminum foil will work the best because students may have witnessed someone wrapping sodas in aluminum foil. To address this misconception, remind students that traditions get passed down for generations without question and that today they will have the opportunity to question the tradition.</a:t>
            </a:r>
            <a:endParaRPr lang="en-US" i="0" dirty="0"/>
          </a:p>
        </p:txBody>
      </p:sp>
      <p:sp>
        <p:nvSpPr>
          <p:cNvPr id="4" name="Slide Number Placeholder 3"/>
          <p:cNvSpPr>
            <a:spLocks noGrp="1"/>
          </p:cNvSpPr>
          <p:nvPr>
            <p:ph type="sldNum" sz="quarter" idx="10"/>
          </p:nvPr>
        </p:nvSpPr>
        <p:spPr/>
        <p:txBody>
          <a:bodyPr/>
          <a:lstStyle/>
          <a:p>
            <a:fld id="{E37F6338-C86D-4369-B4A4-FCA6EFE49B73}" type="slidenum">
              <a:rPr lang="en-US" smtClean="0"/>
              <a:t>10</a:t>
            </a:fld>
            <a:endParaRPr lang="en-US"/>
          </a:p>
        </p:txBody>
      </p:sp>
    </p:spTree>
    <p:extLst>
      <p:ext uri="{BB962C8B-B14F-4D97-AF65-F5344CB8AC3E}">
        <p14:creationId xmlns:p14="http://schemas.microsoft.com/office/powerpoint/2010/main" val="2200728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4C797A-7E22-45F5-A3C7-D1F88A91B40E}"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F7EC-FEC5-4077-AAE5-473E6713C62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C797A-7E22-45F5-A3C7-D1F88A91B40E}"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F7EC-FEC5-4077-AAE5-473E6713C6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C797A-7E22-45F5-A3C7-D1F88A91B40E}"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F7EC-FEC5-4077-AAE5-473E6713C6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C797A-7E22-45F5-A3C7-D1F88A91B40E}"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F7EC-FEC5-4077-AAE5-473E6713C6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C797A-7E22-45F5-A3C7-D1F88A91B40E}"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F7EC-FEC5-4077-AAE5-473E6713C62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C797A-7E22-45F5-A3C7-D1F88A91B40E}"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0F7EC-FEC5-4077-AAE5-473E6713C6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C797A-7E22-45F5-A3C7-D1F88A91B40E}" type="datetimeFigureOut">
              <a:rPr lang="en-US" smtClean="0"/>
              <a:t>6/9/2014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0F7EC-FEC5-4077-AAE5-473E6713C62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C797A-7E22-45F5-A3C7-D1F88A91B40E}" type="datetimeFigureOut">
              <a:rPr lang="en-US" smtClean="0"/>
              <a:t>6/9/2014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0F7EC-FEC5-4077-AAE5-473E6713C6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C797A-7E22-45F5-A3C7-D1F88A91B40E}" type="datetimeFigureOut">
              <a:rPr lang="en-US" smtClean="0"/>
              <a:t>6/9/2014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0F7EC-FEC5-4077-AAE5-473E6713C6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C797A-7E22-45F5-A3C7-D1F88A91B40E}"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0F7EC-FEC5-4077-AAE5-473E6713C62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C797A-7E22-45F5-A3C7-D1F88A91B40E}"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0F7EC-FEC5-4077-AAE5-473E6713C6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74C797A-7E22-45F5-A3C7-D1F88A91B40E}" type="datetimeFigureOut">
              <a:rPr lang="en-US" smtClean="0"/>
              <a:t>6/9/2014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90F7EC-FEC5-4077-AAE5-473E6713C6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imgres?q=clip+art+ice+cream+cup&amp;hl=en&amp;sa=X&amp;biw=1280&amp;bih=642&amp;tbm=isch&amp;prmd=imvns&amp;tbnid=KhP6hrYKPwxYkM:&amp;imgrefurl=http://www.clker.com/clipart-ice-cream-with-strawberries-in-a-dish-with-a-spoon.html&amp;docid=-TfxRQi6FCgV4M&amp;imgurl=http://www.clker.com/cliparts/T/j/9/6/0/q/ice-cream-with-strawberries-in-a-dish-with-a-spoon-hi.png&amp;w=600&amp;h=373&amp;ei=gnIcUMGPIsvryAHet4GYDg&amp;zoom=1&amp;iact=hc&amp;vpx=952&amp;vpy=2&amp;dur=996&amp;hovh=177&amp;hovw=285&amp;tx=253&amp;ty=128&amp;sig=108964198694309398737&amp;page=3&amp;tbnh=111&amp;tbnw=178&amp;start=49&amp;ndsp=28&amp;ved=1t:429,r:6,s:49,i:25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Sh2tQ0RAvQ8fEM&amp;tbnid=0DbUoj2p7_LXzM:&amp;ved=0CAUQjRw&amp;url=http://blog.mindbites.com/publishing-video-paid-content-and-finally-the-ability-to-publish-paid-video-content-online/&amp;ei=Zz-HU82BEYiwyATIuIKgBw&amp;bvm=bv.68114441,d.aWw&amp;psig=AFQjCNHZ_R_V9uvKBqKFpbC3vu5AFLe8Kw&amp;ust=140145882678305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Keeping It Cool</a:t>
            </a:r>
            <a:endParaRPr lang="en-US" dirty="0"/>
          </a:p>
        </p:txBody>
      </p:sp>
      <p:sp>
        <p:nvSpPr>
          <p:cNvPr id="3" name="Subtitle 2"/>
          <p:cNvSpPr>
            <a:spLocks noGrp="1"/>
          </p:cNvSpPr>
          <p:nvPr>
            <p:ph type="subTitle" idx="1"/>
          </p:nvPr>
        </p:nvSpPr>
        <p:spPr>
          <a:xfrm>
            <a:off x="685800" y="3505200"/>
            <a:ext cx="8458200" cy="1752600"/>
          </a:xfrm>
        </p:spPr>
        <p:txBody>
          <a:bodyPr>
            <a:normAutofit/>
          </a:bodyPr>
          <a:lstStyle/>
          <a:p>
            <a:pPr algn="ctr"/>
            <a:r>
              <a:rPr lang="en-US" dirty="0" smtClean="0"/>
              <a:t>SLED Summer Institute 2014</a:t>
            </a:r>
          </a:p>
          <a:p>
            <a:pPr algn="ctr"/>
            <a:r>
              <a:rPr lang="en-US" dirty="0" smtClean="0"/>
              <a:t>Introduction to </a:t>
            </a:r>
          </a:p>
          <a:p>
            <a:pPr algn="ctr"/>
            <a:r>
              <a:rPr lang="en-US" dirty="0" smtClean="0"/>
              <a:t>Experimental Design and Engineering Design</a:t>
            </a:r>
            <a:endParaRPr lang="en-US" dirty="0"/>
          </a:p>
        </p:txBody>
      </p:sp>
      <p:pic>
        <p:nvPicPr>
          <p:cNvPr id="1027" name="Picture 3" descr="C:\Users\bcapobia\AppData\Local\Microsoft\Windows\Temporary Internet Files\Content.IE5\HP3BD2T3\MC9001997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609600"/>
            <a:ext cx="18222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63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results</a:t>
            </a:r>
            <a:endParaRPr lang="en-US" dirty="0"/>
          </a:p>
        </p:txBody>
      </p:sp>
      <p:sp>
        <p:nvSpPr>
          <p:cNvPr id="3" name="Content Placeholder 2"/>
          <p:cNvSpPr>
            <a:spLocks noGrp="1"/>
          </p:cNvSpPr>
          <p:nvPr>
            <p:ph idx="1"/>
          </p:nvPr>
        </p:nvSpPr>
        <p:spPr/>
        <p:txBody>
          <a:bodyPr>
            <a:normAutofit/>
          </a:bodyPr>
          <a:lstStyle/>
          <a:p>
            <a:r>
              <a:rPr lang="en-US" sz="3200" dirty="0" smtClean="0"/>
              <a:t>What were your team’s predictions?</a:t>
            </a:r>
          </a:p>
          <a:p>
            <a:r>
              <a:rPr lang="en-US" sz="3200" dirty="0" smtClean="0"/>
              <a:t>What were your team’s results?</a:t>
            </a:r>
          </a:p>
          <a:p>
            <a:r>
              <a:rPr lang="en-US" sz="3200" dirty="0" smtClean="0"/>
              <a:t>How can you explain your results?</a:t>
            </a:r>
            <a:endParaRPr lang="en-US" sz="3200" dirty="0"/>
          </a:p>
        </p:txBody>
      </p:sp>
    </p:spTree>
    <p:extLst>
      <p:ext uri="{BB962C8B-B14F-4D97-AF65-F5344CB8AC3E}">
        <p14:creationId xmlns:p14="http://schemas.microsoft.com/office/powerpoint/2010/main" val="754886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Challenge</a:t>
            </a:r>
            <a:endParaRPr lang="en-US" dirty="0"/>
          </a:p>
        </p:txBody>
      </p:sp>
      <p:sp>
        <p:nvSpPr>
          <p:cNvPr id="3" name="Content Placeholder 2"/>
          <p:cNvSpPr>
            <a:spLocks noGrp="1"/>
          </p:cNvSpPr>
          <p:nvPr>
            <p:ph idx="1"/>
          </p:nvPr>
        </p:nvSpPr>
        <p:spPr/>
        <p:txBody>
          <a:bodyPr>
            <a:normAutofit/>
          </a:bodyPr>
          <a:lstStyle/>
          <a:p>
            <a:pPr marL="0" indent="0">
              <a:buNone/>
            </a:pPr>
            <a:r>
              <a:rPr lang="en-US" dirty="0"/>
              <a:t>The Boiler Treat Company (BTC) has started an ice cream flavor of the month club.  Each month they will send club members a cup of their latest flavor of ice cream.  The ice cream will be shipped overnight to the customer (taking up to 24 hours).  BTC would like you to design a way to insulate a box that would keep the ice cream cups (represented by ice cubes) from melting.  Also, they would like you to calculate </a:t>
            </a:r>
            <a:r>
              <a:rPr lang="en-US" dirty="0" smtClean="0"/>
              <a:t>the </a:t>
            </a:r>
            <a:r>
              <a:rPr lang="en-US" dirty="0"/>
              <a:t>cost </a:t>
            </a:r>
            <a:r>
              <a:rPr lang="en-US" dirty="0" smtClean="0"/>
              <a:t>to insulate </a:t>
            </a:r>
            <a:r>
              <a:rPr lang="en-US" dirty="0"/>
              <a:t>the box. </a:t>
            </a:r>
          </a:p>
          <a:p>
            <a:pPr marL="0" indent="0">
              <a:buNone/>
            </a:pPr>
            <a:r>
              <a:rPr lang="en-US" dirty="0"/>
              <a:t> </a:t>
            </a:r>
          </a:p>
          <a:p>
            <a:pPr marL="0" indent="0">
              <a:buNone/>
            </a:pPr>
            <a:r>
              <a:rPr lang="en-US" dirty="0"/>
              <a:t>Design constraints include:</a:t>
            </a:r>
          </a:p>
          <a:p>
            <a:r>
              <a:rPr lang="en-US" dirty="0"/>
              <a:t>The size of the box</a:t>
            </a:r>
          </a:p>
          <a:p>
            <a:r>
              <a:rPr lang="en-US" dirty="0"/>
              <a:t>The materials available</a:t>
            </a:r>
          </a:p>
          <a:p>
            <a:endParaRPr lang="en-US" dirty="0"/>
          </a:p>
          <a:p>
            <a:endParaRPr lang="en-US" dirty="0"/>
          </a:p>
        </p:txBody>
      </p:sp>
      <p:pic>
        <p:nvPicPr>
          <p:cNvPr id="4" name="Picture 3" descr="http://t2.gstatic.com/images?q=tbn:ANd9GcQX0SWwSD1tBsWGkiPvVPlSwND01SSz125WCVOfG0auIsLMxP57">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4953000"/>
            <a:ext cx="1734820" cy="1219200"/>
          </a:xfrm>
          <a:prstGeom prst="rect">
            <a:avLst/>
          </a:prstGeom>
          <a:noFill/>
          <a:ln>
            <a:noFill/>
          </a:ln>
        </p:spPr>
      </p:pic>
    </p:spTree>
    <p:extLst>
      <p:ext uri="{BB962C8B-B14F-4D97-AF65-F5344CB8AC3E}">
        <p14:creationId xmlns:p14="http://schemas.microsoft.com/office/powerpoint/2010/main" val="2609018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Notebook Entry</a:t>
            </a:r>
            <a:endParaRPr lang="en-US" dirty="0"/>
          </a:p>
        </p:txBody>
      </p:sp>
      <p:sp>
        <p:nvSpPr>
          <p:cNvPr id="3" name="Content Placeholder 2"/>
          <p:cNvSpPr>
            <a:spLocks noGrp="1"/>
          </p:cNvSpPr>
          <p:nvPr>
            <p:ph idx="1"/>
          </p:nvPr>
        </p:nvSpPr>
        <p:spPr/>
        <p:txBody>
          <a:bodyPr/>
          <a:lstStyle/>
          <a:p>
            <a:r>
              <a:rPr lang="en-US" sz="3200" dirty="0" smtClean="0"/>
              <a:t>Problem (goal, criteria, constraints, client, end user)</a:t>
            </a:r>
          </a:p>
          <a:p>
            <a:r>
              <a:rPr lang="en-US" sz="3200" dirty="0" smtClean="0"/>
              <a:t>Individual Plan</a:t>
            </a:r>
          </a:p>
          <a:p>
            <a:r>
              <a:rPr lang="en-US" sz="3200" dirty="0" smtClean="0"/>
              <a:t>Team Plan</a:t>
            </a:r>
          </a:p>
          <a:p>
            <a:r>
              <a:rPr lang="en-US" sz="3200" dirty="0" smtClean="0"/>
              <a:t>Data Table</a:t>
            </a:r>
          </a:p>
          <a:p>
            <a:r>
              <a:rPr lang="en-US" sz="3200" dirty="0" smtClean="0"/>
              <a:t>Results from testing with </a:t>
            </a:r>
          </a:p>
          <a:p>
            <a:pPr marL="0" indent="0">
              <a:buNone/>
            </a:pPr>
            <a:r>
              <a:rPr lang="en-US" sz="3200" dirty="0" smtClean="0"/>
              <a:t>  an explanation</a:t>
            </a:r>
          </a:p>
          <a:p>
            <a:r>
              <a:rPr lang="en-US" sz="3200" dirty="0" smtClean="0"/>
              <a:t>Re-design</a:t>
            </a:r>
          </a:p>
          <a:p>
            <a:pPr marL="274320" lvl="1" indent="0">
              <a:buNone/>
            </a:pPr>
            <a:endParaRPr lang="en-US" sz="2800" dirty="0" smtClean="0"/>
          </a:p>
          <a:p>
            <a:endParaRPr lang="en-US" dirty="0"/>
          </a:p>
        </p:txBody>
      </p:sp>
      <p:sp>
        <p:nvSpPr>
          <p:cNvPr id="4" name="TextBox 3"/>
          <p:cNvSpPr txBox="1"/>
          <p:nvPr/>
        </p:nvSpPr>
        <p:spPr>
          <a:xfrm>
            <a:off x="6096000" y="2819400"/>
            <a:ext cx="2743200" cy="3539430"/>
          </a:xfrm>
          <a:prstGeom prst="rect">
            <a:avLst/>
          </a:prstGeom>
          <a:blipFill>
            <a:blip r:embed="rId3">
              <a:extLst>
                <a:ext uri="{BEBA8EAE-BF5A-486C-A8C5-ECC9F3942E4B}">
                  <a14:imgProps xmlns:a14="http://schemas.microsoft.com/office/drawing/2010/main">
                    <a14:imgLayer r:embed="rId4">
                      <a14:imgEffect>
                        <a14:colorTemperature colorTemp="4700"/>
                      </a14:imgEffect>
                    </a14:imgLayer>
                  </a14:imgProps>
                </a:ext>
              </a:extLst>
            </a:blip>
            <a:tile tx="0" ty="0" sx="100000" sy="100000" flip="none" algn="tl"/>
          </a:blipFill>
        </p:spPr>
        <p:txBody>
          <a:bodyPr wrap="square" rtlCol="0">
            <a:spAutoFit/>
          </a:bodyPr>
          <a:lstStyle/>
          <a:p>
            <a:pPr algn="ctr"/>
            <a:r>
              <a:rPr lang="en-US" sz="2800" b="1" i="1" u="sng" dirty="0" smtClean="0"/>
              <a:t>Word Bank</a:t>
            </a:r>
          </a:p>
          <a:p>
            <a:pPr algn="ctr"/>
            <a:r>
              <a:rPr lang="en-US" sz="2800" dirty="0" smtClean="0"/>
              <a:t>Heat</a:t>
            </a:r>
          </a:p>
          <a:p>
            <a:pPr algn="ctr"/>
            <a:r>
              <a:rPr lang="en-US" sz="2800" dirty="0" smtClean="0"/>
              <a:t>Cold(</a:t>
            </a:r>
            <a:r>
              <a:rPr lang="en-US" sz="2800" dirty="0" err="1" smtClean="0"/>
              <a:t>er</a:t>
            </a:r>
            <a:r>
              <a:rPr lang="en-US" sz="2800" dirty="0" smtClean="0"/>
              <a:t>)</a:t>
            </a:r>
          </a:p>
          <a:p>
            <a:pPr algn="ctr"/>
            <a:r>
              <a:rPr lang="en-US" sz="2800" dirty="0" smtClean="0"/>
              <a:t>Warm(</a:t>
            </a:r>
            <a:r>
              <a:rPr lang="en-US" sz="2800" dirty="0" err="1" smtClean="0"/>
              <a:t>er</a:t>
            </a:r>
            <a:r>
              <a:rPr lang="en-US" sz="2800" dirty="0" smtClean="0"/>
              <a:t>)</a:t>
            </a:r>
          </a:p>
          <a:p>
            <a:pPr algn="ctr"/>
            <a:r>
              <a:rPr lang="en-US" sz="2800" dirty="0" smtClean="0"/>
              <a:t>Temperature</a:t>
            </a:r>
          </a:p>
          <a:p>
            <a:pPr algn="ctr"/>
            <a:r>
              <a:rPr lang="en-US" sz="2800" dirty="0" smtClean="0"/>
              <a:t>Increase</a:t>
            </a:r>
          </a:p>
          <a:p>
            <a:pPr algn="ctr"/>
            <a:r>
              <a:rPr lang="en-US" sz="2800" dirty="0" smtClean="0"/>
              <a:t>Decrease</a:t>
            </a:r>
          </a:p>
          <a:p>
            <a:pPr algn="ctr"/>
            <a:r>
              <a:rPr lang="en-US" sz="2800" dirty="0" smtClean="0"/>
              <a:t>Transfer</a:t>
            </a:r>
            <a:endParaRPr lang="en-US" sz="2800" dirty="0"/>
          </a:p>
        </p:txBody>
      </p:sp>
      <p:cxnSp>
        <p:nvCxnSpPr>
          <p:cNvPr id="7" name="Straight Arrow Connector 6"/>
          <p:cNvCxnSpPr/>
          <p:nvPr/>
        </p:nvCxnSpPr>
        <p:spPr>
          <a:xfrm>
            <a:off x="3810000" y="5257800"/>
            <a:ext cx="1676400" cy="0"/>
          </a:xfrm>
          <a:prstGeom prst="straightConnector1">
            <a:avLst/>
          </a:prstGeom>
          <a:ln w="63500" cmpd="sng">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465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your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7341497"/>
              </p:ext>
            </p:extLst>
          </p:nvPr>
        </p:nvGraphicFramePr>
        <p:xfrm>
          <a:off x="457200" y="1600200"/>
          <a:ext cx="8305800" cy="3596640"/>
        </p:xfrm>
        <a:graphic>
          <a:graphicData uri="http://schemas.openxmlformats.org/drawingml/2006/table">
            <a:tbl>
              <a:tblPr firstRow="1" bandRow="1">
                <a:tableStyleId>{5C22544A-7EE6-4342-B048-85BDC9FD1C3A}</a:tableStyleId>
              </a:tblPr>
              <a:tblGrid>
                <a:gridCol w="533400"/>
                <a:gridCol w="6695723"/>
                <a:gridCol w="1076677"/>
              </a:tblGrid>
              <a:tr h="370840">
                <a:tc>
                  <a:txBody>
                    <a:bodyPr/>
                    <a:lstStyle/>
                    <a:p>
                      <a:endParaRPr lang="en-US" sz="2800" dirty="0"/>
                    </a:p>
                  </a:txBody>
                  <a:tcPr/>
                </a:tc>
                <a:tc>
                  <a:txBody>
                    <a:bodyPr/>
                    <a:lstStyle/>
                    <a:p>
                      <a:r>
                        <a:rPr lang="en-US" sz="2800" dirty="0" smtClean="0"/>
                        <a:t>Description</a:t>
                      </a:r>
                      <a:endParaRPr lang="en-US" sz="2800" dirty="0"/>
                    </a:p>
                  </a:txBody>
                  <a:tcPr/>
                </a:tc>
                <a:tc>
                  <a:txBody>
                    <a:bodyPr/>
                    <a:lstStyle/>
                    <a:p>
                      <a:pPr algn="ctr"/>
                      <a:r>
                        <a:rPr lang="en-US" sz="2800" dirty="0" smtClean="0"/>
                        <a:t>Mass (g)</a:t>
                      </a:r>
                      <a:endParaRPr lang="en-US" sz="2800" dirty="0"/>
                    </a:p>
                  </a:txBody>
                  <a:tcPr/>
                </a:tc>
              </a:tr>
              <a:tr h="370840">
                <a:tc>
                  <a:txBody>
                    <a:bodyPr/>
                    <a:lstStyle/>
                    <a:p>
                      <a:r>
                        <a:rPr lang="en-US" sz="2800" dirty="0" smtClean="0"/>
                        <a:t>A</a:t>
                      </a:r>
                      <a:endParaRPr lang="en-US" sz="2800" dirty="0"/>
                    </a:p>
                  </a:txBody>
                  <a:tcPr/>
                </a:tc>
                <a:tc>
                  <a:txBody>
                    <a:bodyPr/>
                    <a:lstStyle/>
                    <a:p>
                      <a:r>
                        <a:rPr lang="en-US" sz="2800" dirty="0" smtClean="0"/>
                        <a:t>Mass of two</a:t>
                      </a:r>
                      <a:r>
                        <a:rPr lang="en-US" sz="2800" baseline="0" dirty="0" smtClean="0"/>
                        <a:t> empty cups</a:t>
                      </a:r>
                      <a:endParaRPr lang="en-US" sz="2800" dirty="0"/>
                    </a:p>
                  </a:txBody>
                  <a:tcPr/>
                </a:tc>
                <a:tc>
                  <a:txBody>
                    <a:bodyPr/>
                    <a:lstStyle/>
                    <a:p>
                      <a:endParaRPr lang="en-US" sz="2800"/>
                    </a:p>
                  </a:txBody>
                  <a:tcPr/>
                </a:tc>
              </a:tr>
              <a:tr h="370840">
                <a:tc>
                  <a:txBody>
                    <a:bodyPr/>
                    <a:lstStyle/>
                    <a:p>
                      <a:r>
                        <a:rPr lang="en-US" sz="2800" dirty="0" smtClean="0"/>
                        <a:t>B</a:t>
                      </a:r>
                      <a:endParaRPr lang="en-US" sz="2800" dirty="0"/>
                    </a:p>
                  </a:txBody>
                  <a:tcPr/>
                </a:tc>
                <a:tc>
                  <a:txBody>
                    <a:bodyPr/>
                    <a:lstStyle/>
                    <a:p>
                      <a:r>
                        <a:rPr lang="en-US" sz="2800" dirty="0" smtClean="0"/>
                        <a:t>Mass of two</a:t>
                      </a:r>
                      <a:r>
                        <a:rPr lang="en-US" sz="2800" baseline="0" dirty="0" smtClean="0"/>
                        <a:t> cups with ice</a:t>
                      </a:r>
                      <a:endParaRPr lang="en-US" sz="2800" dirty="0"/>
                    </a:p>
                  </a:txBody>
                  <a:tcPr/>
                </a:tc>
                <a:tc>
                  <a:txBody>
                    <a:bodyPr/>
                    <a:lstStyle/>
                    <a:p>
                      <a:endParaRPr lang="en-US" sz="2800"/>
                    </a:p>
                  </a:txBody>
                  <a:tcPr/>
                </a:tc>
              </a:tr>
              <a:tr h="370840">
                <a:tc>
                  <a:txBody>
                    <a:bodyPr/>
                    <a:lstStyle/>
                    <a:p>
                      <a:r>
                        <a:rPr lang="en-US" sz="2800" dirty="0" smtClean="0"/>
                        <a:t>C</a:t>
                      </a:r>
                      <a:endParaRPr lang="en-US" sz="2800" dirty="0"/>
                    </a:p>
                  </a:txBody>
                  <a:tcPr/>
                </a:tc>
                <a:tc>
                  <a:txBody>
                    <a:bodyPr/>
                    <a:lstStyle/>
                    <a:p>
                      <a:r>
                        <a:rPr lang="en-US" sz="2800" dirty="0" smtClean="0"/>
                        <a:t>Mass of ice [B – A]</a:t>
                      </a:r>
                      <a:endParaRPr lang="en-US" sz="2800" dirty="0"/>
                    </a:p>
                  </a:txBody>
                  <a:tcPr/>
                </a:tc>
                <a:tc>
                  <a:txBody>
                    <a:bodyPr/>
                    <a:lstStyle/>
                    <a:p>
                      <a:endParaRPr lang="en-US" sz="2800" dirty="0"/>
                    </a:p>
                  </a:txBody>
                  <a:tcPr/>
                </a:tc>
              </a:tr>
              <a:tr h="370840">
                <a:tc>
                  <a:txBody>
                    <a:bodyPr/>
                    <a:lstStyle/>
                    <a:p>
                      <a:r>
                        <a:rPr lang="en-US" sz="2800" dirty="0" smtClean="0"/>
                        <a:t>D</a:t>
                      </a:r>
                      <a:endParaRPr lang="en-US" sz="2800" dirty="0"/>
                    </a:p>
                  </a:txBody>
                  <a:tcPr/>
                </a:tc>
                <a:tc>
                  <a:txBody>
                    <a:bodyPr/>
                    <a:lstStyle/>
                    <a:p>
                      <a:r>
                        <a:rPr lang="en-US" sz="2800" dirty="0" smtClean="0"/>
                        <a:t>Mass of two cups with ice</a:t>
                      </a:r>
                      <a:r>
                        <a:rPr lang="en-US" sz="3200" dirty="0" smtClean="0"/>
                        <a:t>*</a:t>
                      </a:r>
                      <a:endParaRPr lang="en-US" sz="3200" dirty="0"/>
                    </a:p>
                  </a:txBody>
                  <a:tcPr/>
                </a:tc>
                <a:tc>
                  <a:txBody>
                    <a:bodyPr/>
                    <a:lstStyle/>
                    <a:p>
                      <a:endParaRPr lang="en-US" sz="2800"/>
                    </a:p>
                  </a:txBody>
                  <a:tcPr/>
                </a:tc>
              </a:tr>
              <a:tr h="431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Mass of remaining</a:t>
                      </a:r>
                      <a:r>
                        <a:rPr lang="en-US" sz="2800" baseline="0" dirty="0" smtClean="0"/>
                        <a:t> </a:t>
                      </a:r>
                      <a:r>
                        <a:rPr lang="en-US" sz="2800" dirty="0" smtClean="0"/>
                        <a:t>ice</a:t>
                      </a:r>
                      <a:r>
                        <a:rPr lang="en-US" sz="2800" baseline="0" dirty="0" smtClean="0"/>
                        <a:t>  [D – A]</a:t>
                      </a:r>
                      <a:endParaRPr lang="en-US" sz="2800" dirty="0" smtClean="0"/>
                    </a:p>
                  </a:txBody>
                  <a:tcPr/>
                </a:tc>
                <a:tc>
                  <a:txBody>
                    <a:bodyPr/>
                    <a:lstStyle/>
                    <a:p>
                      <a:endParaRPr lang="en-US" sz="2800" dirty="0"/>
                    </a:p>
                  </a:txBody>
                  <a:tcPr/>
                </a:tc>
              </a:tr>
            </a:tbl>
          </a:graphicData>
        </a:graphic>
      </p:graphicFrame>
      <p:sp>
        <p:nvSpPr>
          <p:cNvPr id="5" name="TextBox 4"/>
          <p:cNvSpPr txBox="1"/>
          <p:nvPr/>
        </p:nvSpPr>
        <p:spPr>
          <a:xfrm>
            <a:off x="609600" y="5562600"/>
            <a:ext cx="7696200" cy="584775"/>
          </a:xfrm>
          <a:prstGeom prst="rect">
            <a:avLst/>
          </a:prstGeom>
          <a:noFill/>
        </p:spPr>
        <p:txBody>
          <a:bodyPr wrap="square" rtlCol="0">
            <a:spAutoFit/>
          </a:bodyPr>
          <a:lstStyle/>
          <a:p>
            <a:r>
              <a:rPr lang="en-US" sz="3200" b="1" i="1" dirty="0" smtClean="0"/>
              <a:t>* </a:t>
            </a:r>
            <a:r>
              <a:rPr lang="en-US" sz="2800" b="1" i="1" dirty="0" smtClean="0"/>
              <a:t>Remove any water from cup(s)</a:t>
            </a:r>
            <a:endParaRPr lang="en-US" i="1" dirty="0"/>
          </a:p>
        </p:txBody>
      </p:sp>
    </p:spTree>
    <p:extLst>
      <p:ext uri="{BB962C8B-B14F-4D97-AF65-F5344CB8AC3E}">
        <p14:creationId xmlns:p14="http://schemas.microsoft.com/office/powerpoint/2010/main" val="157906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Communicate Results</a:t>
            </a:r>
            <a:endParaRPr lang="en-US" dirty="0"/>
          </a:p>
        </p:txBody>
      </p:sp>
      <p:sp>
        <p:nvSpPr>
          <p:cNvPr id="3" name="Content Placeholder 2"/>
          <p:cNvSpPr>
            <a:spLocks noGrp="1"/>
          </p:cNvSpPr>
          <p:nvPr>
            <p:ph idx="1"/>
          </p:nvPr>
        </p:nvSpPr>
        <p:spPr/>
        <p:txBody>
          <a:bodyPr>
            <a:normAutofit/>
          </a:bodyPr>
          <a:lstStyle/>
          <a:p>
            <a:r>
              <a:rPr lang="en-US" sz="3200" dirty="0" smtClean="0"/>
              <a:t>Present your team plan</a:t>
            </a:r>
          </a:p>
          <a:p>
            <a:r>
              <a:rPr lang="en-US" sz="3200" dirty="0" smtClean="0"/>
              <a:t>Share results from performance testing</a:t>
            </a:r>
          </a:p>
          <a:p>
            <a:pPr lvl="1"/>
            <a:r>
              <a:rPr lang="en-US" sz="3200" dirty="0" smtClean="0"/>
              <a:t>Did your team meet the client’s needs?</a:t>
            </a:r>
          </a:p>
          <a:p>
            <a:pPr lvl="1"/>
            <a:r>
              <a:rPr lang="en-US" sz="3200" dirty="0" smtClean="0"/>
              <a:t>Based on what evidence?</a:t>
            </a:r>
          </a:p>
          <a:p>
            <a:r>
              <a:rPr lang="en-US" sz="3200" dirty="0"/>
              <a:t>What is one strength of your design?</a:t>
            </a:r>
          </a:p>
          <a:p>
            <a:r>
              <a:rPr lang="en-US" sz="3200" dirty="0"/>
              <a:t>What is one weakness of your design?</a:t>
            </a:r>
          </a:p>
          <a:p>
            <a:pPr marL="274320" lvl="1" indent="0">
              <a:buNone/>
            </a:pPr>
            <a:endParaRPr lang="en-US" sz="2800" dirty="0"/>
          </a:p>
        </p:txBody>
      </p:sp>
    </p:spTree>
    <p:extLst>
      <p:ext uri="{BB962C8B-B14F-4D97-AF65-F5344CB8AC3E}">
        <p14:creationId xmlns:p14="http://schemas.microsoft.com/office/powerpoint/2010/main" val="3716169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Engineering Design Process?</a:t>
            </a:r>
            <a:endParaRPr lang="en-US" dirty="0"/>
          </a:p>
        </p:txBody>
      </p:sp>
      <p:sp>
        <p:nvSpPr>
          <p:cNvPr id="3" name="Content Placeholder 2"/>
          <p:cNvSpPr>
            <a:spLocks noGrp="1"/>
          </p:cNvSpPr>
          <p:nvPr>
            <p:ph idx="1"/>
          </p:nvPr>
        </p:nvSpPr>
        <p:spPr/>
        <p:txBody>
          <a:bodyPr>
            <a:normAutofit/>
          </a:bodyPr>
          <a:lstStyle/>
          <a:p>
            <a:pPr marL="0" indent="0">
              <a:buNone/>
            </a:pPr>
            <a:r>
              <a:rPr lang="en-US" sz="3200" b="1" i="1" dirty="0"/>
              <a:t>Design</a:t>
            </a:r>
            <a:r>
              <a:rPr lang="en-US" sz="3200" dirty="0"/>
              <a:t> is the approach engineers use to solve engineering problems—generally, to determine the best way to make a device or process that serves a particular purpose. </a:t>
            </a:r>
            <a:endParaRPr lang="en-US" sz="3200" dirty="0" smtClean="0"/>
          </a:p>
          <a:p>
            <a:pPr marL="0" indent="0">
              <a:buNone/>
            </a:pPr>
            <a:endParaRPr lang="en-US" sz="3200" dirty="0" smtClean="0"/>
          </a:p>
          <a:p>
            <a:r>
              <a:rPr lang="en-US" sz="3200" dirty="0" smtClean="0"/>
              <a:t>Design is </a:t>
            </a:r>
            <a:r>
              <a:rPr lang="en-US" sz="3200" b="1" dirty="0" smtClean="0"/>
              <a:t>not </a:t>
            </a:r>
            <a:r>
              <a:rPr lang="en-US" sz="3200" dirty="0" smtClean="0"/>
              <a:t>a linear, step-by-step process.</a:t>
            </a:r>
          </a:p>
          <a:p>
            <a:r>
              <a:rPr lang="en-US" sz="3200" dirty="0" smtClean="0"/>
              <a:t>Design is an iterative process.</a:t>
            </a:r>
            <a:endParaRPr lang="en-US" sz="3200" dirty="0"/>
          </a:p>
        </p:txBody>
      </p:sp>
    </p:spTree>
    <p:extLst>
      <p:ext uri="{BB962C8B-B14F-4D97-AF65-F5344CB8AC3E}">
        <p14:creationId xmlns:p14="http://schemas.microsoft.com/office/powerpoint/2010/main" val="148409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9831810"/>
              </p:ext>
            </p:extLst>
          </p:nvPr>
        </p:nvGraphicFramePr>
        <p:xfrm>
          <a:off x="457200" y="1481138"/>
          <a:ext cx="8229600" cy="4995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rmAutofit/>
          </a:bodyPr>
          <a:lstStyle/>
          <a:p>
            <a:pPr algn="ctr"/>
            <a:r>
              <a:rPr lang="en-US" dirty="0" smtClean="0"/>
              <a:t>SLED Model for Engineering Design</a:t>
            </a:r>
            <a:endParaRPr lang="en-US" dirty="0"/>
          </a:p>
        </p:txBody>
      </p:sp>
    </p:spTree>
    <p:extLst>
      <p:ext uri="{BB962C8B-B14F-4D97-AF65-F5344CB8AC3E}">
        <p14:creationId xmlns:p14="http://schemas.microsoft.com/office/powerpoint/2010/main" val="1829286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45301631"/>
              </p:ext>
            </p:extLst>
          </p:nvPr>
        </p:nvGraphicFramePr>
        <p:xfrm>
          <a:off x="1634490" y="1272540"/>
          <a:ext cx="5943600" cy="38972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Box 2"/>
          <p:cNvSpPr txBox="1">
            <a:spLocks noChangeArrowheads="1"/>
          </p:cNvSpPr>
          <p:nvPr/>
        </p:nvSpPr>
        <p:spPr bwMode="auto">
          <a:xfrm>
            <a:off x="3733800" y="230182"/>
            <a:ext cx="2491740" cy="106521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1400" b="1" i="1" dirty="0">
                <a:effectLst/>
                <a:latin typeface="Calibri"/>
                <a:ea typeface="Calibri"/>
                <a:cs typeface="Times New Roman"/>
              </a:rPr>
              <a:t>What is the problem?</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What is the setting? </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Who is the user or client?</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What are the constraints</a:t>
            </a:r>
            <a:r>
              <a:rPr lang="en-US" sz="1400" i="1" dirty="0">
                <a:effectLst/>
                <a:latin typeface="Calibri"/>
                <a:ea typeface="Calibri"/>
                <a:cs typeface="Times New Roman"/>
              </a:rPr>
              <a:t>?</a:t>
            </a:r>
            <a:endParaRPr lang="en-US" sz="1400" dirty="0">
              <a:effectLst/>
              <a:latin typeface="Calibri"/>
              <a:ea typeface="Calibri"/>
              <a:cs typeface="Times New Roman"/>
            </a:endParaRPr>
          </a:p>
          <a:p>
            <a:pPr marL="0" marR="0">
              <a:lnSpc>
                <a:spcPct val="115000"/>
              </a:lnSpc>
              <a:spcBef>
                <a:spcPts val="0"/>
              </a:spcBef>
              <a:spcAft>
                <a:spcPts val="0"/>
              </a:spcAft>
            </a:pPr>
            <a:r>
              <a:rPr lang="en-US" sz="1100" i="1" dirty="0">
                <a:effectLst/>
                <a:latin typeface="Calibri"/>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1000"/>
              </a:spcAft>
            </a:pPr>
            <a:r>
              <a:rPr lang="en-US" sz="1100" dirty="0">
                <a:effectLst/>
                <a:latin typeface="Calibri"/>
                <a:ea typeface="Calibri"/>
                <a:cs typeface="Times New Roman"/>
              </a:rPr>
              <a:t> </a:t>
            </a:r>
          </a:p>
        </p:txBody>
      </p:sp>
      <p:sp>
        <p:nvSpPr>
          <p:cNvPr id="6" name="Text Box 2"/>
          <p:cNvSpPr txBox="1">
            <a:spLocks noChangeArrowheads="1"/>
          </p:cNvSpPr>
          <p:nvPr/>
        </p:nvSpPr>
        <p:spPr bwMode="auto">
          <a:xfrm>
            <a:off x="6854754" y="1848556"/>
            <a:ext cx="1988820" cy="241864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1400" b="1" i="1" dirty="0">
                <a:effectLst/>
                <a:latin typeface="Calibri"/>
                <a:ea typeface="Calibri"/>
                <a:cs typeface="Times New Roman"/>
              </a:rPr>
              <a:t>What are your ideas?</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What are others’ ideas? </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What materials will you need?</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What will your team measure?</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How might your scientific knowledge inform your design?</a:t>
            </a:r>
            <a:endParaRPr lang="en-US" sz="1400" b="1" dirty="0">
              <a:effectLst/>
              <a:latin typeface="Calibri"/>
              <a:ea typeface="Calibri"/>
              <a:cs typeface="Times New Roman"/>
            </a:endParaRPr>
          </a:p>
          <a:p>
            <a:pPr marL="0" marR="0">
              <a:lnSpc>
                <a:spcPct val="115000"/>
              </a:lnSpc>
              <a:spcBef>
                <a:spcPts val="0"/>
              </a:spcBef>
              <a:spcAft>
                <a:spcPts val="1000"/>
              </a:spcAft>
            </a:pPr>
            <a:r>
              <a:rPr lang="en-US" sz="1100" dirty="0">
                <a:effectLst/>
                <a:latin typeface="Calibri"/>
                <a:ea typeface="Calibri"/>
                <a:cs typeface="Times New Roman"/>
              </a:rPr>
              <a:t> </a:t>
            </a:r>
          </a:p>
        </p:txBody>
      </p:sp>
      <p:sp>
        <p:nvSpPr>
          <p:cNvPr id="7" name="Text Box 3"/>
          <p:cNvSpPr txBox="1">
            <a:spLocks noChangeArrowheads="1"/>
          </p:cNvSpPr>
          <p:nvPr/>
        </p:nvSpPr>
        <p:spPr bwMode="auto">
          <a:xfrm>
            <a:off x="5200794" y="5165945"/>
            <a:ext cx="3890574" cy="169205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1400" b="1" i="1" dirty="0">
                <a:effectLst/>
                <a:latin typeface="Calibri"/>
                <a:ea typeface="Calibri"/>
                <a:cs typeface="Times New Roman"/>
              </a:rPr>
              <a:t>How will your team create a prototype, model, or solution?</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Does your solution match the team’s plan?</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How will you record results from testing?</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What kinds of scientific concepts could explain your results?</a:t>
            </a:r>
            <a:endParaRPr lang="en-US" sz="1400" b="1" dirty="0">
              <a:effectLst/>
              <a:latin typeface="Calibri"/>
              <a:ea typeface="Calibri"/>
              <a:cs typeface="Times New Roman"/>
            </a:endParaRPr>
          </a:p>
          <a:p>
            <a:pPr marL="0" marR="0">
              <a:lnSpc>
                <a:spcPct val="115000"/>
              </a:lnSpc>
              <a:spcBef>
                <a:spcPts val="0"/>
              </a:spcBef>
              <a:spcAft>
                <a:spcPts val="0"/>
              </a:spcAft>
            </a:pPr>
            <a:r>
              <a:rPr lang="en-US" sz="1100" i="1" dirty="0">
                <a:effectLst/>
                <a:latin typeface="Calibri"/>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100" i="1" dirty="0">
                <a:effectLst/>
                <a:latin typeface="Calibri"/>
                <a:ea typeface="Calibri"/>
                <a:cs typeface="Times New Roman"/>
              </a:rPr>
              <a:t> </a:t>
            </a:r>
            <a:endParaRPr lang="en-US" sz="1100" dirty="0">
              <a:effectLst/>
              <a:latin typeface="Calibri"/>
              <a:ea typeface="Calibri"/>
              <a:cs typeface="Times New Roman"/>
            </a:endParaRPr>
          </a:p>
        </p:txBody>
      </p:sp>
      <p:sp>
        <p:nvSpPr>
          <p:cNvPr id="8" name="Text Box 4"/>
          <p:cNvSpPr txBox="1">
            <a:spLocks noChangeArrowheads="1"/>
          </p:cNvSpPr>
          <p:nvPr/>
        </p:nvSpPr>
        <p:spPr bwMode="auto">
          <a:xfrm>
            <a:off x="228600" y="5165945"/>
            <a:ext cx="4751070" cy="169205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1400" b="1" i="1" dirty="0">
                <a:effectLst/>
                <a:latin typeface="Calibri"/>
                <a:ea typeface="Calibri"/>
                <a:cs typeface="Times New Roman"/>
              </a:rPr>
              <a:t>How did your model, prototype, or solution perform? </a:t>
            </a:r>
            <a:endParaRPr lang="en-US" sz="1400" b="1" i="1" dirty="0" smtClean="0">
              <a:effectLst/>
              <a:latin typeface="Calibri"/>
              <a:ea typeface="Calibri"/>
              <a:cs typeface="Times New Roman"/>
            </a:endParaRPr>
          </a:p>
          <a:p>
            <a:pPr marL="0" marR="0">
              <a:lnSpc>
                <a:spcPct val="115000"/>
              </a:lnSpc>
              <a:spcBef>
                <a:spcPts val="0"/>
              </a:spcBef>
              <a:spcAft>
                <a:spcPts val="0"/>
              </a:spcAft>
            </a:pPr>
            <a:r>
              <a:rPr lang="en-US" sz="1400" b="1" i="1" dirty="0" smtClean="0">
                <a:effectLst/>
                <a:latin typeface="Calibri"/>
                <a:ea typeface="Calibri"/>
                <a:cs typeface="Times New Roman"/>
              </a:rPr>
              <a:t>What </a:t>
            </a:r>
            <a:r>
              <a:rPr lang="en-US" sz="1400" b="1" i="1" dirty="0">
                <a:effectLst/>
                <a:latin typeface="Calibri"/>
                <a:ea typeface="Calibri"/>
                <a:cs typeface="Times New Roman"/>
              </a:rPr>
              <a:t>were your results?</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What feedback did your team receive?</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How will you use this feedback to inform your model or solution?</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What kinds of scientific concepts could explain your results?</a:t>
            </a:r>
            <a:endParaRPr lang="en-US" sz="1400" b="1" dirty="0">
              <a:effectLst/>
              <a:latin typeface="Calibri"/>
              <a:ea typeface="Calibri"/>
              <a:cs typeface="Times New Roman"/>
            </a:endParaRPr>
          </a:p>
          <a:p>
            <a:pPr marL="0" marR="0">
              <a:lnSpc>
                <a:spcPct val="115000"/>
              </a:lnSpc>
              <a:spcBef>
                <a:spcPts val="0"/>
              </a:spcBef>
              <a:spcAft>
                <a:spcPts val="0"/>
              </a:spcAft>
            </a:pPr>
            <a:r>
              <a:rPr lang="en-US" sz="1100" i="1" dirty="0">
                <a:effectLst/>
                <a:latin typeface="Calibri"/>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1100" i="1" dirty="0">
                <a:effectLst/>
                <a:latin typeface="Calibri"/>
                <a:ea typeface="Calibri"/>
                <a:cs typeface="Times New Roman"/>
              </a:rPr>
              <a:t> </a:t>
            </a:r>
            <a:endParaRPr lang="en-US" sz="1100" dirty="0">
              <a:effectLst/>
              <a:latin typeface="Calibri"/>
              <a:ea typeface="Calibri"/>
              <a:cs typeface="Times New Roman"/>
            </a:endParaRPr>
          </a:p>
        </p:txBody>
      </p:sp>
      <p:sp>
        <p:nvSpPr>
          <p:cNvPr id="9" name="Text Box 5"/>
          <p:cNvSpPr txBox="1">
            <a:spLocks noChangeArrowheads="1"/>
          </p:cNvSpPr>
          <p:nvPr/>
        </p:nvSpPr>
        <p:spPr bwMode="auto">
          <a:xfrm>
            <a:off x="228600" y="2550040"/>
            <a:ext cx="2133600" cy="17171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1400" b="1" i="1" dirty="0">
                <a:effectLst/>
                <a:latin typeface="Calibri"/>
                <a:ea typeface="Calibri"/>
                <a:cs typeface="Times New Roman"/>
              </a:rPr>
              <a:t>How will you improve your solution?</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What are the results from your retest?</a:t>
            </a:r>
            <a:endParaRPr lang="en-US" sz="1400" b="1" dirty="0">
              <a:effectLst/>
              <a:latin typeface="Calibri"/>
              <a:ea typeface="Calibri"/>
              <a:cs typeface="Times New Roman"/>
            </a:endParaRPr>
          </a:p>
          <a:p>
            <a:pPr marL="0" marR="0">
              <a:lnSpc>
                <a:spcPct val="115000"/>
              </a:lnSpc>
              <a:spcBef>
                <a:spcPts val="0"/>
              </a:spcBef>
              <a:spcAft>
                <a:spcPts val="0"/>
              </a:spcAft>
            </a:pPr>
            <a:r>
              <a:rPr lang="en-US" sz="1400" b="1" i="1" dirty="0">
                <a:effectLst/>
                <a:latin typeface="Calibri"/>
                <a:ea typeface="Calibri"/>
                <a:cs typeface="Times New Roman"/>
              </a:rPr>
              <a:t>Which solution best addressed the problem? </a:t>
            </a:r>
            <a:endParaRPr lang="en-US" sz="1400" b="1" dirty="0">
              <a:effectLst/>
              <a:latin typeface="Calibri"/>
              <a:ea typeface="Calibri"/>
              <a:cs typeface="Times New Roman"/>
            </a:endParaRPr>
          </a:p>
        </p:txBody>
      </p:sp>
      <p:sp>
        <p:nvSpPr>
          <p:cNvPr id="12"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1"/>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8129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pPr algn="ctr" fontAlgn="auto">
              <a:spcAft>
                <a:spcPts val="0"/>
              </a:spcAft>
              <a:defRPr/>
            </a:pPr>
            <a:r>
              <a:rPr lang="en-US" dirty="0" smtClean="0">
                <a:effectLst/>
              </a:rPr>
              <a:t>Essential Features of Design-based Instruction</a:t>
            </a:r>
            <a:r>
              <a:rPr lang="en-US" dirty="0" smtClean="0"/>
              <a:t/>
            </a:r>
            <a:br>
              <a:rPr lang="en-US" dirty="0" smtClean="0"/>
            </a:br>
            <a:endParaRPr lang="en-US" sz="2200" dirty="0"/>
          </a:p>
        </p:txBody>
      </p:sp>
      <p:sp>
        <p:nvSpPr>
          <p:cNvPr id="3" name="Content Placeholder 2"/>
          <p:cNvSpPr>
            <a:spLocks noGrp="1"/>
          </p:cNvSpPr>
          <p:nvPr>
            <p:ph idx="1"/>
          </p:nvPr>
        </p:nvSpPr>
        <p:spPr>
          <a:xfrm>
            <a:off x="457200" y="1447800"/>
            <a:ext cx="8229600" cy="4876800"/>
          </a:xfrm>
        </p:spPr>
        <p:txBody>
          <a:bodyPr>
            <a:noAutofit/>
          </a:bodyPr>
          <a:lstStyle/>
          <a:p>
            <a:pPr marL="651510" indent="-514350" fontAlgn="auto">
              <a:spcAft>
                <a:spcPts val="0"/>
              </a:spcAft>
              <a:buClr>
                <a:schemeClr val="tx1">
                  <a:shade val="95000"/>
                </a:schemeClr>
              </a:buClr>
              <a:buFont typeface="+mj-lt"/>
              <a:buAutoNum type="arabicPeriod"/>
              <a:defRPr/>
            </a:pPr>
            <a:r>
              <a:rPr lang="en-US" sz="2800" dirty="0" smtClean="0"/>
              <a:t>Client-driven and goal-oriented</a:t>
            </a:r>
          </a:p>
          <a:p>
            <a:pPr marL="651510" indent="-514350" fontAlgn="auto">
              <a:spcAft>
                <a:spcPts val="0"/>
              </a:spcAft>
              <a:buClr>
                <a:schemeClr val="tx1">
                  <a:shade val="95000"/>
                </a:schemeClr>
              </a:buClr>
              <a:buFont typeface="+mj-lt"/>
              <a:buAutoNum type="arabicPeriod"/>
              <a:defRPr/>
            </a:pPr>
            <a:r>
              <a:rPr lang="en-US" sz="2800" dirty="0" smtClean="0"/>
              <a:t>Constraints</a:t>
            </a:r>
          </a:p>
          <a:p>
            <a:pPr marL="651510" indent="-514350" fontAlgn="auto">
              <a:spcAft>
                <a:spcPts val="0"/>
              </a:spcAft>
              <a:buClr>
                <a:schemeClr val="tx1">
                  <a:shade val="95000"/>
                </a:schemeClr>
              </a:buClr>
              <a:buFont typeface="+mj-lt"/>
              <a:buAutoNum type="arabicPeriod"/>
              <a:defRPr/>
            </a:pPr>
            <a:r>
              <a:rPr lang="en-US" sz="2800" dirty="0" smtClean="0"/>
              <a:t>Authentic and has a social context</a:t>
            </a:r>
          </a:p>
          <a:p>
            <a:pPr marL="651510" indent="-514350" fontAlgn="auto">
              <a:spcAft>
                <a:spcPts val="0"/>
              </a:spcAft>
              <a:buClr>
                <a:schemeClr val="tx1">
                  <a:shade val="95000"/>
                </a:schemeClr>
              </a:buClr>
              <a:buFont typeface="+mj-lt"/>
              <a:buAutoNum type="arabicPeriod"/>
              <a:defRPr/>
            </a:pPr>
            <a:r>
              <a:rPr lang="en-US" sz="2800" dirty="0" smtClean="0"/>
              <a:t>Use </a:t>
            </a:r>
            <a:r>
              <a:rPr lang="en-US" sz="2800" dirty="0"/>
              <a:t>of materials, tools, and equipment that are familiar to </a:t>
            </a:r>
            <a:r>
              <a:rPr lang="en-US" sz="2800" dirty="0" smtClean="0"/>
              <a:t>students</a:t>
            </a:r>
          </a:p>
          <a:p>
            <a:pPr marL="651510" indent="-514350" fontAlgn="auto">
              <a:spcAft>
                <a:spcPts val="0"/>
              </a:spcAft>
              <a:buClr>
                <a:schemeClr val="tx1">
                  <a:shade val="95000"/>
                </a:schemeClr>
              </a:buClr>
              <a:buFont typeface="+mj-lt"/>
              <a:buAutoNum type="arabicPeriod"/>
              <a:defRPr/>
            </a:pPr>
            <a:r>
              <a:rPr lang="en-US" sz="2800" dirty="0"/>
              <a:t>Allows for many different possible solutions that require students to use evidence to explain their </a:t>
            </a:r>
            <a:r>
              <a:rPr lang="en-US" sz="2800" dirty="0" smtClean="0"/>
              <a:t>solutions </a:t>
            </a:r>
          </a:p>
          <a:p>
            <a:pPr marL="651510" indent="-514350" fontAlgn="auto">
              <a:spcAft>
                <a:spcPts val="0"/>
              </a:spcAft>
              <a:buClr>
                <a:schemeClr val="tx1">
                  <a:shade val="95000"/>
                </a:schemeClr>
              </a:buClr>
              <a:buFont typeface="+mj-lt"/>
              <a:buAutoNum type="arabicPeriod"/>
              <a:defRPr/>
            </a:pPr>
            <a:r>
              <a:rPr lang="en-US" sz="2800" dirty="0" smtClean="0"/>
              <a:t>Solutions include either an artifact or process</a:t>
            </a:r>
          </a:p>
          <a:p>
            <a:pPr marL="651510" indent="-514350">
              <a:buClr>
                <a:schemeClr val="tx1">
                  <a:shade val="95000"/>
                </a:schemeClr>
              </a:buClr>
              <a:buFont typeface="+mj-lt"/>
              <a:buAutoNum type="arabicPeriod"/>
              <a:defRPr/>
            </a:pPr>
            <a:r>
              <a:rPr lang="en-US" sz="2800" dirty="0"/>
              <a:t>Promotes student-centered, collaborative </a:t>
            </a:r>
            <a:r>
              <a:rPr lang="en-US" sz="2800" dirty="0" smtClean="0"/>
              <a:t>learning</a:t>
            </a:r>
          </a:p>
          <a:p>
            <a:pPr marL="548640" indent="-411480" fontAlgn="auto">
              <a:spcAft>
                <a:spcPts val="0"/>
              </a:spcAft>
              <a:buClr>
                <a:schemeClr val="tx1">
                  <a:shade val="95000"/>
                </a:schemeClr>
              </a:buClr>
              <a:buFont typeface="Wingdings 2"/>
              <a:buNone/>
              <a:defRPr/>
            </a:pPr>
            <a:endParaRPr lang="en-US" sz="3200" dirty="0" smtClean="0"/>
          </a:p>
        </p:txBody>
      </p:sp>
    </p:spTree>
    <p:extLst>
      <p:ext uri="{BB962C8B-B14F-4D97-AF65-F5344CB8AC3E}">
        <p14:creationId xmlns:p14="http://schemas.microsoft.com/office/powerpoint/2010/main" val="26972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Big Ideas</a:t>
            </a:r>
            <a:endParaRPr lang="en-US" dirty="0"/>
          </a:p>
        </p:txBody>
      </p:sp>
      <p:sp>
        <p:nvSpPr>
          <p:cNvPr id="3" name="Content Placeholder 2"/>
          <p:cNvSpPr>
            <a:spLocks noGrp="1"/>
          </p:cNvSpPr>
          <p:nvPr>
            <p:ph idx="1"/>
          </p:nvPr>
        </p:nvSpPr>
        <p:spPr/>
        <p:txBody>
          <a:bodyPr>
            <a:normAutofit/>
          </a:bodyPr>
          <a:lstStyle/>
          <a:p>
            <a:r>
              <a:rPr lang="en-US" sz="2800" dirty="0" smtClean="0"/>
              <a:t>Heat transfers in predictable ways.</a:t>
            </a:r>
          </a:p>
          <a:p>
            <a:r>
              <a:rPr lang="en-US" sz="2800" dirty="0">
                <a:solidFill>
                  <a:schemeClr val="dk1"/>
                </a:solidFill>
              </a:rPr>
              <a:t>Heat transfers from areas of high temperatures to areas of lower temperature.</a:t>
            </a:r>
          </a:p>
          <a:p>
            <a:r>
              <a:rPr lang="en-US" sz="2800" dirty="0">
                <a:solidFill>
                  <a:schemeClr val="dk1"/>
                </a:solidFill>
              </a:rPr>
              <a:t>Insulators slow down the rate of heat transfer</a:t>
            </a:r>
            <a:r>
              <a:rPr lang="en-US" sz="2800" dirty="0" smtClean="0">
                <a:solidFill>
                  <a:schemeClr val="dk1"/>
                </a:solidFill>
              </a:rPr>
              <a:t>.</a:t>
            </a:r>
            <a:endParaRPr lang="en-US" sz="2800" dirty="0" smtClean="0"/>
          </a:p>
          <a:p>
            <a:r>
              <a:rPr lang="en-US" sz="2800" dirty="0"/>
              <a:t>Materials affect the rate of heat transfer.</a:t>
            </a:r>
          </a:p>
          <a:p>
            <a:r>
              <a:rPr lang="en-US" sz="2800" dirty="0" smtClean="0"/>
              <a:t>Different </a:t>
            </a:r>
            <a:r>
              <a:rPr lang="en-US" sz="2800" dirty="0"/>
              <a:t>materials vary in their ability to reduce heat transfer</a:t>
            </a:r>
            <a:r>
              <a:rPr lang="en-US" sz="2800" dirty="0" smtClean="0"/>
              <a:t>.</a:t>
            </a:r>
          </a:p>
          <a:p>
            <a:r>
              <a:rPr lang="en-US" sz="2800" dirty="0"/>
              <a:t>Materials can be used in conjunction with one another to affect the rate of </a:t>
            </a:r>
            <a:r>
              <a:rPr lang="en-US" sz="2800" dirty="0" smtClean="0"/>
              <a:t>heat transfer</a:t>
            </a:r>
            <a:r>
              <a:rPr lang="en-US" sz="2800" dirty="0"/>
              <a:t>.</a:t>
            </a:r>
          </a:p>
        </p:txBody>
      </p:sp>
    </p:spTree>
    <p:extLst>
      <p:ext uri="{BB962C8B-B14F-4D97-AF65-F5344CB8AC3E}">
        <p14:creationId xmlns:p14="http://schemas.microsoft.com/office/powerpoint/2010/main" val="2565419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4267200" cy="591344"/>
          </a:xfrm>
        </p:spPr>
        <p:txBody>
          <a:bodyPr>
            <a:normAutofit fontScale="90000"/>
          </a:bodyPr>
          <a:lstStyle/>
          <a:p>
            <a:r>
              <a:rPr lang="en-US" dirty="0" smtClean="0"/>
              <a:t>Warming Water</a:t>
            </a:r>
            <a:endParaRPr lang="en-US" dirty="0"/>
          </a:p>
        </p:txBody>
      </p:sp>
      <p:sp>
        <p:nvSpPr>
          <p:cNvPr id="3" name="Content Placeholder 2"/>
          <p:cNvSpPr>
            <a:spLocks noGrp="1"/>
          </p:cNvSpPr>
          <p:nvPr>
            <p:ph idx="1"/>
          </p:nvPr>
        </p:nvSpPr>
        <p:spPr>
          <a:xfrm>
            <a:off x="360870" y="978528"/>
            <a:ext cx="7792530" cy="4876800"/>
          </a:xfrm>
        </p:spPr>
        <p:txBody>
          <a:bodyPr>
            <a:noAutofit/>
          </a:bodyPr>
          <a:lstStyle/>
          <a:p>
            <a:pPr marL="0" indent="0">
              <a:buNone/>
            </a:pPr>
            <a:r>
              <a:rPr lang="en-US" dirty="0" smtClean="0"/>
              <a:t>Two friends put a bowl of very cold water outside on a hot sunny day. The Sun warmed the water. They wondered about the energy of the water. This is what they thought:</a:t>
            </a:r>
          </a:p>
          <a:p>
            <a:pPr marL="0" indent="0">
              <a:buNone/>
            </a:pPr>
            <a:endParaRPr lang="en-US" dirty="0"/>
          </a:p>
          <a:p>
            <a:pPr marL="0" indent="0">
              <a:buNone/>
            </a:pPr>
            <a:r>
              <a:rPr lang="en-US" b="1" dirty="0" smtClean="0"/>
              <a:t>Ted:</a:t>
            </a:r>
            <a:r>
              <a:rPr lang="en-US" dirty="0" smtClean="0"/>
              <a:t>	“The very cold water had energy. The Sun 	provided additional energy to warm the water.”</a:t>
            </a:r>
          </a:p>
          <a:p>
            <a:pPr marL="0" indent="0">
              <a:buNone/>
            </a:pPr>
            <a:endParaRPr lang="en-US" dirty="0"/>
          </a:p>
          <a:p>
            <a:pPr marL="0" indent="0">
              <a:buNone/>
            </a:pPr>
            <a:r>
              <a:rPr lang="en-US" b="1" dirty="0" smtClean="0"/>
              <a:t>Anna: </a:t>
            </a:r>
            <a:r>
              <a:rPr lang="en-US" dirty="0" smtClean="0"/>
              <a:t>“The very cold water did not have energy. 	The energy in the warm water came from 	the Sun.”</a:t>
            </a:r>
          </a:p>
          <a:p>
            <a:pPr marL="0" indent="0">
              <a:buNone/>
            </a:pPr>
            <a:endParaRPr lang="en-US" dirty="0" smtClean="0"/>
          </a:p>
          <a:p>
            <a:pPr marL="0" indent="0">
              <a:buNone/>
            </a:pPr>
            <a:r>
              <a:rPr lang="en-US" dirty="0" smtClean="0"/>
              <a:t>Which friend has the best idea? Explain why you agree with one friend and not the other. </a:t>
            </a:r>
            <a:endParaRPr lang="en-US"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0312" y="2356043"/>
            <a:ext cx="1563688" cy="112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571" y="118328"/>
            <a:ext cx="1524867" cy="1524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3279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Science Content </a:t>
            </a:r>
            <a:endParaRPr lang="en-US" dirty="0"/>
          </a:p>
        </p:txBody>
      </p:sp>
      <p:sp>
        <p:nvSpPr>
          <p:cNvPr id="3" name="Content Placeholder 2"/>
          <p:cNvSpPr>
            <a:spLocks noGrp="1"/>
          </p:cNvSpPr>
          <p:nvPr>
            <p:ph idx="1"/>
          </p:nvPr>
        </p:nvSpPr>
        <p:spPr/>
        <p:txBody>
          <a:bodyPr/>
          <a:lstStyle/>
          <a:p>
            <a:r>
              <a:rPr lang="en-US" sz="3200" dirty="0" smtClean="0"/>
              <a:t>Heat</a:t>
            </a:r>
          </a:p>
          <a:p>
            <a:r>
              <a:rPr lang="en-US" sz="3200" dirty="0" smtClean="0"/>
              <a:t>Temperature</a:t>
            </a:r>
          </a:p>
          <a:p>
            <a:r>
              <a:rPr lang="en-US" sz="3200" dirty="0" smtClean="0"/>
              <a:t>Heat transfer</a:t>
            </a:r>
          </a:p>
          <a:p>
            <a:r>
              <a:rPr lang="en-US" sz="3200" dirty="0" smtClean="0"/>
              <a:t>Insulator</a:t>
            </a:r>
          </a:p>
          <a:p>
            <a:endParaRPr lang="en-US" dirty="0"/>
          </a:p>
        </p:txBody>
      </p:sp>
    </p:spTree>
    <p:extLst>
      <p:ext uri="{BB962C8B-B14F-4D97-AF65-F5344CB8AC3E}">
        <p14:creationId xmlns:p14="http://schemas.microsoft.com/office/powerpoint/2010/main" val="519938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Deconstructing Today’s Lesson</a:t>
            </a:r>
            <a:endParaRPr lang="en-US" dirty="0"/>
          </a:p>
        </p:txBody>
      </p:sp>
      <p:sp>
        <p:nvSpPr>
          <p:cNvPr id="7" name="Content Placeholder 6"/>
          <p:cNvSpPr>
            <a:spLocks noGrp="1"/>
          </p:cNvSpPr>
          <p:nvPr>
            <p:ph idx="1"/>
          </p:nvPr>
        </p:nvSpPr>
        <p:spPr/>
        <p:txBody>
          <a:bodyPr>
            <a:normAutofit/>
          </a:bodyPr>
          <a:lstStyle/>
          <a:p>
            <a:r>
              <a:rPr lang="en-US" sz="3200" dirty="0" smtClean="0"/>
              <a:t>To what extent did we engage in practices similar to the work of a scientist?</a:t>
            </a:r>
          </a:p>
          <a:p>
            <a:r>
              <a:rPr lang="en-US" sz="3200" dirty="0" smtClean="0"/>
              <a:t>To what extent did we engage in practices similar to the work of an engineer?</a:t>
            </a:r>
            <a:endParaRPr lang="en-US" sz="3200" dirty="0"/>
          </a:p>
        </p:txBody>
      </p:sp>
    </p:spTree>
    <p:extLst>
      <p:ext uri="{BB962C8B-B14F-4D97-AF65-F5344CB8AC3E}">
        <p14:creationId xmlns:p14="http://schemas.microsoft.com/office/powerpoint/2010/main" val="2373640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dirty="0" smtClean="0"/>
              <a:t>Instructional Activities</a:t>
            </a:r>
            <a:endParaRPr lang="en-US" dirty="0"/>
          </a:p>
        </p:txBody>
      </p:sp>
      <p:sp>
        <p:nvSpPr>
          <p:cNvPr id="4" name="Content Placeholder 3"/>
          <p:cNvSpPr>
            <a:spLocks noGrp="1"/>
          </p:cNvSpPr>
          <p:nvPr>
            <p:ph sz="half" idx="1"/>
          </p:nvPr>
        </p:nvSpPr>
        <p:spPr>
          <a:xfrm>
            <a:off x="457200" y="1219200"/>
            <a:ext cx="4038600" cy="4830763"/>
          </a:xfrm>
        </p:spPr>
        <p:txBody>
          <a:bodyPr>
            <a:noAutofit/>
          </a:bodyPr>
          <a:lstStyle/>
          <a:p>
            <a:pPr marL="0" indent="0" algn="ctr">
              <a:spcBef>
                <a:spcPts val="0"/>
              </a:spcBef>
              <a:buNone/>
            </a:pPr>
            <a:r>
              <a:rPr lang="en-US" sz="2400" b="1" i="1" dirty="0" smtClean="0"/>
              <a:t>Experimental Design</a:t>
            </a:r>
          </a:p>
          <a:p>
            <a:pPr marL="0" indent="0" algn="ctr">
              <a:spcBef>
                <a:spcPts val="0"/>
              </a:spcBef>
              <a:buNone/>
            </a:pPr>
            <a:r>
              <a:rPr lang="en-US" sz="2400" b="1" i="1" dirty="0" smtClean="0"/>
              <a:t>(Science Practices)</a:t>
            </a:r>
          </a:p>
          <a:p>
            <a:pPr marL="0" indent="0" algn="ctr">
              <a:spcBef>
                <a:spcPts val="0"/>
              </a:spcBef>
              <a:buNone/>
            </a:pPr>
            <a:endParaRPr lang="en-US" sz="2400" b="1" i="1" dirty="0" smtClean="0"/>
          </a:p>
          <a:p>
            <a:pPr>
              <a:spcBef>
                <a:spcPts val="0"/>
              </a:spcBef>
            </a:pPr>
            <a:r>
              <a:rPr lang="en-US" sz="2400" dirty="0" smtClean="0"/>
              <a:t>Guiding question</a:t>
            </a:r>
          </a:p>
          <a:p>
            <a:pPr>
              <a:spcBef>
                <a:spcPts val="0"/>
              </a:spcBef>
            </a:pPr>
            <a:r>
              <a:rPr lang="en-US" sz="2400" dirty="0" smtClean="0"/>
              <a:t>Developed an experimental procedure</a:t>
            </a:r>
          </a:p>
          <a:p>
            <a:pPr>
              <a:spcBef>
                <a:spcPts val="0"/>
              </a:spcBef>
            </a:pPr>
            <a:r>
              <a:rPr lang="en-US" sz="2400" dirty="0" smtClean="0"/>
              <a:t>Identified variables (independent and dependent)</a:t>
            </a:r>
          </a:p>
          <a:p>
            <a:pPr>
              <a:spcBef>
                <a:spcPts val="0"/>
              </a:spcBef>
            </a:pPr>
            <a:r>
              <a:rPr lang="en-US" sz="2400" dirty="0" smtClean="0"/>
              <a:t>Gathered, organized, and presented data</a:t>
            </a:r>
          </a:p>
          <a:p>
            <a:pPr>
              <a:spcBef>
                <a:spcPts val="0"/>
              </a:spcBef>
            </a:pPr>
            <a:r>
              <a:rPr lang="en-US" sz="2400" dirty="0" smtClean="0"/>
              <a:t>Analyzed and interpreted the data</a:t>
            </a:r>
          </a:p>
          <a:p>
            <a:pPr>
              <a:spcBef>
                <a:spcPts val="0"/>
              </a:spcBef>
            </a:pPr>
            <a:r>
              <a:rPr lang="en-US" sz="2400" dirty="0" smtClean="0"/>
              <a:t>Made claims based on evidence</a:t>
            </a:r>
            <a:endParaRPr lang="en-US" sz="2400" dirty="0"/>
          </a:p>
        </p:txBody>
      </p:sp>
      <p:sp>
        <p:nvSpPr>
          <p:cNvPr id="5" name="Content Placeholder 4"/>
          <p:cNvSpPr>
            <a:spLocks noGrp="1"/>
          </p:cNvSpPr>
          <p:nvPr>
            <p:ph sz="half" idx="2"/>
          </p:nvPr>
        </p:nvSpPr>
        <p:spPr>
          <a:xfrm>
            <a:off x="4648200" y="1143000"/>
            <a:ext cx="4343400" cy="5715000"/>
          </a:xfrm>
        </p:spPr>
        <p:txBody>
          <a:bodyPr>
            <a:normAutofit fontScale="55000" lnSpcReduction="20000"/>
          </a:bodyPr>
          <a:lstStyle/>
          <a:p>
            <a:pPr marL="0" indent="0" algn="ctr">
              <a:lnSpc>
                <a:spcPct val="120000"/>
              </a:lnSpc>
              <a:spcBef>
                <a:spcPts val="0"/>
              </a:spcBef>
              <a:buNone/>
            </a:pPr>
            <a:r>
              <a:rPr lang="en-US" sz="4400" b="1" i="1" dirty="0" smtClean="0"/>
              <a:t>Engineering Design</a:t>
            </a:r>
          </a:p>
          <a:p>
            <a:pPr marL="0" indent="0" algn="ctr">
              <a:lnSpc>
                <a:spcPct val="120000"/>
              </a:lnSpc>
              <a:spcBef>
                <a:spcPts val="0"/>
              </a:spcBef>
              <a:buNone/>
            </a:pPr>
            <a:r>
              <a:rPr lang="en-US" sz="4400" b="1" i="1" dirty="0" smtClean="0"/>
              <a:t>(Engineering Practices)</a:t>
            </a:r>
          </a:p>
          <a:p>
            <a:pPr marL="0" indent="0" algn="ctr">
              <a:lnSpc>
                <a:spcPct val="120000"/>
              </a:lnSpc>
              <a:spcBef>
                <a:spcPts val="0"/>
              </a:spcBef>
              <a:buNone/>
            </a:pPr>
            <a:endParaRPr lang="en-US" sz="4400" b="1" i="1" dirty="0" smtClean="0"/>
          </a:p>
          <a:p>
            <a:pPr>
              <a:lnSpc>
                <a:spcPct val="120000"/>
              </a:lnSpc>
              <a:spcBef>
                <a:spcPts val="0"/>
              </a:spcBef>
            </a:pPr>
            <a:r>
              <a:rPr lang="en-US" sz="4400" dirty="0" smtClean="0"/>
              <a:t>Identified the problem</a:t>
            </a:r>
          </a:p>
          <a:p>
            <a:pPr>
              <a:lnSpc>
                <a:spcPct val="120000"/>
              </a:lnSpc>
              <a:spcBef>
                <a:spcPts val="0"/>
              </a:spcBef>
            </a:pPr>
            <a:r>
              <a:rPr lang="en-US" sz="4400" dirty="0" smtClean="0"/>
              <a:t>Goal-oriented</a:t>
            </a:r>
          </a:p>
          <a:p>
            <a:pPr>
              <a:lnSpc>
                <a:spcPct val="120000"/>
              </a:lnSpc>
              <a:spcBef>
                <a:spcPts val="0"/>
              </a:spcBef>
            </a:pPr>
            <a:r>
              <a:rPr lang="en-US" sz="4400" dirty="0" smtClean="0"/>
              <a:t>Worked within constraints</a:t>
            </a:r>
          </a:p>
          <a:p>
            <a:pPr>
              <a:lnSpc>
                <a:spcPct val="120000"/>
              </a:lnSpc>
              <a:spcBef>
                <a:spcPts val="0"/>
              </a:spcBef>
            </a:pPr>
            <a:r>
              <a:rPr lang="en-US" sz="4400" dirty="0" smtClean="0"/>
              <a:t>Set criteria</a:t>
            </a:r>
          </a:p>
          <a:p>
            <a:pPr>
              <a:lnSpc>
                <a:spcPct val="120000"/>
              </a:lnSpc>
              <a:spcBef>
                <a:spcPts val="0"/>
              </a:spcBef>
            </a:pPr>
            <a:r>
              <a:rPr lang="en-US" sz="4400" dirty="0" smtClean="0"/>
              <a:t>Brainstormed solutions</a:t>
            </a:r>
          </a:p>
          <a:p>
            <a:pPr>
              <a:lnSpc>
                <a:spcPct val="120000"/>
              </a:lnSpc>
              <a:spcBef>
                <a:spcPts val="0"/>
              </a:spcBef>
            </a:pPr>
            <a:r>
              <a:rPr lang="en-US" sz="4400" dirty="0" smtClean="0"/>
              <a:t>Developed an individual and team plan</a:t>
            </a:r>
          </a:p>
          <a:p>
            <a:pPr>
              <a:lnSpc>
                <a:spcPct val="120000"/>
              </a:lnSpc>
              <a:spcBef>
                <a:spcPts val="0"/>
              </a:spcBef>
            </a:pPr>
            <a:r>
              <a:rPr lang="en-US" sz="4400" dirty="0" smtClean="0"/>
              <a:t>Constructed, tested, and analyzed the performance of your prototype</a:t>
            </a:r>
          </a:p>
          <a:p>
            <a:pPr>
              <a:lnSpc>
                <a:spcPct val="120000"/>
              </a:lnSpc>
              <a:spcBef>
                <a:spcPts val="0"/>
              </a:spcBef>
            </a:pPr>
            <a:r>
              <a:rPr lang="en-US" sz="4400" dirty="0" smtClean="0"/>
              <a:t>Communicated results</a:t>
            </a:r>
          </a:p>
          <a:p>
            <a:pPr>
              <a:lnSpc>
                <a:spcPct val="120000"/>
              </a:lnSpc>
              <a:spcBef>
                <a:spcPts val="0"/>
              </a:spcBef>
            </a:pPr>
            <a:r>
              <a:rPr lang="en-US" sz="4400" dirty="0" smtClean="0"/>
              <a:t>Re-designed </a:t>
            </a:r>
          </a:p>
          <a:p>
            <a:endParaRPr lang="en-US" dirty="0"/>
          </a:p>
        </p:txBody>
      </p:sp>
    </p:spTree>
    <p:extLst>
      <p:ext uri="{BB962C8B-B14F-4D97-AF65-F5344CB8AC3E}">
        <p14:creationId xmlns:p14="http://schemas.microsoft.com/office/powerpoint/2010/main" val="335953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a:xfrm>
            <a:off x="533400" y="381000"/>
            <a:ext cx="8153400" cy="762000"/>
          </a:xfrm>
        </p:spPr>
        <p:txBody>
          <a:bodyPr/>
          <a:lstStyle/>
          <a:p>
            <a:r>
              <a:rPr lang="en-US" dirty="0" smtClean="0"/>
              <a:t>Heat Transfer Assessment</a:t>
            </a:r>
          </a:p>
        </p:txBody>
      </p:sp>
      <p:sp>
        <p:nvSpPr>
          <p:cNvPr id="120834" name="Content Placeholder 2"/>
          <p:cNvSpPr>
            <a:spLocks noGrp="1"/>
          </p:cNvSpPr>
          <p:nvPr>
            <p:ph idx="1"/>
          </p:nvPr>
        </p:nvSpPr>
        <p:spPr>
          <a:xfrm>
            <a:off x="612775" y="1143000"/>
            <a:ext cx="8153400" cy="5410200"/>
          </a:xfrm>
        </p:spPr>
        <p:txBody>
          <a:bodyPr>
            <a:normAutofit/>
          </a:bodyPr>
          <a:lstStyle/>
          <a:p>
            <a:pPr>
              <a:buFont typeface="Wingdings" pitchFamily="2" charset="2"/>
              <a:buNone/>
            </a:pPr>
            <a:r>
              <a:rPr lang="en-US" sz="2400" dirty="0" smtClean="0"/>
              <a:t>1. You pick up a can of soda off of the countertop. The countertop underneath the can feels colder than the rest of the counter. Which explanation do you think is the best?</a:t>
            </a:r>
          </a:p>
          <a:p>
            <a:pPr>
              <a:buFont typeface="Wingdings" pitchFamily="2" charset="2"/>
              <a:buNone/>
            </a:pPr>
            <a:r>
              <a:rPr lang="en-US" sz="2400" dirty="0" smtClean="0"/>
              <a:t> </a:t>
            </a:r>
          </a:p>
          <a:p>
            <a:pPr>
              <a:buFont typeface="Wingdings" pitchFamily="2" charset="2"/>
              <a:buNone/>
            </a:pPr>
            <a:r>
              <a:rPr lang="en-US" sz="2400" dirty="0"/>
              <a:t>A</a:t>
            </a:r>
            <a:r>
              <a:rPr lang="en-US" sz="2400" dirty="0" smtClean="0"/>
              <a:t>. 	The cold has been transferred from the soda to the 	counter.</a:t>
            </a:r>
          </a:p>
          <a:p>
            <a:pPr>
              <a:buFont typeface="Wingdings" pitchFamily="2" charset="2"/>
              <a:buNone/>
            </a:pPr>
            <a:r>
              <a:rPr lang="en-US" sz="2400" dirty="0"/>
              <a:t>B</a:t>
            </a:r>
            <a:r>
              <a:rPr lang="en-US" sz="2400" dirty="0" smtClean="0"/>
              <a:t>. 	There is no heat energy left in the counter beneath 	the can.</a:t>
            </a:r>
          </a:p>
          <a:p>
            <a:pPr>
              <a:buFont typeface="Wingdings" pitchFamily="2" charset="2"/>
              <a:buNone/>
            </a:pPr>
            <a:r>
              <a:rPr lang="en-US" sz="2400" dirty="0" smtClean="0"/>
              <a:t>C. 	Some heat has been transferred from the counter to 	the soda.</a:t>
            </a:r>
          </a:p>
          <a:p>
            <a:pPr>
              <a:buFont typeface="Wingdings" pitchFamily="2" charset="2"/>
              <a:buNone/>
            </a:pPr>
            <a:r>
              <a:rPr lang="en-US" sz="2400" dirty="0" smtClean="0"/>
              <a:t>D. 	The heat beneath the can moves away into other 	parts of the countertop.</a:t>
            </a:r>
          </a:p>
          <a:p>
            <a:endParaRPr lang="en-US" sz="2200" dirty="0" smtClean="0"/>
          </a:p>
          <a:p>
            <a:endParaRPr lang="en-US" sz="1200" dirty="0" smtClean="0">
              <a:latin typeface="Candara" pitchFamily="34" charset="0"/>
            </a:endParaRPr>
          </a:p>
          <a:p>
            <a:endParaRPr lang="en-US" sz="1200" dirty="0" smtClean="0">
              <a:latin typeface="Candara" pitchFamily="34" charset="0"/>
            </a:endParaRPr>
          </a:p>
          <a:p>
            <a:endParaRPr lang="en-US" dirty="0" smtClean="0"/>
          </a:p>
        </p:txBody>
      </p:sp>
    </p:spTree>
    <p:extLst>
      <p:ext uri="{BB962C8B-B14F-4D97-AF65-F5344CB8AC3E}">
        <p14:creationId xmlns:p14="http://schemas.microsoft.com/office/powerpoint/2010/main" val="2631275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a:xfrm>
            <a:off x="612775" y="228600"/>
            <a:ext cx="8153400" cy="762000"/>
          </a:xfrm>
        </p:spPr>
        <p:txBody>
          <a:bodyPr/>
          <a:lstStyle/>
          <a:p>
            <a:r>
              <a:rPr lang="en-US" i="1" dirty="0" smtClean="0"/>
              <a:t>Answer</a:t>
            </a:r>
          </a:p>
        </p:txBody>
      </p:sp>
      <p:sp>
        <p:nvSpPr>
          <p:cNvPr id="120834" name="Content Placeholder 2"/>
          <p:cNvSpPr>
            <a:spLocks noGrp="1"/>
          </p:cNvSpPr>
          <p:nvPr>
            <p:ph idx="1"/>
          </p:nvPr>
        </p:nvSpPr>
        <p:spPr>
          <a:xfrm>
            <a:off x="612775" y="1143000"/>
            <a:ext cx="8153400" cy="5410200"/>
          </a:xfrm>
        </p:spPr>
        <p:txBody>
          <a:bodyPr>
            <a:normAutofit/>
          </a:bodyPr>
          <a:lstStyle/>
          <a:p>
            <a:pPr>
              <a:buFont typeface="Wingdings" pitchFamily="2" charset="2"/>
              <a:buNone/>
            </a:pPr>
            <a:r>
              <a:rPr lang="en-US" sz="2400" dirty="0" smtClean="0"/>
              <a:t>1. You pick up a can of soda off of the countertop. The countertop underneath the can feels colder than the rest of the counter. Which explanation do you think is the best?</a:t>
            </a:r>
          </a:p>
          <a:p>
            <a:pPr>
              <a:buFont typeface="Wingdings" pitchFamily="2" charset="2"/>
              <a:buNone/>
            </a:pPr>
            <a:r>
              <a:rPr lang="en-US" sz="2400" dirty="0" smtClean="0"/>
              <a:t> </a:t>
            </a:r>
          </a:p>
          <a:p>
            <a:pPr>
              <a:buFont typeface="Wingdings" pitchFamily="2" charset="2"/>
              <a:buNone/>
            </a:pPr>
            <a:r>
              <a:rPr lang="en-US" sz="2400" dirty="0"/>
              <a:t>A</a:t>
            </a:r>
            <a:r>
              <a:rPr lang="en-US" sz="2400" dirty="0" smtClean="0"/>
              <a:t>. 	The cold has been transferred from the soda to the 	counter.</a:t>
            </a:r>
          </a:p>
          <a:p>
            <a:pPr>
              <a:buFont typeface="Wingdings" pitchFamily="2" charset="2"/>
              <a:buNone/>
            </a:pPr>
            <a:r>
              <a:rPr lang="en-US" sz="2400" dirty="0"/>
              <a:t>B</a:t>
            </a:r>
            <a:r>
              <a:rPr lang="en-US" sz="2400" dirty="0" smtClean="0"/>
              <a:t>. 	There is no heat energy left in the counter beneath 	the can.</a:t>
            </a:r>
          </a:p>
          <a:p>
            <a:pPr>
              <a:buFont typeface="Wingdings" pitchFamily="2" charset="2"/>
              <a:buNone/>
            </a:pPr>
            <a:r>
              <a:rPr lang="en-US" sz="2400" b="1" i="1" dirty="0" smtClean="0"/>
              <a:t>C. 	Some heat has been transferred from the 	counter to the soda.</a:t>
            </a:r>
          </a:p>
          <a:p>
            <a:pPr>
              <a:buFont typeface="Wingdings" pitchFamily="2" charset="2"/>
              <a:buNone/>
            </a:pPr>
            <a:r>
              <a:rPr lang="en-US" sz="2400" dirty="0" smtClean="0"/>
              <a:t>D. 	The heat beneath the can moves away into other 	parts of the countertop.</a:t>
            </a:r>
          </a:p>
          <a:p>
            <a:endParaRPr lang="en-US" sz="2200" dirty="0" smtClean="0"/>
          </a:p>
          <a:p>
            <a:endParaRPr lang="en-US" sz="1200" dirty="0" smtClean="0">
              <a:latin typeface="Candara" pitchFamily="34" charset="0"/>
            </a:endParaRPr>
          </a:p>
          <a:p>
            <a:endParaRPr lang="en-US" sz="1200" dirty="0" smtClean="0">
              <a:latin typeface="Candara" pitchFamily="34" charset="0"/>
            </a:endParaRPr>
          </a:p>
          <a:p>
            <a:endParaRPr lang="en-US" dirty="0" smtClean="0"/>
          </a:p>
        </p:txBody>
      </p:sp>
    </p:spTree>
    <p:extLst>
      <p:ext uri="{BB962C8B-B14F-4D97-AF65-F5344CB8AC3E}">
        <p14:creationId xmlns:p14="http://schemas.microsoft.com/office/powerpoint/2010/main" val="24389183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a:xfrm>
            <a:off x="612775" y="228600"/>
            <a:ext cx="8153400" cy="762000"/>
          </a:xfrm>
        </p:spPr>
        <p:txBody>
          <a:bodyPr/>
          <a:lstStyle/>
          <a:p>
            <a:endParaRPr lang="en-US" dirty="0" smtClean="0"/>
          </a:p>
        </p:txBody>
      </p:sp>
      <p:sp>
        <p:nvSpPr>
          <p:cNvPr id="120834" name="Content Placeholder 2"/>
          <p:cNvSpPr>
            <a:spLocks noGrp="1"/>
          </p:cNvSpPr>
          <p:nvPr>
            <p:ph idx="1"/>
          </p:nvPr>
        </p:nvSpPr>
        <p:spPr>
          <a:xfrm>
            <a:off x="612775" y="1600200"/>
            <a:ext cx="8153400" cy="4953000"/>
          </a:xfrm>
        </p:spPr>
        <p:txBody>
          <a:bodyPr>
            <a:normAutofit/>
          </a:bodyPr>
          <a:lstStyle/>
          <a:p>
            <a:pPr>
              <a:buFont typeface="Wingdings" pitchFamily="2" charset="2"/>
              <a:buNone/>
            </a:pPr>
            <a:r>
              <a:rPr lang="en-US" dirty="0" smtClean="0"/>
              <a:t>2. After cooking an egg in boiling water, you cool the egg by putting it into a bowl of cold water. Which of the following explains the egg’s cooling process?</a:t>
            </a:r>
          </a:p>
          <a:p>
            <a:pPr>
              <a:buFont typeface="Wingdings" pitchFamily="2" charset="2"/>
              <a:buNone/>
            </a:pPr>
            <a:r>
              <a:rPr lang="en-US" dirty="0" smtClean="0"/>
              <a:t> </a:t>
            </a:r>
          </a:p>
          <a:p>
            <a:pPr>
              <a:buFont typeface="Wingdings" pitchFamily="2" charset="2"/>
              <a:buNone/>
            </a:pPr>
            <a:r>
              <a:rPr lang="en-US" dirty="0" smtClean="0"/>
              <a:t>A. 	Temperature is transferred from the egg to the 	water.</a:t>
            </a:r>
          </a:p>
          <a:p>
            <a:pPr>
              <a:buFont typeface="Wingdings" pitchFamily="2" charset="2"/>
              <a:buNone/>
            </a:pPr>
            <a:r>
              <a:rPr lang="en-US" dirty="0" smtClean="0"/>
              <a:t>B. 	Cold moves from the water into the egg.</a:t>
            </a:r>
          </a:p>
          <a:p>
            <a:pPr>
              <a:buFont typeface="Wingdings" pitchFamily="2" charset="2"/>
              <a:buNone/>
            </a:pPr>
            <a:r>
              <a:rPr lang="en-US" dirty="0" smtClean="0"/>
              <a:t>C. 	Energy is transferred from the water to the egg.  </a:t>
            </a:r>
          </a:p>
          <a:p>
            <a:pPr>
              <a:buFont typeface="Wingdings" pitchFamily="2" charset="2"/>
              <a:buNone/>
            </a:pPr>
            <a:r>
              <a:rPr lang="en-US" dirty="0" smtClean="0"/>
              <a:t>D. 	Energy is transferred from the egg to the water.</a:t>
            </a:r>
          </a:p>
          <a:p>
            <a:pPr marL="0" indent="0">
              <a:buNone/>
            </a:pPr>
            <a:endParaRPr lang="en-US" sz="2400" dirty="0" smtClean="0"/>
          </a:p>
          <a:p>
            <a:endParaRPr lang="en-US" sz="2400" dirty="0" smtClean="0"/>
          </a:p>
          <a:p>
            <a:pPr marL="0" indent="0">
              <a:buNone/>
            </a:pPr>
            <a:endParaRPr lang="en-US" dirty="0" smtClean="0"/>
          </a:p>
        </p:txBody>
      </p:sp>
    </p:spTree>
    <p:extLst>
      <p:ext uri="{BB962C8B-B14F-4D97-AF65-F5344CB8AC3E}">
        <p14:creationId xmlns:p14="http://schemas.microsoft.com/office/powerpoint/2010/main" val="299204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a:xfrm>
            <a:off x="612775" y="228600"/>
            <a:ext cx="8153400" cy="762000"/>
          </a:xfrm>
        </p:spPr>
        <p:txBody>
          <a:bodyPr/>
          <a:lstStyle/>
          <a:p>
            <a:r>
              <a:rPr lang="en-US" i="1" dirty="0" smtClean="0"/>
              <a:t>Answer</a:t>
            </a:r>
          </a:p>
        </p:txBody>
      </p:sp>
      <p:sp>
        <p:nvSpPr>
          <p:cNvPr id="120834" name="Content Placeholder 2"/>
          <p:cNvSpPr>
            <a:spLocks noGrp="1"/>
          </p:cNvSpPr>
          <p:nvPr>
            <p:ph idx="1"/>
          </p:nvPr>
        </p:nvSpPr>
        <p:spPr>
          <a:xfrm>
            <a:off x="612775" y="1600200"/>
            <a:ext cx="8153400" cy="4953000"/>
          </a:xfrm>
        </p:spPr>
        <p:txBody>
          <a:bodyPr>
            <a:normAutofit/>
          </a:bodyPr>
          <a:lstStyle/>
          <a:p>
            <a:pPr>
              <a:buFont typeface="Wingdings" pitchFamily="2" charset="2"/>
              <a:buNone/>
            </a:pPr>
            <a:r>
              <a:rPr lang="en-US" dirty="0" smtClean="0"/>
              <a:t>2. After cooking an egg in boiling water, you cool the egg by putting it into a bowl of cold water. Which of the following explains the egg’s cooling process?</a:t>
            </a:r>
          </a:p>
          <a:p>
            <a:pPr>
              <a:buFont typeface="Wingdings" pitchFamily="2" charset="2"/>
              <a:buNone/>
            </a:pPr>
            <a:r>
              <a:rPr lang="en-US" dirty="0" smtClean="0"/>
              <a:t> </a:t>
            </a:r>
          </a:p>
          <a:p>
            <a:pPr>
              <a:buFont typeface="Wingdings" pitchFamily="2" charset="2"/>
              <a:buNone/>
            </a:pPr>
            <a:r>
              <a:rPr lang="en-US" dirty="0" smtClean="0"/>
              <a:t>A. 	Temperature is transferred from the egg to the 	water.</a:t>
            </a:r>
          </a:p>
          <a:p>
            <a:pPr>
              <a:buFont typeface="Wingdings" pitchFamily="2" charset="2"/>
              <a:buNone/>
            </a:pPr>
            <a:r>
              <a:rPr lang="en-US" dirty="0" smtClean="0"/>
              <a:t>B. 	Cold moves from the water into the egg.</a:t>
            </a:r>
          </a:p>
          <a:p>
            <a:pPr>
              <a:buFont typeface="Wingdings" pitchFamily="2" charset="2"/>
              <a:buNone/>
            </a:pPr>
            <a:r>
              <a:rPr lang="en-US" dirty="0" smtClean="0"/>
              <a:t>C. 	Energy is transferred from the water to the egg.  </a:t>
            </a:r>
          </a:p>
          <a:p>
            <a:pPr>
              <a:buFont typeface="Wingdings" pitchFamily="2" charset="2"/>
              <a:buNone/>
            </a:pPr>
            <a:r>
              <a:rPr lang="en-US" b="1" i="1" dirty="0" smtClean="0"/>
              <a:t>D. 	Energy is transferred from the egg to the water.</a:t>
            </a:r>
          </a:p>
          <a:p>
            <a:pPr marL="0" indent="0">
              <a:buNone/>
            </a:pPr>
            <a:endParaRPr lang="en-US" sz="2400" dirty="0" smtClean="0"/>
          </a:p>
          <a:p>
            <a:endParaRPr lang="en-US" sz="2400" dirty="0" smtClean="0"/>
          </a:p>
          <a:p>
            <a:pPr marL="0" indent="0">
              <a:buNone/>
            </a:pPr>
            <a:endParaRPr lang="en-US" dirty="0" smtClean="0"/>
          </a:p>
        </p:txBody>
      </p:sp>
    </p:spTree>
    <p:extLst>
      <p:ext uri="{BB962C8B-B14F-4D97-AF65-F5344CB8AC3E}">
        <p14:creationId xmlns:p14="http://schemas.microsoft.com/office/powerpoint/2010/main" val="3958105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a:xfrm>
            <a:off x="612775" y="228600"/>
            <a:ext cx="8153400" cy="762000"/>
          </a:xfrm>
        </p:spPr>
        <p:txBody>
          <a:bodyPr/>
          <a:lstStyle/>
          <a:p>
            <a:endParaRPr lang="en-US" dirty="0" smtClean="0"/>
          </a:p>
        </p:txBody>
      </p:sp>
      <p:sp>
        <p:nvSpPr>
          <p:cNvPr id="122882" name="Content Placeholder 2"/>
          <p:cNvSpPr>
            <a:spLocks noGrp="1"/>
          </p:cNvSpPr>
          <p:nvPr>
            <p:ph idx="1"/>
          </p:nvPr>
        </p:nvSpPr>
        <p:spPr>
          <a:xfrm>
            <a:off x="612775" y="1600200"/>
            <a:ext cx="8153400" cy="4724400"/>
          </a:xfrm>
        </p:spPr>
        <p:txBody>
          <a:bodyPr/>
          <a:lstStyle/>
          <a:p>
            <a:pPr>
              <a:buFont typeface="Wingdings" pitchFamily="2" charset="2"/>
              <a:buNone/>
            </a:pPr>
            <a:r>
              <a:rPr lang="en-US" sz="2800" dirty="0" smtClean="0"/>
              <a:t>3. Why do we wear sweaters in cold weather?</a:t>
            </a:r>
          </a:p>
          <a:p>
            <a:pPr>
              <a:buFont typeface="Wingdings" pitchFamily="2" charset="2"/>
              <a:buNone/>
            </a:pPr>
            <a:endParaRPr lang="en-US" sz="2800" dirty="0" smtClean="0"/>
          </a:p>
          <a:p>
            <a:pPr>
              <a:buFont typeface="Wingdings" pitchFamily="2" charset="2"/>
              <a:buNone/>
            </a:pPr>
            <a:r>
              <a:rPr lang="en-US" sz="2800" dirty="0" smtClean="0"/>
              <a:t>A. 	To keep cold out.</a:t>
            </a:r>
          </a:p>
          <a:p>
            <a:pPr>
              <a:buFont typeface="Wingdings" pitchFamily="2" charset="2"/>
              <a:buNone/>
            </a:pPr>
            <a:r>
              <a:rPr lang="en-US" sz="2800" dirty="0" smtClean="0"/>
              <a:t>B. 	To generate heat.</a:t>
            </a:r>
          </a:p>
          <a:p>
            <a:pPr>
              <a:buFont typeface="Wingdings" pitchFamily="2" charset="2"/>
              <a:buNone/>
            </a:pPr>
            <a:r>
              <a:rPr lang="en-US" sz="2800" dirty="0" smtClean="0"/>
              <a:t>C. 	To reduce heat loss.</a:t>
            </a:r>
          </a:p>
          <a:p>
            <a:pPr>
              <a:buFont typeface="Wingdings" pitchFamily="2" charset="2"/>
              <a:buNone/>
            </a:pPr>
            <a:r>
              <a:rPr lang="en-US" sz="2800" dirty="0" smtClean="0"/>
              <a:t>D. 	All of the above.</a:t>
            </a:r>
          </a:p>
          <a:p>
            <a:pPr>
              <a:buFont typeface="Wingdings" pitchFamily="2" charset="2"/>
              <a:buNone/>
            </a:pPr>
            <a:r>
              <a:rPr lang="en-US" sz="2800" dirty="0" smtClean="0"/>
              <a:t> </a:t>
            </a:r>
          </a:p>
          <a:p>
            <a:pPr>
              <a:buFont typeface="Wingdings" pitchFamily="2" charset="2"/>
              <a:buNone/>
            </a:pPr>
            <a:endParaRPr lang="en-US" sz="2800" dirty="0" smtClean="0"/>
          </a:p>
          <a:p>
            <a:pPr>
              <a:buFont typeface="Wingdings" pitchFamily="2" charset="2"/>
              <a:buNone/>
            </a:pPr>
            <a:endParaRPr lang="en-US" sz="2800" dirty="0" smtClean="0"/>
          </a:p>
          <a:p>
            <a:endParaRPr lang="en-US" sz="1200" dirty="0" smtClean="0">
              <a:latin typeface="Candara" pitchFamily="34" charset="0"/>
            </a:endParaRPr>
          </a:p>
          <a:p>
            <a:endParaRPr lang="en-US" dirty="0" smtClean="0"/>
          </a:p>
        </p:txBody>
      </p:sp>
      <p:sp>
        <p:nvSpPr>
          <p:cNvPr id="4" name="Slide Number Placeholder 3"/>
          <p:cNvSpPr>
            <a:spLocks noGrp="1"/>
          </p:cNvSpPr>
          <p:nvPr>
            <p:ph type="sldNum" sz="quarter" idx="12"/>
          </p:nvPr>
        </p:nvSpPr>
        <p:spPr/>
        <p:txBody>
          <a:bodyPr>
            <a:normAutofit/>
          </a:bodyPr>
          <a:lstStyle/>
          <a:p>
            <a:pPr>
              <a:defRPr/>
            </a:pPr>
            <a:fld id="{5964AA69-2324-459A-94BD-91DD0F6B8854}" type="slidenum">
              <a:rPr lang="en-US" smtClean="0"/>
              <a:pPr>
                <a:defRPr/>
              </a:pPr>
              <a:t>27</a:t>
            </a:fld>
            <a:endParaRPr lang="en-US"/>
          </a:p>
        </p:txBody>
      </p:sp>
    </p:spTree>
    <p:extLst>
      <p:ext uri="{BB962C8B-B14F-4D97-AF65-F5344CB8AC3E}">
        <p14:creationId xmlns:p14="http://schemas.microsoft.com/office/powerpoint/2010/main" val="8745960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a:xfrm>
            <a:off x="612775" y="228600"/>
            <a:ext cx="8153400" cy="762000"/>
          </a:xfrm>
        </p:spPr>
        <p:txBody>
          <a:bodyPr/>
          <a:lstStyle/>
          <a:p>
            <a:r>
              <a:rPr lang="en-US" i="1" dirty="0" smtClean="0"/>
              <a:t>Answer</a:t>
            </a:r>
          </a:p>
        </p:txBody>
      </p:sp>
      <p:sp>
        <p:nvSpPr>
          <p:cNvPr id="122882" name="Content Placeholder 2"/>
          <p:cNvSpPr>
            <a:spLocks noGrp="1"/>
          </p:cNvSpPr>
          <p:nvPr>
            <p:ph idx="1"/>
          </p:nvPr>
        </p:nvSpPr>
        <p:spPr>
          <a:xfrm>
            <a:off x="612775" y="1600200"/>
            <a:ext cx="8153400" cy="4724400"/>
          </a:xfrm>
        </p:spPr>
        <p:txBody>
          <a:bodyPr/>
          <a:lstStyle/>
          <a:p>
            <a:pPr>
              <a:buFont typeface="Wingdings" pitchFamily="2" charset="2"/>
              <a:buNone/>
            </a:pPr>
            <a:r>
              <a:rPr lang="en-US" sz="2800" dirty="0" smtClean="0"/>
              <a:t>3. Why do we wear sweaters in cold weather?</a:t>
            </a:r>
          </a:p>
          <a:p>
            <a:pPr>
              <a:buFont typeface="Wingdings" pitchFamily="2" charset="2"/>
              <a:buNone/>
            </a:pPr>
            <a:endParaRPr lang="en-US" sz="2800" dirty="0" smtClean="0"/>
          </a:p>
          <a:p>
            <a:pPr>
              <a:buFont typeface="Wingdings" pitchFamily="2" charset="2"/>
              <a:buNone/>
            </a:pPr>
            <a:r>
              <a:rPr lang="en-US" sz="2800" dirty="0" smtClean="0"/>
              <a:t>A. 	To keep cold out.</a:t>
            </a:r>
          </a:p>
          <a:p>
            <a:pPr>
              <a:buFont typeface="Wingdings" pitchFamily="2" charset="2"/>
              <a:buNone/>
            </a:pPr>
            <a:r>
              <a:rPr lang="en-US" sz="2800" dirty="0" smtClean="0"/>
              <a:t>B. 	To generate heat.</a:t>
            </a:r>
          </a:p>
          <a:p>
            <a:pPr>
              <a:buFont typeface="Wingdings" pitchFamily="2" charset="2"/>
              <a:buNone/>
            </a:pPr>
            <a:r>
              <a:rPr lang="en-US" sz="2800" b="1" i="1" dirty="0" smtClean="0"/>
              <a:t>C. 	To reduce heat loss.</a:t>
            </a:r>
          </a:p>
          <a:p>
            <a:pPr>
              <a:buFont typeface="Wingdings" pitchFamily="2" charset="2"/>
              <a:buNone/>
            </a:pPr>
            <a:r>
              <a:rPr lang="en-US" sz="2800" dirty="0" smtClean="0"/>
              <a:t>D. 	All of the above.</a:t>
            </a:r>
          </a:p>
          <a:p>
            <a:pPr>
              <a:buFont typeface="Wingdings" pitchFamily="2" charset="2"/>
              <a:buNone/>
            </a:pPr>
            <a:r>
              <a:rPr lang="en-US" sz="2800" dirty="0" smtClean="0"/>
              <a:t> </a:t>
            </a:r>
          </a:p>
          <a:p>
            <a:pPr>
              <a:buFont typeface="Wingdings" pitchFamily="2" charset="2"/>
              <a:buNone/>
            </a:pPr>
            <a:endParaRPr lang="en-US" sz="2800" dirty="0" smtClean="0"/>
          </a:p>
          <a:p>
            <a:pPr>
              <a:buFont typeface="Wingdings" pitchFamily="2" charset="2"/>
              <a:buNone/>
            </a:pPr>
            <a:endParaRPr lang="en-US" sz="2800" dirty="0" smtClean="0"/>
          </a:p>
          <a:p>
            <a:endParaRPr lang="en-US" sz="1200" dirty="0" smtClean="0">
              <a:latin typeface="Candara" pitchFamily="34" charset="0"/>
            </a:endParaRPr>
          </a:p>
          <a:p>
            <a:endParaRPr lang="en-US" dirty="0" smtClean="0"/>
          </a:p>
        </p:txBody>
      </p:sp>
      <p:sp>
        <p:nvSpPr>
          <p:cNvPr id="4" name="Slide Number Placeholder 3"/>
          <p:cNvSpPr>
            <a:spLocks noGrp="1"/>
          </p:cNvSpPr>
          <p:nvPr>
            <p:ph type="sldNum" sz="quarter" idx="12"/>
          </p:nvPr>
        </p:nvSpPr>
        <p:spPr/>
        <p:txBody>
          <a:bodyPr>
            <a:normAutofit/>
          </a:bodyPr>
          <a:lstStyle/>
          <a:p>
            <a:pPr>
              <a:defRPr/>
            </a:pPr>
            <a:fld id="{5964AA69-2324-459A-94BD-91DD0F6B8854}" type="slidenum">
              <a:rPr lang="en-US" smtClean="0"/>
              <a:pPr>
                <a:defRPr/>
              </a:pPr>
              <a:t>28</a:t>
            </a:fld>
            <a:endParaRPr lang="en-US"/>
          </a:p>
        </p:txBody>
      </p:sp>
    </p:spTree>
    <p:extLst>
      <p:ext uri="{BB962C8B-B14F-4D97-AF65-F5344CB8AC3E}">
        <p14:creationId xmlns:p14="http://schemas.microsoft.com/office/powerpoint/2010/main" val="29650590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a:xfrm>
            <a:off x="612775" y="228600"/>
            <a:ext cx="8153400" cy="762000"/>
          </a:xfrm>
        </p:spPr>
        <p:txBody>
          <a:bodyPr/>
          <a:lstStyle/>
          <a:p>
            <a:endParaRPr lang="en-US" dirty="0" smtClean="0"/>
          </a:p>
        </p:txBody>
      </p:sp>
      <p:sp>
        <p:nvSpPr>
          <p:cNvPr id="122882" name="Content Placeholder 2"/>
          <p:cNvSpPr>
            <a:spLocks noGrp="1"/>
          </p:cNvSpPr>
          <p:nvPr>
            <p:ph idx="1"/>
          </p:nvPr>
        </p:nvSpPr>
        <p:spPr>
          <a:xfrm>
            <a:off x="612775" y="1600200"/>
            <a:ext cx="8153400" cy="4724400"/>
          </a:xfrm>
        </p:spPr>
        <p:txBody>
          <a:bodyPr/>
          <a:lstStyle/>
          <a:p>
            <a:pPr>
              <a:buFont typeface="Wingdings" pitchFamily="2" charset="2"/>
              <a:buNone/>
            </a:pPr>
            <a:r>
              <a:rPr lang="en-US" dirty="0" smtClean="0"/>
              <a:t> 4. Amy wraps her dolls in blankets but can’t understand why they don’t warm up. Why don’t they warm up?</a:t>
            </a:r>
          </a:p>
          <a:p>
            <a:pPr>
              <a:buFont typeface="Wingdings" pitchFamily="2" charset="2"/>
              <a:buNone/>
            </a:pPr>
            <a:endParaRPr lang="en-US" dirty="0" smtClean="0"/>
          </a:p>
          <a:p>
            <a:pPr>
              <a:buFont typeface="Wingdings" pitchFamily="2" charset="2"/>
              <a:buNone/>
            </a:pPr>
            <a:r>
              <a:rPr lang="en-US" dirty="0" smtClean="0"/>
              <a:t>A. 	The blankets she uses are probably poor insulators.</a:t>
            </a:r>
          </a:p>
          <a:p>
            <a:pPr>
              <a:buFont typeface="Wingdings" pitchFamily="2" charset="2"/>
              <a:buNone/>
            </a:pPr>
            <a:r>
              <a:rPr lang="en-US" dirty="0" smtClean="0"/>
              <a:t>B.	The blankets she uses are probably poor 	conductors.</a:t>
            </a:r>
          </a:p>
          <a:p>
            <a:pPr>
              <a:buFont typeface="Wingdings" pitchFamily="2" charset="2"/>
              <a:buNone/>
            </a:pPr>
            <a:r>
              <a:rPr lang="en-US" dirty="0" smtClean="0"/>
              <a:t>C. 	The dolls are made of materials which don’t hold 	heat well.</a:t>
            </a:r>
          </a:p>
          <a:p>
            <a:pPr>
              <a:buFont typeface="Wingdings" pitchFamily="2" charset="2"/>
              <a:buNone/>
            </a:pPr>
            <a:r>
              <a:rPr lang="en-US" dirty="0" smtClean="0"/>
              <a:t>D. 	None of the above.</a:t>
            </a:r>
          </a:p>
          <a:p>
            <a:pPr>
              <a:buFont typeface="Wingdings" pitchFamily="2" charset="2"/>
              <a:buNone/>
            </a:pPr>
            <a:r>
              <a:rPr lang="en-US" dirty="0" smtClean="0"/>
              <a:t> </a:t>
            </a:r>
          </a:p>
          <a:p>
            <a:pPr>
              <a:buFont typeface="Wingdings" pitchFamily="2" charset="2"/>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368494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Heat, and Thermal Energy</a:t>
            </a:r>
            <a:endParaRPr lang="en-US" dirty="0"/>
          </a:p>
        </p:txBody>
      </p:sp>
      <p:sp>
        <p:nvSpPr>
          <p:cNvPr id="3" name="Content Placeholder 2"/>
          <p:cNvSpPr>
            <a:spLocks noGrp="1"/>
          </p:cNvSpPr>
          <p:nvPr>
            <p:ph idx="1"/>
          </p:nvPr>
        </p:nvSpPr>
        <p:spPr/>
        <p:txBody>
          <a:bodyPr/>
          <a:lstStyle/>
          <a:p>
            <a:pPr marL="0" indent="0">
              <a:buNone/>
            </a:pPr>
            <a:r>
              <a:rPr lang="en-US" b="1" dirty="0" smtClean="0"/>
              <a:t>Temperature</a:t>
            </a:r>
            <a:r>
              <a:rPr lang="en-US" dirty="0" smtClean="0"/>
              <a:t> is the measure of average kinetic energy of the particles that make up the object, substance, or material. </a:t>
            </a:r>
          </a:p>
          <a:p>
            <a:pPr marL="0" indent="0">
              <a:buNone/>
            </a:pPr>
            <a:endParaRPr lang="en-US" dirty="0" smtClean="0"/>
          </a:p>
          <a:p>
            <a:pPr marL="0" indent="0">
              <a:buNone/>
            </a:pPr>
            <a:r>
              <a:rPr lang="en-US" b="1" dirty="0" smtClean="0"/>
              <a:t>Heat</a:t>
            </a:r>
            <a:r>
              <a:rPr lang="en-US" dirty="0" smtClean="0"/>
              <a:t> is the amount of thermal energy that is transferred between two objects.  </a:t>
            </a:r>
          </a:p>
          <a:p>
            <a:pPr marL="0" indent="0">
              <a:buNone/>
            </a:pPr>
            <a:endParaRPr lang="en-US" dirty="0" smtClean="0"/>
          </a:p>
          <a:p>
            <a:pPr marL="0" indent="0">
              <a:buNone/>
            </a:pPr>
            <a:r>
              <a:rPr lang="en-US" b="1" dirty="0" smtClean="0"/>
              <a:t>Thermal energy </a:t>
            </a:r>
            <a:r>
              <a:rPr lang="en-US" dirty="0" smtClean="0"/>
              <a:t>is the amount of kinetic and potential energy in an object or material. </a:t>
            </a:r>
            <a:endParaRPr lang="en-US" dirty="0"/>
          </a:p>
        </p:txBody>
      </p:sp>
    </p:spTree>
    <p:extLst>
      <p:ext uri="{BB962C8B-B14F-4D97-AF65-F5344CB8AC3E}">
        <p14:creationId xmlns:p14="http://schemas.microsoft.com/office/powerpoint/2010/main" val="416858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a:xfrm>
            <a:off x="612775" y="228600"/>
            <a:ext cx="8153400" cy="762000"/>
          </a:xfrm>
        </p:spPr>
        <p:txBody>
          <a:bodyPr/>
          <a:lstStyle/>
          <a:p>
            <a:r>
              <a:rPr lang="en-US" i="1" dirty="0" smtClean="0"/>
              <a:t>Answer</a:t>
            </a:r>
          </a:p>
        </p:txBody>
      </p:sp>
      <p:sp>
        <p:nvSpPr>
          <p:cNvPr id="122882" name="Content Placeholder 2"/>
          <p:cNvSpPr>
            <a:spLocks noGrp="1"/>
          </p:cNvSpPr>
          <p:nvPr>
            <p:ph idx="1"/>
          </p:nvPr>
        </p:nvSpPr>
        <p:spPr>
          <a:xfrm>
            <a:off x="612775" y="1600200"/>
            <a:ext cx="8153400" cy="4724400"/>
          </a:xfrm>
        </p:spPr>
        <p:txBody>
          <a:bodyPr/>
          <a:lstStyle/>
          <a:p>
            <a:pPr>
              <a:buFont typeface="Wingdings" pitchFamily="2" charset="2"/>
              <a:buNone/>
            </a:pPr>
            <a:r>
              <a:rPr lang="en-US" dirty="0" smtClean="0"/>
              <a:t> 4. Amy wraps her dolls in blankets but can’t understand why they don’t warm up. Why don’t they warm up?</a:t>
            </a:r>
          </a:p>
          <a:p>
            <a:pPr>
              <a:buFont typeface="Wingdings" pitchFamily="2" charset="2"/>
              <a:buNone/>
            </a:pPr>
            <a:endParaRPr lang="en-US" dirty="0" smtClean="0"/>
          </a:p>
          <a:p>
            <a:pPr>
              <a:buFont typeface="Wingdings" pitchFamily="2" charset="2"/>
              <a:buNone/>
            </a:pPr>
            <a:r>
              <a:rPr lang="en-US" dirty="0" smtClean="0"/>
              <a:t>A. 	The blankets she uses are probably poor insulators.</a:t>
            </a:r>
          </a:p>
          <a:p>
            <a:pPr>
              <a:buFont typeface="Wingdings" pitchFamily="2" charset="2"/>
              <a:buNone/>
            </a:pPr>
            <a:r>
              <a:rPr lang="en-US" dirty="0" smtClean="0"/>
              <a:t>B.	The blankets she uses are probably poor 	conductors.</a:t>
            </a:r>
          </a:p>
          <a:p>
            <a:pPr>
              <a:buFont typeface="Wingdings" pitchFamily="2" charset="2"/>
              <a:buNone/>
            </a:pPr>
            <a:r>
              <a:rPr lang="en-US" dirty="0" smtClean="0"/>
              <a:t>C. 	The dolls are made of materials which don’t hold 	heat well.</a:t>
            </a:r>
          </a:p>
          <a:p>
            <a:pPr>
              <a:buFont typeface="Wingdings" pitchFamily="2" charset="2"/>
              <a:buNone/>
            </a:pPr>
            <a:r>
              <a:rPr lang="en-US" b="1" i="1" dirty="0" smtClean="0"/>
              <a:t>D. 	None of the above.</a:t>
            </a:r>
          </a:p>
          <a:p>
            <a:pPr>
              <a:buFont typeface="Wingdings" pitchFamily="2" charset="2"/>
              <a:buNone/>
            </a:pPr>
            <a:r>
              <a:rPr lang="en-US" dirty="0" smtClean="0"/>
              <a:t> </a:t>
            </a:r>
          </a:p>
          <a:p>
            <a:pPr>
              <a:buFont typeface="Wingdings" pitchFamily="2" charset="2"/>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16556366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p:cNvSpPr>
            <a:spLocks noGrp="1"/>
          </p:cNvSpPr>
          <p:nvPr>
            <p:ph type="title"/>
          </p:nvPr>
        </p:nvSpPr>
        <p:spPr>
          <a:xfrm>
            <a:off x="612775" y="228600"/>
            <a:ext cx="8153400" cy="762000"/>
          </a:xfrm>
        </p:spPr>
        <p:txBody>
          <a:bodyPr/>
          <a:lstStyle/>
          <a:p>
            <a:endParaRPr lang="en-US" dirty="0" smtClean="0"/>
          </a:p>
        </p:txBody>
      </p:sp>
      <p:sp>
        <p:nvSpPr>
          <p:cNvPr id="124930" name="Content Placeholder 2"/>
          <p:cNvSpPr>
            <a:spLocks noGrp="1"/>
          </p:cNvSpPr>
          <p:nvPr>
            <p:ph idx="1"/>
          </p:nvPr>
        </p:nvSpPr>
        <p:spPr/>
        <p:txBody>
          <a:bodyPr>
            <a:normAutofit lnSpcReduction="10000"/>
          </a:bodyPr>
          <a:lstStyle/>
          <a:p>
            <a:pPr>
              <a:spcBef>
                <a:spcPts val="0"/>
              </a:spcBef>
              <a:buFont typeface="Wingdings" pitchFamily="2" charset="2"/>
              <a:buNone/>
            </a:pPr>
            <a:r>
              <a:rPr lang="en-US" sz="2800" dirty="0" smtClean="0"/>
              <a:t>5. As water in a freezer turns into ice, </a:t>
            </a:r>
          </a:p>
          <a:p>
            <a:pPr>
              <a:spcBef>
                <a:spcPts val="0"/>
              </a:spcBef>
              <a:buFont typeface="Wingdings" pitchFamily="2" charset="2"/>
              <a:buNone/>
            </a:pPr>
            <a:endParaRPr lang="en-US" sz="2800" dirty="0" smtClean="0"/>
          </a:p>
          <a:p>
            <a:pPr>
              <a:spcBef>
                <a:spcPts val="0"/>
              </a:spcBef>
              <a:buFont typeface="Wingdings" pitchFamily="2" charset="2"/>
              <a:buNone/>
            </a:pPr>
            <a:r>
              <a:rPr lang="en-US" sz="2800" dirty="0" smtClean="0"/>
              <a:t>A. 	The water absorbs energy from the air in the 	freezer.</a:t>
            </a:r>
          </a:p>
          <a:p>
            <a:pPr>
              <a:spcBef>
                <a:spcPts val="0"/>
              </a:spcBef>
              <a:buFont typeface="Wingdings" pitchFamily="2" charset="2"/>
              <a:buNone/>
            </a:pPr>
            <a:r>
              <a:rPr lang="en-US" sz="2800" dirty="0" smtClean="0"/>
              <a:t>B. 	The water absorbs the coldness from the air 	in the freezer.</a:t>
            </a:r>
          </a:p>
          <a:p>
            <a:pPr>
              <a:spcBef>
                <a:spcPts val="0"/>
              </a:spcBef>
              <a:buFont typeface="Wingdings" pitchFamily="2" charset="2"/>
              <a:buNone/>
            </a:pPr>
            <a:r>
              <a:rPr lang="en-US" sz="2800" dirty="0" smtClean="0"/>
              <a:t>C. 	The freezer air absorbs heat from the water.</a:t>
            </a:r>
          </a:p>
          <a:p>
            <a:pPr>
              <a:spcBef>
                <a:spcPts val="0"/>
              </a:spcBef>
              <a:buFont typeface="Wingdings" pitchFamily="2" charset="2"/>
              <a:buNone/>
            </a:pPr>
            <a:r>
              <a:rPr lang="en-US" sz="2800" dirty="0" smtClean="0"/>
              <a:t>D. 	The water neither absorbs nor releases 	energy</a:t>
            </a:r>
          </a:p>
          <a:p>
            <a:pPr>
              <a:buFont typeface="Wingdings" pitchFamily="2" charset="2"/>
              <a:buNone/>
            </a:pPr>
            <a:endParaRPr lang="en-US" sz="2200" dirty="0" smtClean="0"/>
          </a:p>
          <a:p>
            <a:pPr>
              <a:buFont typeface="Wingdings" pitchFamily="2" charset="2"/>
              <a:buNone/>
            </a:pPr>
            <a:endParaRPr lang="en-US" sz="1200" dirty="0" smtClean="0">
              <a:latin typeface="Candara" pitchFamily="34" charset="0"/>
            </a:endParaRPr>
          </a:p>
          <a:p>
            <a:pPr>
              <a:buFont typeface="Wingdings" pitchFamily="2" charset="2"/>
              <a:buNone/>
            </a:pPr>
            <a:r>
              <a:rPr lang="en-US" sz="1200" dirty="0" smtClean="0">
                <a:latin typeface="Candara" pitchFamily="34" charset="0"/>
              </a:rPr>
              <a:t> </a:t>
            </a:r>
          </a:p>
          <a:p>
            <a:pPr>
              <a:buFont typeface="Wingdings" pitchFamily="2" charset="2"/>
              <a:buNone/>
            </a:pPr>
            <a:r>
              <a:rPr lang="en-US" sz="1200" dirty="0" smtClean="0">
                <a:latin typeface="Candara" pitchFamily="34" charset="0"/>
              </a:rPr>
              <a:t> </a:t>
            </a:r>
          </a:p>
          <a:p>
            <a:endParaRPr lang="en-US" sz="1200" dirty="0" smtClean="0">
              <a:latin typeface="Candara" pitchFamily="34" charset="0"/>
            </a:endParaRPr>
          </a:p>
          <a:p>
            <a:endParaRPr lang="en-US" dirty="0" smtClean="0"/>
          </a:p>
        </p:txBody>
      </p:sp>
    </p:spTree>
    <p:extLst>
      <p:ext uri="{BB962C8B-B14F-4D97-AF65-F5344CB8AC3E}">
        <p14:creationId xmlns:p14="http://schemas.microsoft.com/office/powerpoint/2010/main" val="12338574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p:cNvSpPr>
            <a:spLocks noGrp="1"/>
          </p:cNvSpPr>
          <p:nvPr>
            <p:ph type="title"/>
          </p:nvPr>
        </p:nvSpPr>
        <p:spPr>
          <a:xfrm>
            <a:off x="612775" y="228600"/>
            <a:ext cx="8153400" cy="762000"/>
          </a:xfrm>
        </p:spPr>
        <p:txBody>
          <a:bodyPr/>
          <a:lstStyle/>
          <a:p>
            <a:r>
              <a:rPr lang="en-US" i="1" dirty="0" smtClean="0"/>
              <a:t>Answer</a:t>
            </a:r>
          </a:p>
        </p:txBody>
      </p:sp>
      <p:sp>
        <p:nvSpPr>
          <p:cNvPr id="124930" name="Content Placeholder 2"/>
          <p:cNvSpPr>
            <a:spLocks noGrp="1"/>
          </p:cNvSpPr>
          <p:nvPr>
            <p:ph idx="1"/>
          </p:nvPr>
        </p:nvSpPr>
        <p:spPr/>
        <p:txBody>
          <a:bodyPr>
            <a:normAutofit fontScale="92500"/>
          </a:bodyPr>
          <a:lstStyle/>
          <a:p>
            <a:pPr>
              <a:spcBef>
                <a:spcPts val="0"/>
              </a:spcBef>
              <a:buFont typeface="Wingdings" pitchFamily="2" charset="2"/>
              <a:buNone/>
            </a:pPr>
            <a:r>
              <a:rPr lang="en-US" sz="2800" dirty="0" smtClean="0"/>
              <a:t>5. As water in a freezer turns into ice, </a:t>
            </a:r>
          </a:p>
          <a:p>
            <a:pPr>
              <a:spcBef>
                <a:spcPts val="0"/>
              </a:spcBef>
              <a:buFont typeface="Wingdings" pitchFamily="2" charset="2"/>
              <a:buNone/>
            </a:pPr>
            <a:endParaRPr lang="en-US" sz="2800" dirty="0" smtClean="0"/>
          </a:p>
          <a:p>
            <a:pPr>
              <a:spcBef>
                <a:spcPts val="0"/>
              </a:spcBef>
              <a:buFont typeface="Wingdings" pitchFamily="2" charset="2"/>
              <a:buNone/>
            </a:pPr>
            <a:r>
              <a:rPr lang="en-US" sz="2800" dirty="0" smtClean="0"/>
              <a:t>A. 	The water absorbs energy from the air in the 	freezer.</a:t>
            </a:r>
          </a:p>
          <a:p>
            <a:pPr>
              <a:spcBef>
                <a:spcPts val="0"/>
              </a:spcBef>
              <a:buFont typeface="Wingdings" pitchFamily="2" charset="2"/>
              <a:buNone/>
            </a:pPr>
            <a:r>
              <a:rPr lang="en-US" sz="2800" dirty="0" smtClean="0"/>
              <a:t>B. 	The water absorbs the coldness from the air 	in the freezer.</a:t>
            </a:r>
          </a:p>
          <a:p>
            <a:pPr>
              <a:spcBef>
                <a:spcPts val="0"/>
              </a:spcBef>
              <a:buFont typeface="Wingdings" pitchFamily="2" charset="2"/>
              <a:buNone/>
            </a:pPr>
            <a:r>
              <a:rPr lang="en-US" sz="2800" b="1" i="1" dirty="0" smtClean="0"/>
              <a:t>C. 	The freezer air absorbs heat from the water.</a:t>
            </a:r>
          </a:p>
          <a:p>
            <a:pPr>
              <a:spcBef>
                <a:spcPts val="0"/>
              </a:spcBef>
              <a:buFont typeface="Wingdings" pitchFamily="2" charset="2"/>
              <a:buNone/>
            </a:pPr>
            <a:r>
              <a:rPr lang="en-US" sz="2800" dirty="0" smtClean="0"/>
              <a:t>D. 	The water neither absorbs nor releases 	energy</a:t>
            </a:r>
          </a:p>
          <a:p>
            <a:pPr>
              <a:buFont typeface="Wingdings" pitchFamily="2" charset="2"/>
              <a:buNone/>
            </a:pPr>
            <a:endParaRPr lang="en-US" sz="2200" dirty="0" smtClean="0"/>
          </a:p>
          <a:p>
            <a:pPr>
              <a:buFont typeface="Wingdings" pitchFamily="2" charset="2"/>
              <a:buNone/>
            </a:pPr>
            <a:endParaRPr lang="en-US" sz="1200" dirty="0" smtClean="0">
              <a:latin typeface="Candara" pitchFamily="34" charset="0"/>
            </a:endParaRPr>
          </a:p>
          <a:p>
            <a:pPr>
              <a:buFont typeface="Wingdings" pitchFamily="2" charset="2"/>
              <a:buNone/>
            </a:pPr>
            <a:r>
              <a:rPr lang="en-US" sz="1200" dirty="0" smtClean="0">
                <a:latin typeface="Candara" pitchFamily="34" charset="0"/>
              </a:rPr>
              <a:t> </a:t>
            </a:r>
          </a:p>
          <a:p>
            <a:pPr>
              <a:buFont typeface="Wingdings" pitchFamily="2" charset="2"/>
              <a:buNone/>
            </a:pPr>
            <a:r>
              <a:rPr lang="en-US" sz="1200" dirty="0" smtClean="0">
                <a:latin typeface="Candara" pitchFamily="34" charset="0"/>
              </a:rPr>
              <a:t> </a:t>
            </a:r>
          </a:p>
          <a:p>
            <a:endParaRPr lang="en-US" sz="1200" dirty="0" smtClean="0">
              <a:latin typeface="Candara" pitchFamily="34" charset="0"/>
            </a:endParaRPr>
          </a:p>
          <a:p>
            <a:endParaRPr lang="en-US" dirty="0" smtClean="0"/>
          </a:p>
        </p:txBody>
      </p:sp>
    </p:spTree>
    <p:extLst>
      <p:ext uri="{BB962C8B-B14F-4D97-AF65-F5344CB8AC3E}">
        <p14:creationId xmlns:p14="http://schemas.microsoft.com/office/powerpoint/2010/main" val="4258635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le 1"/>
          <p:cNvSpPr>
            <a:spLocks noGrp="1"/>
          </p:cNvSpPr>
          <p:nvPr>
            <p:ph type="title"/>
          </p:nvPr>
        </p:nvSpPr>
        <p:spPr>
          <a:xfrm>
            <a:off x="612775" y="228600"/>
            <a:ext cx="8153400" cy="762000"/>
          </a:xfrm>
        </p:spPr>
        <p:txBody>
          <a:bodyPr/>
          <a:lstStyle/>
          <a:p>
            <a:endParaRPr lang="en-US" dirty="0" smtClean="0"/>
          </a:p>
        </p:txBody>
      </p:sp>
      <p:sp>
        <p:nvSpPr>
          <p:cNvPr id="129026" name="Content Placeholder 2"/>
          <p:cNvSpPr>
            <a:spLocks noGrp="1"/>
          </p:cNvSpPr>
          <p:nvPr>
            <p:ph idx="1"/>
          </p:nvPr>
        </p:nvSpPr>
        <p:spPr>
          <a:xfrm>
            <a:off x="612775" y="1600200"/>
            <a:ext cx="8153400" cy="2895600"/>
          </a:xfrm>
        </p:spPr>
        <p:txBody>
          <a:bodyPr>
            <a:noAutofit/>
          </a:bodyPr>
          <a:lstStyle/>
          <a:p>
            <a:pPr>
              <a:spcBef>
                <a:spcPts val="0"/>
              </a:spcBef>
              <a:buFont typeface="Wingdings" pitchFamily="2" charset="2"/>
              <a:buNone/>
            </a:pPr>
            <a:r>
              <a:rPr lang="en-US" dirty="0" smtClean="0"/>
              <a:t>6. You have a can of soda in your lunchbox that you want to keep cold. Which material will work best to keep it cold? </a:t>
            </a:r>
          </a:p>
          <a:p>
            <a:pPr>
              <a:spcBef>
                <a:spcPts val="0"/>
              </a:spcBef>
              <a:buFont typeface="Wingdings" pitchFamily="2" charset="2"/>
              <a:buNone/>
            </a:pPr>
            <a:endParaRPr lang="en-US" dirty="0" smtClean="0"/>
          </a:p>
          <a:p>
            <a:pPr>
              <a:spcBef>
                <a:spcPts val="0"/>
              </a:spcBef>
              <a:buFont typeface="Wingdings" pitchFamily="2" charset="2"/>
              <a:buNone/>
            </a:pPr>
            <a:r>
              <a:rPr lang="en-US" dirty="0" smtClean="0"/>
              <a:t>A. 	Aluminum foil wrapped around the soda because 	metals transfer heat energy easily.</a:t>
            </a:r>
          </a:p>
          <a:p>
            <a:pPr>
              <a:spcBef>
                <a:spcPts val="0"/>
              </a:spcBef>
              <a:buFont typeface="Wingdings" pitchFamily="2" charset="2"/>
              <a:buNone/>
            </a:pPr>
            <a:r>
              <a:rPr lang="en-US" dirty="0" smtClean="0"/>
              <a:t>B. 	A paper towel wrapped around the soda because 	paper soaks up the moisture.</a:t>
            </a:r>
          </a:p>
          <a:p>
            <a:pPr>
              <a:spcBef>
                <a:spcPts val="0"/>
              </a:spcBef>
              <a:buFont typeface="Wingdings" pitchFamily="2" charset="2"/>
              <a:buNone/>
            </a:pPr>
            <a:r>
              <a:rPr lang="en-US" dirty="0" smtClean="0"/>
              <a:t>C. 	Wax paper wrapped around the soda because wax 	paper traps the moisture.</a:t>
            </a:r>
          </a:p>
          <a:p>
            <a:pPr>
              <a:spcBef>
                <a:spcPts val="0"/>
              </a:spcBef>
              <a:buFont typeface="Wingdings" pitchFamily="2" charset="2"/>
              <a:buNone/>
            </a:pPr>
            <a:r>
              <a:rPr lang="en-US" dirty="0" smtClean="0"/>
              <a:t>D. 	Your wool sweater wrapped around the soda 	because wool traps air.</a:t>
            </a:r>
          </a:p>
          <a:p>
            <a:pPr>
              <a:buFont typeface="Wingdings" pitchFamily="2" charset="2"/>
              <a:buNone/>
            </a:pPr>
            <a:endParaRPr lang="en-US" dirty="0" smtClean="0"/>
          </a:p>
        </p:txBody>
      </p:sp>
    </p:spTree>
    <p:extLst>
      <p:ext uri="{BB962C8B-B14F-4D97-AF65-F5344CB8AC3E}">
        <p14:creationId xmlns:p14="http://schemas.microsoft.com/office/powerpoint/2010/main" val="34810309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le 1"/>
          <p:cNvSpPr>
            <a:spLocks noGrp="1"/>
          </p:cNvSpPr>
          <p:nvPr>
            <p:ph type="title"/>
          </p:nvPr>
        </p:nvSpPr>
        <p:spPr>
          <a:xfrm>
            <a:off x="612775" y="228600"/>
            <a:ext cx="8153400" cy="762000"/>
          </a:xfrm>
        </p:spPr>
        <p:txBody>
          <a:bodyPr/>
          <a:lstStyle/>
          <a:p>
            <a:r>
              <a:rPr lang="en-US" i="1" dirty="0" smtClean="0"/>
              <a:t>Answer</a:t>
            </a:r>
          </a:p>
        </p:txBody>
      </p:sp>
      <p:sp>
        <p:nvSpPr>
          <p:cNvPr id="129026" name="Content Placeholder 2"/>
          <p:cNvSpPr>
            <a:spLocks noGrp="1"/>
          </p:cNvSpPr>
          <p:nvPr>
            <p:ph idx="1"/>
          </p:nvPr>
        </p:nvSpPr>
        <p:spPr>
          <a:xfrm>
            <a:off x="612775" y="1600200"/>
            <a:ext cx="8153400" cy="2895600"/>
          </a:xfrm>
        </p:spPr>
        <p:txBody>
          <a:bodyPr>
            <a:noAutofit/>
          </a:bodyPr>
          <a:lstStyle/>
          <a:p>
            <a:pPr>
              <a:spcBef>
                <a:spcPts val="0"/>
              </a:spcBef>
              <a:buFont typeface="Wingdings" pitchFamily="2" charset="2"/>
              <a:buNone/>
            </a:pPr>
            <a:r>
              <a:rPr lang="en-US" dirty="0" smtClean="0"/>
              <a:t>6. You have a can of soda in your lunchbox that you want to keep cold. Which material will work best to keep it cold? </a:t>
            </a:r>
          </a:p>
          <a:p>
            <a:pPr>
              <a:spcBef>
                <a:spcPts val="0"/>
              </a:spcBef>
              <a:buFont typeface="Wingdings" pitchFamily="2" charset="2"/>
              <a:buNone/>
            </a:pPr>
            <a:endParaRPr lang="en-US" dirty="0" smtClean="0"/>
          </a:p>
          <a:p>
            <a:pPr>
              <a:spcBef>
                <a:spcPts val="0"/>
              </a:spcBef>
              <a:buFont typeface="Wingdings" pitchFamily="2" charset="2"/>
              <a:buNone/>
            </a:pPr>
            <a:r>
              <a:rPr lang="en-US" dirty="0" smtClean="0"/>
              <a:t>A. 	Aluminum foil wrapped around the soda because 	metals transfer heat energy easily.</a:t>
            </a:r>
          </a:p>
          <a:p>
            <a:pPr>
              <a:spcBef>
                <a:spcPts val="0"/>
              </a:spcBef>
              <a:buFont typeface="Wingdings" pitchFamily="2" charset="2"/>
              <a:buNone/>
            </a:pPr>
            <a:r>
              <a:rPr lang="en-US" dirty="0" smtClean="0"/>
              <a:t>B. 	A paper towel wrapped around the soda because 	paper soaks up the moisture.</a:t>
            </a:r>
          </a:p>
          <a:p>
            <a:pPr>
              <a:spcBef>
                <a:spcPts val="0"/>
              </a:spcBef>
              <a:buFont typeface="Wingdings" pitchFamily="2" charset="2"/>
              <a:buNone/>
            </a:pPr>
            <a:r>
              <a:rPr lang="en-US" dirty="0" smtClean="0"/>
              <a:t>C. 	Wax paper wrapped around the soda because wax 	paper traps the moisture.</a:t>
            </a:r>
          </a:p>
          <a:p>
            <a:pPr>
              <a:spcBef>
                <a:spcPts val="0"/>
              </a:spcBef>
              <a:buFont typeface="Wingdings" pitchFamily="2" charset="2"/>
              <a:buNone/>
            </a:pPr>
            <a:r>
              <a:rPr lang="en-US" b="1" i="1" dirty="0" smtClean="0"/>
              <a:t>D. 	Your wool sweater wrapped around the soda 	because wool traps air.</a:t>
            </a:r>
          </a:p>
          <a:p>
            <a:pPr>
              <a:buFont typeface="Wingdings" pitchFamily="2" charset="2"/>
              <a:buNone/>
            </a:pPr>
            <a:endParaRPr lang="en-US" dirty="0" smtClean="0"/>
          </a:p>
        </p:txBody>
      </p:sp>
    </p:spTree>
    <p:extLst>
      <p:ext uri="{BB962C8B-B14F-4D97-AF65-F5344CB8AC3E}">
        <p14:creationId xmlns:p14="http://schemas.microsoft.com/office/powerpoint/2010/main" val="1441591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has more thermal energy?</a:t>
            </a:r>
            <a:endParaRPr lang="en-US" dirty="0"/>
          </a:p>
        </p:txBody>
      </p:sp>
      <p:sp>
        <p:nvSpPr>
          <p:cNvPr id="4" name="AutoShape 4" descr="data:image/jpeg;base64,/9j/4AAQSkZJRgABAQAAAQABAAD/2wCEAAkGBhQQERUUEhMWFRUVFx8aFhUXGBgYFxYXFhUXFBUcGBoXHScgGRkjGhUVIC8gIygpLCwsGB4yNTAqNSYrLCkBCQoKDgwOGg8PGikkHiQsLCwpKSwsLSkpKSksNSksKSksLCksKSkpKSksKSwpKSksLCkpLCksKSwpKSkpKSksLP/AABEIALoA8wMBIgACEQEDEQH/xAAbAAACAgMBAAAAAAAAAAAAAAAABQQGAQMHAv/EAEwQAAIBAwEDBQwIAwQJBQEAAAECAwAEEQUSITEGE0FRYQcVIjIzU3FygZGS0RQWQlJiobLCI4KxQ5OiwRc0VGODw9LT8CREVXOjRf/EABkBAQADAQEAAAAAAAAAAAAAAAABAgQDBf/EACQRAAIBAwQDAAMBAAAAAAAAAAABAgMRExIhMVEyQWEUInEE/9oADAMBAAIRAxEAPwDuNFLdS5QRW7BZNoEjIwpO7OOj0VD+utt1v8BqbMo5xWzY+opD9dLbrf4DR9dLbrf4DU6WMkex9RSH66W3W/wGj66W3W/wGmljJHsfUUh+ult1v8Bo+ult1v8AAaaWMkex9RSH66W3W/wGj66W3W/wGmljJHseNVN0zujpLc83JCYYZJGjtbksDHcPG7RsvAc2xKnZBJ2hwrHK7l7DHY3Lxu6yCF9htk7nK7KH4iK9cnNChfTraxmQPG1ojFSOJOC5HSCGdSCN4NQ1Ysmnui5BqzXNrDuhLpcjWWqu6tGf/T3BBYXEByEZio3OuNlj1+2rTHy4tWAKsxBGQQpIIPAjHEdtEmyHJLksFFIfrrbdbfCaPrrbdb/AanSyMkex9RSH66W3W/wGj66W3W/wGmljJHsfUUh+ult1v8Bo+ult1v8AAaaWMkex9RSH66W3W/wGj66W3W/wGmljJHsfUUh+ult1v8Bo+ult1v8AAaaWMkex9RSH66W3W/wGj66W3W/wGmljJHsfUUh+ult1v8Bo+ult1v8AAaaWMkex9RSH66W3W/wGj662/W/wGmljJHsfUVrhmDqGHBgCPQRmiqXLlK5deWT1P3NVbxVl5deWT1P3NVarXDxPMrebDFGKKKucgxRiiigDFGKKKAMUYoooBVqunG9uLWyHizy7Up/3MOHk9pyAK6ffz83qdmuN0lvcJ7Va1kH5K1c55LuZOUMAHCK2dm7NvI/zSrp3Q74Wb2N64bmre4ImZRnZjmhaLaI44DbFZZu8j06KtBFk1XQbe6AW4hjlAzgOobG1xwTvGd3DsrmGsdza/tJCNMaJ7YlmWGXc0Z47CsTllJ4bxjPtrqjzhgroQQRkEbwQQCD6COntqRE4YVVOx0aT5OIcntbNyjCRDHNE2xNGcgq3oO/G4+jBptinHdM0EQt3xiXwkULdKP7SHIw/a8Zwe1cjoFJo5AwBByCMg9YO8GtMJXR51anpexnFGKKKucQxRiiigDFGKKKAMUYoooAxRiiigDFGKKKAMVgis0GgOpaaP4MfqL+kVis6b5GP1F/SKxWJ8nqLgqfLryyep+5qrVWXl15ZPU/c1VqtVPxMFXzYUUUVc5BRRRQBRRRQBUbU79YIXlbgik+nqA7ScD21JJqTpnJbvkkLgq1qZsy72HOJHkgLu8JTIFB6wDVZysjpTg5Mm9zTkc9qzX122bi7VRsAYEMZwwTtO5Ad27Z7TVk7oUIfS70FQf8A00h39axlgfYVB9gqdqcu8Dq3+01nlDbc7Zzp9+CRfiiZf86yHqEXkpEO9toAcgW0WD/w1qdBLsns6arXcfvuf0e1J+yrR/3bsg/IVYSKA18rdONzY3MKDLSwSKgzjLtG2xv9bFct0S2eO3iSRSrogVlPFWXcQe0YrsVs+Vx1Vzbllps1nO82zJPbSHayi7ckD43qyrvaM4yG6MkHoNdKbs9zhXg5R2IdFQdK1yG6BMLhseMODLnhkHfU6tJ57TXIUUUUICiiigCiiigCiiigCiiigCg0UGpB1LTfIx+ov6RWKzpvkY/UX9IrFYXyeouCp8uvLJ6n7mqtVZeXXlk9T9zVWq1U/EwVfNhRRRVzkFFFFAFarq7SJS0jKijizHA/Pp3VD1rX4bRNqV8HHgoPHb0D28eArfyB5JSarIL2/jxbL/q1sw3OT/aOD4yjo3bz2DfSU9J2p0nP+EW2u01I/RbR9t5RhnUNsxRndI7EgAYXIAGSWIHbXZ7K2SFEijAVUQKi9SIAox6N3v7a921mkS7MaKijgFUKPcN1V21lL6heSZ8GCKKADP222riQ9hxJEP5eys8pOXJupwUOCex25fS35CtvKfW1srSa4ddpYkLbI+10AdmSQM9tRrd8Mp7aU92GXZ0a7PWqge2VBVToae4tbNHo9uGGNouwH4XlZlPtG+rPId59NaeT1t9HsbePGCkEa47Qig/nmtlAbIJNk/1qfillb7e4xuPD+lAVHlh3Nlnk+l2WxDdrnOciKcHiJQvT+Ie3PRRL7VrmxbGoWbwrnAnj/iwnP4h4voJz2V3UGvMsYYEEAgjBB3gg8QesdlWjJx4Oc6cZ8nHrO/jmXaidXXrU5Ht6vbisX2oxwLtyuqL1tu9w4n2U55V9xuNyZ9Nc2lxx2VJEL9hUeJ7N3ZS/klqdrNL9D1ezgivocBWkVdmcE7ihbcTkcBkHiOkDplM/42/OxW37oNpnCtI56NiMnPozW9uWESqHkiuI0JxtvC4TJ/FXc7a0SNQsaqijgqAKPcu6vc0KupVgGUjBBGQR1EHcRVcrOn48DkFnepMoeJ1dT0qcj29R9Nbqs+r9ySxnkEkQktX6WtWEYb1lKlfcKWXvcwmhXatLyWRh/ZXWy6P2B40Uoe3B7auqvZyl/mfpiuioNjqgkd4nVop4jiSF/HU9YxuZT0MOORU+uqafBlcXF2ZiiiipICg0UGpB1LTfIx+ov6RWKzpvkY/UX9IrFYXyeouCp8uvLJ6n7mqtVZeXXlk9T9zVTNV1uG1UNM4XPAcWPoA41qhtEw1Veo0idQKqK8vmlbZtrKeYnhgHJ9AVWNWbSuQWoaidq8JsrfzKEG4kHSGbgg/82aOpFExoSZpXUxJLzFujXE/THHwUdcjnwYx1591Pdc0s6fp009yRJcHCwxxZ2VkfwI1BO+Q7RySQM43AdN50Hk1b2MQitoljQcccWPWzHex7Tmqvyiu+f1vT7X7MKPdOOtgGiiz6DtH+YVxdRs1RoRj9EnIHuQAFbvVMzXLYYROcpF1bQ+2w6vFHDB410dNSR3eOM5MZCuRwUkZ2cjdtAYJHRkUm5Y6tKsltZwNzcl0XzMN5iihUNKyZ3GQ7SgZzjOcHFa7jk+I44vozrC1sGMbOC8ZDD+Lzw2gzBj4RbaDZ35O/PM7lrfhuqh8gcvYm4lXFxdTO9weHhpI0YXHQFChQOypknLaQ6VDcrEPpN0AsEIyQ00mRHjO/YAG2c/ZBr1oGktZ2sUEj85IgLSP96SRjJIR1jaY76An0l7rsHPafHAvG4uYIwB07UgP9B+VTdX1qC0TnLiVYkzjLZ3nfuAAJJ7ADVb1zuoQgRvHY3lyLc84snNNHEDsMm0SwJwFc4OKA6LdNvx1Vpqi6Rr+r6iizW9taQRPvV5pWlJB6QISPzA9FSn0HXSci9sh2CBv81JoC31mqK+i8os7rmxI6+bx/y6Zadyf1nZzNfWob7i220vtYFD7qAtMcpHA1vW9PVmkENpqa+N9ClHWDPET1biJOip9l9IZiJYFjA4MsocH2bIb8qAZC97PzqBrOiWl2oN1DFIBuBlC5HTgMd439VeNVtLkqFt+aVm4ySZYIOsIPHPYSB10jfuS2s/hX0k95J96WRlVevYSLZVB2b/TQHt+5wsHhabczWTcdgMZoG9aKQkfCR7a8nlpPp5VNVjVEYhVvYQxt2J4CRT4ULenIO/hUq17l9lGNkc+UHixm5uObUdQUOBjsNM7bkfbRpJGseY5Rh43d3QjgfBckA9oxwoBtBMHUMpBBGQQcggjIII4jHTXvNI7fQZbW2SC0mA5snZNwrTeASSqZV0IUZCgnJwBxqPofKaR7iS0u4liuEQOpRi0U8ecbcRYAjBwCp3jPVvoDdr/Iq0vmV54QXUYWRWaOQDqDoQcdlUTW+5te2jGTT5jcR9NrcN4YH+7kOM+3HbtVcL/lHfbzBpbso87cQxO3qqpf/ERUOHupQJIIb6Kawlbh9IX+G3RlZVJUjtO6pTaIcU+Si6brayuYnVoZ08eCQbLjHSAQNpe0Uzq+8ouSdtqSDnR4Q3xzRkCWM8QUce/ByOyqHc6VcWknNXGHHGOdRgSL07S/ZkHSBkGtEJ6tmYatHTujFBooNdDMdS03yMfqL+kVis6aP4MfqL+kUVifJ6q4KX3QudaaJLePnJpFwi8EGC20zt9lFG8n0AZzTPkjyCjswZJSJ7lx/EmYcOnZiU+Ig6hvOMnsicsdRuoZxzM6RhkH9grtuY8WZ+vJ4ClsUl/KNpdTIHULW33e/ga6Wk0c04Rk37OjhaMVzSXTNQbjq8w9EEI92Kitycvic9+br4EH9GxVdLL5YnViarcPJ2I6q96JcyrbiFohg7OXLqxwcgkDGCOjNVrUNcuZZrfTILlllkQvNc7KmRYUByRjcJHPA7sY7RTrVOTb2WnOum5E0Z54FjttPIpBfnSfHZ1BHuxjAqr2Lp3IndZjaK3hvo8c5YzCXHDajciOVc9AIYe6n2mzRXsCtjahuIuB3ZSRMYPVuJHvqgcvuVRv+TQuIlK8+yLIgycESbLqDjeNpR7xV45Kaeba1toW8aKJFYfiCjb/AMWaElN5LaZP32FtLhoNJibmHx4Ti5GIS+NxZYwy5AHik9Jq5zzgBnY4AyzMdwAG8knoAAJpdoF2G1fVU6VS29J/hSZ9xI99V3ujzyTrBp1ucS3r7LH7kK4aRj1Dhu6QDQEPkZpZ1q+bUrgH6JbsVtIm4MUxlyD24J62wPs4q+W2qSd9HgJPNvarKo+66TPC+PSGjz6PTTHT9IjtLaOCEbMcShVHXjiT1knee01XrGUtrjAcI9PGfTJdFv6IKAT8o430S7+m2qO9pN/rltGNyNwWaNfsk9PDh27m57rFsY9uKC8mH4LWU8eGWI2fzp7ft/EPZUc0AgPdRlmz9D0u6l2cbRl2bdQT0Zc7zRF3YIon2L+1uLNvvMvORH0PHnI9ANP6DvGOg8R0H0jpoBlpWuQXSbdvNHKvWjq3sODuPYd9ThVKu+SlpKdp7aEt98IFb4kwfzplp0ZtxspJIV6A7mTHoL5I9GaAsZFQJOUNusqwmeISscLEZF5w7s7lzk7qg3MpkUq5yDxG8f0xSDUeRtrLE6LDHEx3rLGirJHIN6OrAZyDg8d+8UBfqK5yvdAvrRFS602adlGGmtisiyY3bYQDaUnjsnGM1O5M91u0vp/o+zLbz78RzKFLY6Ac+N+HjuoC74qscuomijjvY1LSWT84VHF4GGzcoP5PC9Ma1Z1NDKCMHpoBdoWtw3sCTwOHjcZBHQekMOhh0ipV5YRzLsSoki/ddQy+5hiuX6ppE/J+4e5slaSwmObi3QbRt285Gv3f6Dcd2yRmxS7uUEsGszNG+9SIodwJ4HO/I4bxnOfbKVyrlYsV13H9OdyyxyRZOdmKWSNAexVOF9mKiX/cuYLi11C5i352JmFxFkfhfwge0MfRUTvZff8Aytz/AHUH/TXpNOvenVLk+iOAfsNW0so5xfIpuNA1O28pbJcqOMls3hY7YpMEn0E+itMF4r5A2lZfGR1KSKepkfBWrMsV4P8A+jMfTFan/k0u115GZRJO0hUcSkAIz1FIgcdldYuV7MzVI07XidG03yMfqL+kUV50zyMfqL+kUVnaNi4Kly78snqfuakFvcNGcqfkasHLryyep+5qrVaoeJ59XzY0XXiOKj2HFR7fllFI7oisxTczDxAw+zt8NrsGcdNJ7+zZwzIcOI2WPOMK7Yw3p3cejf10htbsW+nAISjowjlYgkxSMwErt142s9u6jSQjdoe8irxo9QZblTFcyM011M5QRraxriCOJ842C5XJ3eJiunafy0sbh+bhu4JHzjZWRck/hGfCHauaoWoWcN3bQSGyN3tIANorHIFwCGJYgkHAOM9IPTUe/wCSkYjQQ6XbMCMupkCSI3UrBTlsdO0BmuDibI1Nt0Wqx5IGKzuLKUqsLTl7d0xtbDy/SAhVvtKwI3cRVmhj2j/nXL7rTZ5LVFs+ft5oZllWO6d5FyoZcK5ZwVwW3KfYKcWvLPVl8F9Ot2/Etzsrn2hiPRUOJdTTN+saebLW7e8XyV6v0Wb8MuMwH+bYUekdtSOSOmie/u79t6oTa23VsQseecetLtD+Vuvdvi1qa5hdbq1SKQEGLEizLzgO1G+9RjYbZb2bq9/Wyw0yKK3kkaJAgVGdHKtgDOXUEbfSc4ztZ6aixKkn7LBPNtHsFUnRpCvKS5UndJYxso9R1X+u376dx8tdOfxNQth2NMin3MQax9At0u11Np4hGLYwh9tebIMnObW3nB+0Pb2VBYmzeMc9Z/rXillx3TtIJIa8iyOkB/6hcGov+lbRh/7tT/w5z/y6Ae0ZpIO65ow/90n91P8A9uvP+mTR/wDaR/cy/wDRQD2ikf8Apg0f/aP/AMZv+it9t3UdIcgLcoCfvRyr+bIB+dANQM1tW2Y8FPuol5XWqwmaN+dQeYUyn2BAaQz91qMA83Y6hLj7ts4HvNCLlh73v938xSjXuR0V4Bz8RLKQUlXKyIRwKuu8Y9NKx3WZT4ukX2/htKFHtzwrB7p92fF0e47dqSNfduqbC6PUvJXUMYh1W6UDxRJFFIfa2FJqRZ3usWn+sQxX0fnICIZwN+SY3wj9G4Y9tQj3RdSPi6Mezauoh791Z+vmqnONKjU/iulI9wWlmNSHkndDhEZY218HH9l9En2/YQux/iqi3er6fJM0ltJcaVOx8Iy27LbSno52M5QH8Xg9uafnlhq5G6wtlP4p2P5AV4k5Saywx9GsBnjmWVhjtApZlXKPtkc6xd2yh7q2WWAjP0uzYzRY3naaPe6rjeSMjfTGPX4XjWSNxIrcCpyDjjnqx1HhUG31bWEUKsOmRqDnZUTAbzk4CsMEnO/HvqTYWsgkeWS3gjeXyvMyuUdgdzmN0AD8QWHEcc7sdIt+zjNRt+p4k149CD2nNLZ5i5LMd5rdym1C2to2YnEmDsIu8s2PBAUcd+OHClCXzkw5jKiUHbU52ojs7Qzjdjdg+kV2VjJKL9nYtN8jH6i/pFYrGm+Rj9Rf0iistj0U9ip8uvLJ6n7mqtVZeXXlk9T9zVWq00/E8+r5sKgx6SqpKm02xKWyPByvO529k4z0njmp1FWaOV7DfkxfLNbIy7hvGCQSuOg46eB9optVE5M3XMT3XDLTbTJw8EooRuzO/f01dre5Egyp9nSPSKoabrg9uwUEk4A3k9g3k+wZNVzQbWO/tY554FLyAnO8EgMQjbjuJUD29VTOWTldPuiu48w+PapB/ImpehKotYAni8zHs9o5tcVV8l/REmEGnQ5jjxtuqKikkvJIdlBlid39ADXi+uktGPOm4kifjlOeij8LO8hTIOPA5UAjFRu6HG30CR4zh4GWZT05jYH+hNPdOvBNFHKvCRFcdm0A2PZnHsqB6uVpLyK5k2La4hUngv0EtgDj4TkD+lNl024Oyr3eEA8WKERMdx+0zvgDqVR7KcE9tVzX5jJd2cCMVYOZ3YebiBUr/MXC46s0sLk9tPWGNjzbXBG8ArEznhuBIUY3Zx6aWd9D/wDEzf3dt/Xbp9e2vOrs7bx7x4UZ2W3dG1gkezBpTLyLt38fn36y1zcHP+OlgmvZPs7dJIw5tljJ+w6R7S9HhbOR7jUK4t5lPgWVq/btqn5GKvCchrMY/gk+mSU+/LVsXkbZj+wX2lv6Fqmwujxm8/2C3/vx/wBmvS3l6OFnCMcMXPyi3VJi5NWynKwID2bXzpiFAwB0cBSwuhQLy+Y74LcDrNw5PsxFxpnIzADCBj0jaAA+Ib6hXtrcbZeCVMMADHKrMgxxZChBUndkHIPYd9aX026fxrtY+yGBR/imZ/yAoNiQ09x0Qxe2U/5Ia8F7s8Eth6ZJT+QjqH9VpASw1C92vxPEy/CYsYqK1xex7ucL9r2m0fSDbzgY6d6g9lBZDB478jc9oP5Zm/zWvKWV8T4V1Av/ANdux923Ma92VvcyBXlnKjOSiQCIkA5wxkeQgHqGzxptIpIIBweAOAcHHHB403BolgcspEuyo8ZdhTtduTvWoV7ymijk5pdqabzMI23HrHIWMdrEVqOj3RO/UH2epYIFb48HHuqPZwRWaNHbAksxaSRjtM7k5LM32j6NwpuyraXJquLq6lP8VvokfRHEyvct1bUhBSIeqCT114mdjGI1kkRR0h9pzxztO4JJ38fdihiScnj11iuqikcZVG+CJZaTHCSyqdo8XYlnPpZiTjs4VLNFBqSl7nUdNH8GP1F/SKKzpvkY/UX9IrFYmz1FwVPl15ZPU/c1VqrLy68snqfuaq1Wqn4nn1fNhRRRVzkRZdMjaVJSv8SPOywJG49Bx4w6cHppfdaZLAXmtrqWHAL7DESRbssfBfgvHO/dmnVeLiEOjK3ispUjhkMCpGejcahxRdTaY35Pat9Kt4zKgDvGC6Y3HKjO49BB4HrrzoGnG0aSDaHNbW1brtZZUIHOIAd5VX4djCkPIy8ZWMTsWaGRoyW4snGMn0gjf1g1aNc0gXMRXxZF3wycGjkA8FlPEdo6Rnrrm1Y7p8ok6jbLLFIjgsjowZRnJUqQQMb844Vr0m8iliVoT4GNkDBBXZ8EqVO9SuMYPDGOisJdStb7YiKzbBIhcjdJhsLtKfFJAAPUc0q5A3CyWMbq20zlmmzuImZy0oI+zvO4dWKFrbFiqvcrMRNbXI3PHOkeeuO4YRSKezxW9Kjrqw0vurpTPHAUD7StIc79gRFNk4x99hj0UIQwooqPfiQxsISgkI8EvkqM9JC+N07umhBp1PWYbYAzSKm14oPjMepVHhMexQTXmzvpJs4haJCNzyECQno/hHOB0+ER2rUTSeScUEhmYtNO3jTykM/bsdCDOdwA44yeNT9TvjChYIZD0ICq5PpkIAHvPYaEuwukvLfT8madmklOcuS8smzuAVI13KuTuVQoz1mtUfKSeY4t7GXHnLki3T3EFyPQtKtFaSKee7uMNNKAqxx71ijXxVViMsd+/AA49e7fccp7ljiK3I7ZGjVfbsszfkKhIao3LZbltkbYAbHhBSSoPYSASK2VU4eUN19uGPhxD5343cVG49dRzyvu+As2B6zJEF/JiSPZU2K3uXSsleyqM895ODz04hU/Ytxhv5pWGT/KFqHFyVhHjc6/rzStn0jawfdU2Ycor2X/AOlJgnbXAODvG49XppTq3K23txl3UdWTjPoHFj2AGlFtaJGuzGqoo6FGB7uuvRt1LbWyu197A2uzfjNTpOeQT6jyrur4FbNGRc75pF2FA/ArZLH0/lXuHk2uP4s08rdJaV1HsVCAB2HNOKKsokOpfg021osYwgwM54k7+HT6BW6iipOYUGig1IOpab5GP1F/SKxWdN8jH6i/pFYrC+T1FwVPl15ZPU/c1VqrLy68snqfuaq1Wqn4mCr5sKKKKucgooooDyEAO0ANrdvwM7sld/YSaZ6FyqiuWaLwo5kGWikGyxGcbS9DL05HCl1K9c0ppQjwvzc8TbUb9vSrfhOcVWR0hJJ2Z0DFJuT9qLUGB2TnJJZZVAzlw8rPwPFgGUEDhuqJoPKsyApOmxKmOcXjjPBh95D0MP65pxd2MN0oEirIAcqelW61I3q3aN9UsdlL0TAarNhqQe/u5CQsNvEkRkYgJtKzzSbzuwu2M9A3U2sNLaFyRPM6EeTlbnApzuKuw2x6CxrfdabFKAJI1YK20FI8HaznJXgSDUMsmkKYNQkv1PMl4IOAnxiWUdPNBvET8Z3noHTTPUtTitITJM+xGmAWJJJ6FHSWY47T19m+e4WMeEQOrt6sCqLyi1UajKlvGA0MLiSZuIyviR54bRPEVJF0NF5RyXSbUYaCNvFJA51x0HG8RgjeOLdWK8gf+E5PvNZxRXRKxmlLUGKKKKkqGKMUUUAYooooAooooAooooAooooAoNFBqQdS03yMfqL+kVis6b5GP1F/SKxWF8nqLgqfLryyep+5qrVWXl15ZPU/c1VqtVPxMFXzYUUUVc5BRRRQBWaxRQES70/beOQHZaM8fvIfHQ9YO49hANSrDWlhukjfK84PBc+I53+Dn7w44PHfWah6tpa3EZRtxyCrjxkZd6svaKhounvuXSW4VRlmA9tVa67oCEsLeGeYA452OPaQsOIUkjPpqC+nNJEqTSZ6JNgbAkHVu3qD0449gyDMihCgKoAAGAAAAB1AdA9GKqol8iRGgklnRjcLsbYICbWWCkEeEw3bRB+zwrdZWaQoEjUKq7gB/wCbz1k1uoq9jlcKKKKEBRRRQBRRRQBRRRQBRRRQBRRRQBRRRQBQaKDUg6lpvkY/UX9IrFZ03yMfqL+kVisL5PUXBU+XXlk9T9zVW8V0zUbGORgXjRiBxZQT+YqJ3oh8zH8C/Ku8Z2VjNUpXk3c59ijFdB70Q+Zj+BflR3oh8zH8C/KrZF0c8P059ijFdB70Q+Zj+BflR3oh8zH8C/KmRdDD9OfYoxXQe9EPmY/gX5Ud6IfMx/AvypkXQw/Tn2KMV0HvRD5mP4F+VHeiHzMfwL8qZF0Th+nPsUYroPeiHzMfwL8qO9EPmY/gX5UyIjB9OfYoxXQe9EPmY/gX5Ud6IfMx/AvypkXQw/Tn2KMV0HvRD5mP4F+VHeiHzMfwL8qZF0MP059ijFdB70Q+Zj+BflR3oh8zH8C/KmRdDD9OfYoxXQe9EPmY/gX5Ud6IfMx/AvypkXQw/Tn2KMV0HvRD5mP4F+VHeiHzMfwL8qZF0MP059ijFdB70Q+Zj+BflR3oh8zH8C/KmRdDD9OfYoxXQe9EPmY/gX5Ud6IfMx/AvypkXQw/Tn2KMV0HvRD5mP4F+VHeiHzMfwL8qZF0MP059isEV0LvRD5mP4F+VB0iHzMfwL8qZETh+jDTfIx+ov6RRUiJAFAAwANwHRRWY3JH/9k="/>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QQERUUEhMWFRUVFx8aFhUXGBgYFxYXFhUXFBUcGBoXHScgGRkjGhUVIC8gIygpLCwsGB4yNTAqNSYrLCkBCQoKDgwOGg8PGikkHiQsLCwpKSwsLSkpKSksNSksKSksLCksKSkpKSksKSwpKSksLCkpLCksKSwpKSkpKSksLP/AABEIALoA8wMBIgACEQEDEQH/xAAbAAACAgMBAAAAAAAAAAAAAAAABQQGAQMHAv/EAEwQAAIBAwEDBQwIAwQJBQEAAAECAwAEEQUSITEGE0FRYQcVIjIzU3FygZGS0RQWQlJiobLCI4KxQ5OiwRc0VGODw9LT8CREVXOjRf/EABkBAQADAQEAAAAAAAAAAAAAAAABAgQDBf/EACQRAAIBAwQDAAMBAAAAAAAAAAABAgMRExIhMVEyQWEUInEE/9oADAMBAAIRAxEAPwDuNFLdS5QRW7BZNoEjIwpO7OOj0VD+utt1v8BqbMo5xWzY+opD9dLbrf4DR9dLbrf4DU6WMkex9RSH66W3W/wGj66W3W/wGmljJHsfUUh+ult1v8Bo+ult1v8AAaaWMkex9RSH66W3W/wGj66W3W/wGmljJHseNVN0zujpLc83JCYYZJGjtbksDHcPG7RsvAc2xKnZBJ2hwrHK7l7DHY3Lxu6yCF9htk7nK7KH4iK9cnNChfTraxmQPG1ojFSOJOC5HSCGdSCN4NQ1Ysmnui5BqzXNrDuhLpcjWWqu6tGf/T3BBYXEByEZio3OuNlj1+2rTHy4tWAKsxBGQQpIIPAjHEdtEmyHJLksFFIfrrbdbfCaPrrbdb/AanSyMkex9RSH66W3W/wGj66W3W/wGmljJHsfUUh+ult1v8Bo+ult1v8AAaaWMkex9RSH66W3W/wGj66W3W/wGmljJHsfUUh+ult1v8Bo+ult1v8AAaaWMkex9RSH66W3W/wGj66W3W/wGmljJHsfUUh+ult1v8Bo+ult1v8AAaaWMkex9RSH66W3W/wGj662/W/wGmljJHsfUVrhmDqGHBgCPQRmiqXLlK5deWT1P3NVbxVl5deWT1P3NVarXDxPMrebDFGKKKucgxRiiigDFGKKKAMUYoooBVqunG9uLWyHizy7Up/3MOHk9pyAK6ffz83qdmuN0lvcJ7Va1kH5K1c55LuZOUMAHCK2dm7NvI/zSrp3Q74Wb2N64bmre4ImZRnZjmhaLaI44DbFZZu8j06KtBFk1XQbe6AW4hjlAzgOobG1xwTvGd3DsrmGsdza/tJCNMaJ7YlmWGXc0Z47CsTllJ4bxjPtrqjzhgroQQRkEbwQQCD6COntqRE4YVVOx0aT5OIcntbNyjCRDHNE2xNGcgq3oO/G4+jBptinHdM0EQt3xiXwkULdKP7SHIw/a8Zwe1cjoFJo5AwBByCMg9YO8GtMJXR51anpexnFGKKKucQxRiiigDFGKKKAMUYoooAxRiiigDFGKKKAMVgis0GgOpaaP4MfqL+kVis6b5GP1F/SKxWJ8nqLgqfLryyep+5qrVWXl15ZPU/c1VqtVPxMFXzYUUUVc5BRRRQBRRRQBUbU79YIXlbgik+nqA7ScD21JJqTpnJbvkkLgq1qZsy72HOJHkgLu8JTIFB6wDVZysjpTg5Mm9zTkc9qzX122bi7VRsAYEMZwwTtO5Ad27Z7TVk7oUIfS70FQf8A00h39axlgfYVB9gqdqcu8Dq3+01nlDbc7Zzp9+CRfiiZf86yHqEXkpEO9toAcgW0WD/w1qdBLsns6arXcfvuf0e1J+yrR/3bsg/IVYSKA18rdONzY3MKDLSwSKgzjLtG2xv9bFct0S2eO3iSRSrogVlPFWXcQe0YrsVs+Vx1Vzbllps1nO82zJPbSHayi7ckD43qyrvaM4yG6MkHoNdKbs9zhXg5R2IdFQdK1yG6BMLhseMODLnhkHfU6tJ57TXIUUUUICiiigCiiigCiiigCiiigCg0UGpB1LTfIx+ov6RWKzpvkY/UX9IrFYXyeouCp8uvLJ6n7mqtVZeXXlk9T9zVWq1U/EwVfNhRRRVzkFFFFAFarq7SJS0jKijizHA/Pp3VD1rX4bRNqV8HHgoPHb0D28eArfyB5JSarIL2/jxbL/q1sw3OT/aOD4yjo3bz2DfSU9J2p0nP+EW2u01I/RbR9t5RhnUNsxRndI7EgAYXIAGSWIHbXZ7K2SFEijAVUQKi9SIAox6N3v7a921mkS7MaKijgFUKPcN1V21lL6heSZ8GCKKADP222riQ9hxJEP5eys8pOXJupwUOCex25fS35CtvKfW1srSa4ddpYkLbI+10AdmSQM9tRrd8Mp7aU92GXZ0a7PWqge2VBVToae4tbNHo9uGGNouwH4XlZlPtG+rPId59NaeT1t9HsbePGCkEa47Qig/nmtlAbIJNk/1qfillb7e4xuPD+lAVHlh3Nlnk+l2WxDdrnOciKcHiJQvT+Ie3PRRL7VrmxbGoWbwrnAnj/iwnP4h4voJz2V3UGvMsYYEEAgjBB3gg8QesdlWjJx4Oc6cZ8nHrO/jmXaidXXrU5Ht6vbisX2oxwLtyuqL1tu9w4n2U55V9xuNyZ9Nc2lxx2VJEL9hUeJ7N3ZS/klqdrNL9D1ezgivocBWkVdmcE7ihbcTkcBkHiOkDplM/42/OxW37oNpnCtI56NiMnPozW9uWESqHkiuI0JxtvC4TJ/FXc7a0SNQsaqijgqAKPcu6vc0KupVgGUjBBGQR1EHcRVcrOn48DkFnepMoeJ1dT0qcj29R9Nbqs+r9ySxnkEkQktX6WtWEYb1lKlfcKWXvcwmhXatLyWRh/ZXWy6P2B40Uoe3B7auqvZyl/mfpiuioNjqgkd4nVop4jiSF/HU9YxuZT0MOORU+uqafBlcXF2ZiiiipICg0UGpB1LTfIx+ov6RWKzpvkY/UX9IrFYXyeouCp8uvLJ6n7mqtVZeXXlk9T9zVTNV1uG1UNM4XPAcWPoA41qhtEw1Veo0idQKqK8vmlbZtrKeYnhgHJ9AVWNWbSuQWoaidq8JsrfzKEG4kHSGbgg/82aOpFExoSZpXUxJLzFujXE/THHwUdcjnwYx1591Pdc0s6fp009yRJcHCwxxZ2VkfwI1BO+Q7RySQM43AdN50Hk1b2MQitoljQcccWPWzHex7Tmqvyiu+f1vT7X7MKPdOOtgGiiz6DtH+YVxdRs1RoRj9EnIHuQAFbvVMzXLYYROcpF1bQ+2w6vFHDB410dNSR3eOM5MZCuRwUkZ2cjdtAYJHRkUm5Y6tKsltZwNzcl0XzMN5iihUNKyZ3GQ7SgZzjOcHFa7jk+I44vozrC1sGMbOC8ZDD+Lzw2gzBj4RbaDZ35O/PM7lrfhuqh8gcvYm4lXFxdTO9weHhpI0YXHQFChQOypknLaQ6VDcrEPpN0AsEIyQ00mRHjO/YAG2c/ZBr1oGktZ2sUEj85IgLSP96SRjJIR1jaY76An0l7rsHPafHAvG4uYIwB07UgP9B+VTdX1qC0TnLiVYkzjLZ3nfuAAJJ7ADVb1zuoQgRvHY3lyLc84snNNHEDsMm0SwJwFc4OKA6LdNvx1Vpqi6Rr+r6iizW9taQRPvV5pWlJB6QISPzA9FSn0HXSci9sh2CBv81JoC31mqK+i8os7rmxI6+bx/y6Zadyf1nZzNfWob7i220vtYFD7qAtMcpHA1vW9PVmkENpqa+N9ClHWDPET1biJOip9l9IZiJYFjA4MsocH2bIb8qAZC97PzqBrOiWl2oN1DFIBuBlC5HTgMd439VeNVtLkqFt+aVm4ySZYIOsIPHPYSB10jfuS2s/hX0k95J96WRlVevYSLZVB2b/TQHt+5wsHhabczWTcdgMZoG9aKQkfCR7a8nlpPp5VNVjVEYhVvYQxt2J4CRT4ULenIO/hUq17l9lGNkc+UHixm5uObUdQUOBjsNM7bkfbRpJGseY5Rh43d3QjgfBckA9oxwoBtBMHUMpBBGQQcggjIII4jHTXvNI7fQZbW2SC0mA5snZNwrTeASSqZV0IUZCgnJwBxqPofKaR7iS0u4liuEQOpRi0U8ecbcRYAjBwCp3jPVvoDdr/Iq0vmV54QXUYWRWaOQDqDoQcdlUTW+5te2jGTT5jcR9NrcN4YH+7kOM+3HbtVcL/lHfbzBpbso87cQxO3qqpf/ERUOHupQJIIb6Kawlbh9IX+G3RlZVJUjtO6pTaIcU+Si6brayuYnVoZ08eCQbLjHSAQNpe0Uzq+8ouSdtqSDnR4Q3xzRkCWM8QUce/ByOyqHc6VcWknNXGHHGOdRgSL07S/ZkHSBkGtEJ6tmYatHTujFBooNdDMdS03yMfqL+kVis6aP4MfqL+kUVifJ6q4KX3QudaaJLePnJpFwi8EGC20zt9lFG8n0AZzTPkjyCjswZJSJ7lx/EmYcOnZiU+Ig6hvOMnsicsdRuoZxzM6RhkH9grtuY8WZ+vJ4ClsUl/KNpdTIHULW33e/ga6Wk0c04Rk37OjhaMVzSXTNQbjq8w9EEI92Kitycvic9+br4EH9GxVdLL5YnViarcPJ2I6q96JcyrbiFohg7OXLqxwcgkDGCOjNVrUNcuZZrfTILlllkQvNc7KmRYUByRjcJHPA7sY7RTrVOTb2WnOum5E0Z54FjttPIpBfnSfHZ1BHuxjAqr2Lp3IndZjaK3hvo8c5YzCXHDajciOVc9AIYe6n2mzRXsCtjahuIuB3ZSRMYPVuJHvqgcvuVRv+TQuIlK8+yLIgycESbLqDjeNpR7xV45Kaeba1toW8aKJFYfiCjb/AMWaElN5LaZP32FtLhoNJibmHx4Ti5GIS+NxZYwy5AHik9Jq5zzgBnY4AyzMdwAG8knoAAJpdoF2G1fVU6VS29J/hSZ9xI99V3ujzyTrBp1ucS3r7LH7kK4aRj1Dhu6QDQEPkZpZ1q+bUrgH6JbsVtIm4MUxlyD24J62wPs4q+W2qSd9HgJPNvarKo+66TPC+PSGjz6PTTHT9IjtLaOCEbMcShVHXjiT1knee01XrGUtrjAcI9PGfTJdFv6IKAT8o430S7+m2qO9pN/rltGNyNwWaNfsk9PDh27m57rFsY9uKC8mH4LWU8eGWI2fzp7ft/EPZUc0AgPdRlmz9D0u6l2cbRl2bdQT0Zc7zRF3YIon2L+1uLNvvMvORH0PHnI9ANP6DvGOg8R0H0jpoBlpWuQXSbdvNHKvWjq3sODuPYd9ThVKu+SlpKdp7aEt98IFb4kwfzplp0ZtxspJIV6A7mTHoL5I9GaAsZFQJOUNusqwmeISscLEZF5w7s7lzk7qg3MpkUq5yDxG8f0xSDUeRtrLE6LDHEx3rLGirJHIN6OrAZyDg8d+8UBfqK5yvdAvrRFS602adlGGmtisiyY3bYQDaUnjsnGM1O5M91u0vp/o+zLbz78RzKFLY6Ac+N+HjuoC74qscuomijjvY1LSWT84VHF4GGzcoP5PC9Ma1Z1NDKCMHpoBdoWtw3sCTwOHjcZBHQekMOhh0ipV5YRzLsSoki/ddQy+5hiuX6ppE/J+4e5slaSwmObi3QbRt285Gv3f6Dcd2yRmxS7uUEsGszNG+9SIodwJ4HO/I4bxnOfbKVyrlYsV13H9OdyyxyRZOdmKWSNAexVOF9mKiX/cuYLi11C5i352JmFxFkfhfwge0MfRUTvZff8Aytz/AHUH/TXpNOvenVLk+iOAfsNW0so5xfIpuNA1O28pbJcqOMls3hY7YpMEn0E+itMF4r5A2lZfGR1KSKepkfBWrMsV4P8A+jMfTFan/k0u115GZRJO0hUcSkAIz1FIgcdldYuV7MzVI07XidG03yMfqL+kUV50zyMfqL+kUVnaNi4Kly78snqfuakFvcNGcqfkasHLryyep+5qrVaoeJ59XzY0XXiOKj2HFR7fllFI7oisxTczDxAw+zt8NrsGcdNJ7+zZwzIcOI2WPOMK7Yw3p3cejf10htbsW+nAISjowjlYgkxSMwErt142s9u6jSQjdoe8irxo9QZblTFcyM011M5QRraxriCOJ842C5XJ3eJiunafy0sbh+bhu4JHzjZWRck/hGfCHauaoWoWcN3bQSGyN3tIANorHIFwCGJYgkHAOM9IPTUe/wCSkYjQQ6XbMCMupkCSI3UrBTlsdO0BmuDibI1Nt0Wqx5IGKzuLKUqsLTl7d0xtbDy/SAhVvtKwI3cRVmhj2j/nXL7rTZ5LVFs+ft5oZllWO6d5FyoZcK5ZwVwW3KfYKcWvLPVl8F9Ot2/Etzsrn2hiPRUOJdTTN+saebLW7e8XyV6v0Wb8MuMwH+bYUekdtSOSOmie/u79t6oTa23VsQseecetLtD+Vuvdvi1qa5hdbq1SKQEGLEizLzgO1G+9RjYbZb2bq9/Wyw0yKK3kkaJAgVGdHKtgDOXUEbfSc4ztZ6aixKkn7LBPNtHsFUnRpCvKS5UndJYxso9R1X+u376dx8tdOfxNQth2NMin3MQax9At0u11Np4hGLYwh9tebIMnObW3nB+0Pb2VBYmzeMc9Z/rXillx3TtIJIa8iyOkB/6hcGov+lbRh/7tT/w5z/y6Ae0ZpIO65ow/90n91P8A9uvP+mTR/wDaR/cy/wDRQD2ikf8Apg0f/aP/AMZv+it9t3UdIcgLcoCfvRyr+bIB+dANQM1tW2Y8FPuol5XWqwmaN+dQeYUyn2BAaQz91qMA83Y6hLj7ts4HvNCLlh73v938xSjXuR0V4Bz8RLKQUlXKyIRwKuu8Y9NKx3WZT4ukX2/htKFHtzwrB7p92fF0e47dqSNfduqbC6PUvJXUMYh1W6UDxRJFFIfa2FJqRZ3usWn+sQxX0fnICIZwN+SY3wj9G4Y9tQj3RdSPi6Mezauoh791Z+vmqnONKjU/iulI9wWlmNSHkndDhEZY218HH9l9En2/YQux/iqi3er6fJM0ltJcaVOx8Iy27LbSno52M5QH8Xg9uafnlhq5G6wtlP4p2P5AV4k5Saywx9GsBnjmWVhjtApZlXKPtkc6xd2yh7q2WWAjP0uzYzRY3naaPe6rjeSMjfTGPX4XjWSNxIrcCpyDjjnqx1HhUG31bWEUKsOmRqDnZUTAbzk4CsMEnO/HvqTYWsgkeWS3gjeXyvMyuUdgdzmN0AD8QWHEcc7sdIt+zjNRt+p4k149CD2nNLZ5i5LMd5rdym1C2to2YnEmDsIu8s2PBAUcd+OHClCXzkw5jKiUHbU52ojs7Qzjdjdg+kV2VjJKL9nYtN8jH6i/pFYrGm+Rj9Rf0iistj0U9ip8uvLJ6n7mqtVZeXXlk9T9zVWq00/E8+r5sKgx6SqpKm02xKWyPByvO529k4z0njmp1FWaOV7DfkxfLNbIy7hvGCQSuOg46eB9optVE5M3XMT3XDLTbTJw8EooRuzO/f01dre5Egyp9nSPSKoabrg9uwUEk4A3k9g3k+wZNVzQbWO/tY554FLyAnO8EgMQjbjuJUD29VTOWTldPuiu48w+PapB/ImpehKotYAni8zHs9o5tcVV8l/REmEGnQ5jjxtuqKikkvJIdlBlid39ADXi+uktGPOm4kifjlOeij8LO8hTIOPA5UAjFRu6HG30CR4zh4GWZT05jYH+hNPdOvBNFHKvCRFcdm0A2PZnHsqB6uVpLyK5k2La4hUngv0EtgDj4TkD+lNl024Oyr3eEA8WKERMdx+0zvgDqVR7KcE9tVzX5jJd2cCMVYOZ3YebiBUr/MXC46s0sLk9tPWGNjzbXBG8ArEznhuBIUY3Zx6aWd9D/wDEzf3dt/Xbp9e2vOrs7bx7x4UZ2W3dG1gkezBpTLyLt38fn36y1zcHP+OlgmvZPs7dJIw5tljJ+w6R7S9HhbOR7jUK4t5lPgWVq/btqn5GKvCchrMY/gk+mSU+/LVsXkbZj+wX2lv6Fqmwujxm8/2C3/vx/wBmvS3l6OFnCMcMXPyi3VJi5NWynKwID2bXzpiFAwB0cBSwuhQLy+Y74LcDrNw5PsxFxpnIzADCBj0jaAA+Ib6hXtrcbZeCVMMADHKrMgxxZChBUndkHIPYd9aX026fxrtY+yGBR/imZ/yAoNiQ09x0Qxe2U/5Ia8F7s8Eth6ZJT+QjqH9VpASw1C92vxPEy/CYsYqK1xex7ucL9r2m0fSDbzgY6d6g9lBZDB478jc9oP5Zm/zWvKWV8T4V1Av/ANdux923Ma92VvcyBXlnKjOSiQCIkA5wxkeQgHqGzxptIpIIBweAOAcHHHB403BolgcspEuyo8ZdhTtduTvWoV7ymijk5pdqabzMI23HrHIWMdrEVqOj3RO/UH2epYIFb48HHuqPZwRWaNHbAksxaSRjtM7k5LM32j6NwpuyraXJquLq6lP8VvokfRHEyvct1bUhBSIeqCT114mdjGI1kkRR0h9pzxztO4JJ38fdihiScnj11iuqikcZVG+CJZaTHCSyqdo8XYlnPpZiTjs4VLNFBqSl7nUdNH8GP1F/SKKzpvkY/UX9IrFYmz1FwVPl15ZPU/c1VqrLy68snqfuaq1Wqn4nn1fNhRRRVzkRZdMjaVJSv8SPOywJG49Bx4w6cHppfdaZLAXmtrqWHAL7DESRbssfBfgvHO/dmnVeLiEOjK3ispUjhkMCpGejcahxRdTaY35Pat9Kt4zKgDvGC6Y3HKjO49BB4HrrzoGnG0aSDaHNbW1brtZZUIHOIAd5VX4djCkPIy8ZWMTsWaGRoyW4snGMn0gjf1g1aNc0gXMRXxZF3wycGjkA8FlPEdo6Rnrrm1Y7p8ok6jbLLFIjgsjowZRnJUqQQMb844Vr0m8iliVoT4GNkDBBXZ8EqVO9SuMYPDGOisJdStb7YiKzbBIhcjdJhsLtKfFJAAPUc0q5A3CyWMbq20zlmmzuImZy0oI+zvO4dWKFrbFiqvcrMRNbXI3PHOkeeuO4YRSKezxW9Kjrqw0vurpTPHAUD7StIc79gRFNk4x99hj0UIQwooqPfiQxsISgkI8EvkqM9JC+N07umhBp1PWYbYAzSKm14oPjMepVHhMexQTXmzvpJs4haJCNzyECQno/hHOB0+ER2rUTSeScUEhmYtNO3jTykM/bsdCDOdwA44yeNT9TvjChYIZD0ICq5PpkIAHvPYaEuwukvLfT8madmklOcuS8smzuAVI13KuTuVQoz1mtUfKSeY4t7GXHnLki3T3EFyPQtKtFaSKee7uMNNKAqxx71ijXxVViMsd+/AA49e7fccp7ljiK3I7ZGjVfbsszfkKhIao3LZbltkbYAbHhBSSoPYSASK2VU4eUN19uGPhxD5343cVG49dRzyvu+As2B6zJEF/JiSPZU2K3uXSsleyqM895ODz04hU/Ytxhv5pWGT/KFqHFyVhHjc6/rzStn0jawfdU2Ycor2X/AOlJgnbXAODvG49XppTq3K23txl3UdWTjPoHFj2AGlFtaJGuzGqoo6FGB7uuvRt1LbWyu197A2uzfjNTpOeQT6jyrur4FbNGRc75pF2FA/ArZLH0/lXuHk2uP4s08rdJaV1HsVCAB2HNOKKsokOpfg021osYwgwM54k7+HT6BW6iipOYUGig1IOpab5GP1F/SKxWdN8jH6i/pFYrC+T1FwVPl15ZPU/c1VqrLy68snqfuaq1Wqn4mCr5sKKKKucgooooDyEAO0ANrdvwM7sld/YSaZ6FyqiuWaLwo5kGWikGyxGcbS9DL05HCl1K9c0ppQjwvzc8TbUb9vSrfhOcVWR0hJJ2Z0DFJuT9qLUGB2TnJJZZVAzlw8rPwPFgGUEDhuqJoPKsyApOmxKmOcXjjPBh95D0MP65pxd2MN0oEirIAcqelW61I3q3aN9UsdlL0TAarNhqQe/u5CQsNvEkRkYgJtKzzSbzuwu2M9A3U2sNLaFyRPM6EeTlbnApzuKuw2x6CxrfdabFKAJI1YK20FI8HaznJXgSDUMsmkKYNQkv1PMl4IOAnxiWUdPNBvET8Z3noHTTPUtTitITJM+xGmAWJJJ6FHSWY47T19m+e4WMeEQOrt6sCqLyi1UajKlvGA0MLiSZuIyviR54bRPEVJF0NF5RyXSbUYaCNvFJA51x0HG8RgjeOLdWK8gf+E5PvNZxRXRKxmlLUGKKKKkqGKMUUUAYooooAooooAooooAooooAoNFBqQdS03yMfqL+kVis6b5GP1F/SKxWF8nqLgqfLryyep+5qrVWXl15ZPU/c1VqtVPxMFXzYUUUVc5BRRRQBWaxRQES70/beOQHZaM8fvIfHQ9YO49hANSrDWlhukjfK84PBc+I53+Dn7w44PHfWah6tpa3EZRtxyCrjxkZd6svaKhounvuXSW4VRlmA9tVa67oCEsLeGeYA452OPaQsOIUkjPpqC+nNJEqTSZ6JNgbAkHVu3qD0449gyDMihCgKoAAGAAAAB1AdA9GKqol8iRGgklnRjcLsbYICbWWCkEeEw3bRB+zwrdZWaQoEjUKq7gB/wCbz1k1uoq9jlcKKKKEBRRRQBRRRQBRRRQBRRRQBRRRQBRRRQBQaKDUg6lpvkY/UX9IrFZ03yMfqL+kVisL5PUXBU+XXlk9T9zVW8V0zUbGORgXjRiBxZQT+YqJ3oh8zH8C/Ku8Z2VjNUpXk3c59ijFdB70Q+Zj+BflR3oh8zH8C/KrZF0c8P059ijFdB70Q+Zj+BflR3oh8zH8C/KmRdDD9OfYoxXQe9EPmY/gX5Ud6IfMx/AvypkXQw/Tn2KMV0HvRD5mP4F+VHeiHzMfwL8qZF0Th+nPsUYroPeiHzMfwL8qO9EPmY/gX5UyIjB9OfYoxXQe9EPmY/gX5Ud6IfMx/AvypkXQw/Tn2KMV0HvRD5mP4F+VHeiHzMfwL8qZF0MP059ijFdB70Q+Zj+BflR3oh8zH8C/KmRdDD9OfYoxXQe9EPmY/gX5Ud6IfMx/AvypkXQw/Tn2KMV0HvRD5mP4F+VHeiHzMfwL8qZF0MP059ijFdB70Q+Zj+BflR3oh8zH8C/KmRdDD9OfYoxXQe9EPmY/gX5Ud6IfMx/AvypkXQw/Tn2KMV0HvRD5mP4F+VHeiHzMfwL8qZF0MP059isEV0LvRD5mP4F+VB0iHzMfwL8qZETh+jDTfIx+ov6RRUiJAFAAwANwHRRWY3JH/9k="/>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1" name="Picture 9" descr="http://blog.mindbites.com/wp-content/uploads/iceberg.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890" y="2438400"/>
            <a:ext cx="3648974" cy="279674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C:\Users\bcapobia\AppData\Local\Microsoft\Windows\Temporary Internet Files\Content.IE5\HP3BD2T3\MC900239177[1].wmf"/>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a:stretch>
            <a:fillRect/>
          </a:stretch>
        </p:blipFill>
        <p:spPr bwMode="auto">
          <a:xfrm>
            <a:off x="5105400" y="2209800"/>
            <a:ext cx="3308493" cy="2796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10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Children’s Alternative Conceptions about Heat and Heat Transfer</a:t>
            </a:r>
            <a:endParaRPr lang="en-US" dirty="0"/>
          </a:p>
        </p:txBody>
      </p:sp>
      <p:sp>
        <p:nvSpPr>
          <p:cNvPr id="3" name="Content Placeholder 2"/>
          <p:cNvSpPr>
            <a:spLocks noGrp="1"/>
          </p:cNvSpPr>
          <p:nvPr>
            <p:ph idx="1"/>
          </p:nvPr>
        </p:nvSpPr>
        <p:spPr>
          <a:xfrm>
            <a:off x="485775" y="1752600"/>
            <a:ext cx="8229600" cy="4876800"/>
          </a:xfrm>
        </p:spPr>
        <p:txBody>
          <a:bodyPr>
            <a:normAutofit/>
          </a:bodyPr>
          <a:lstStyle/>
          <a:p>
            <a:pPr marL="514350" indent="-514350">
              <a:buFont typeface="+mj-lt"/>
              <a:buAutoNum type="arabicPeriod"/>
            </a:pPr>
            <a:r>
              <a:rPr lang="en-US" sz="2800" dirty="0" smtClean="0"/>
              <a:t>Cold is a substance that moves.</a:t>
            </a:r>
          </a:p>
          <a:p>
            <a:pPr marL="514350" indent="-514350">
              <a:buFont typeface="+mj-lt"/>
              <a:buAutoNum type="arabicPeriod"/>
            </a:pPr>
            <a:r>
              <a:rPr lang="en-US" sz="2800" dirty="0" smtClean="0"/>
              <a:t>Heat is a substance that rises.</a:t>
            </a:r>
          </a:p>
          <a:p>
            <a:pPr marL="514350" indent="-514350">
              <a:buFont typeface="+mj-lt"/>
              <a:buAutoNum type="arabicPeriod"/>
            </a:pPr>
            <a:r>
              <a:rPr lang="en-US" sz="2800" dirty="0" smtClean="0"/>
              <a:t>Heat is a substance like a fluid, made of particles.</a:t>
            </a:r>
          </a:p>
          <a:p>
            <a:pPr marL="514350" indent="-514350">
              <a:buFont typeface="+mj-lt"/>
              <a:buAutoNum type="arabicPeriod"/>
            </a:pPr>
            <a:r>
              <a:rPr lang="en-US" sz="2800" dirty="0" smtClean="0"/>
              <a:t>Larger ice cubes are colder than smaller ones.</a:t>
            </a:r>
          </a:p>
          <a:p>
            <a:pPr marL="514350" indent="-514350">
              <a:buFont typeface="+mj-lt"/>
              <a:buAutoNum type="arabicPeriod"/>
            </a:pPr>
            <a:r>
              <a:rPr lang="en-US" sz="2800" dirty="0" smtClean="0"/>
              <a:t>Metal is cold, plastic and wood are warmer.</a:t>
            </a:r>
          </a:p>
          <a:p>
            <a:pPr marL="514350" indent="-514350">
              <a:buFont typeface="+mj-lt"/>
              <a:buAutoNum type="arabicPeriod"/>
            </a:pPr>
            <a:r>
              <a:rPr lang="en-US" sz="2800" dirty="0" smtClean="0"/>
              <a:t>Aluminum traps “coldness”; metals hold “cold”.</a:t>
            </a:r>
          </a:p>
          <a:p>
            <a:pPr marL="514350" indent="-514350">
              <a:buFont typeface="+mj-lt"/>
              <a:buAutoNum type="arabicPeriod"/>
            </a:pPr>
            <a:r>
              <a:rPr lang="en-US" sz="2800" dirty="0" smtClean="0"/>
              <a:t>Sweaters warm things.</a:t>
            </a:r>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extBox 3"/>
          <p:cNvSpPr txBox="1"/>
          <p:nvPr/>
        </p:nvSpPr>
        <p:spPr>
          <a:xfrm>
            <a:off x="209550" y="6271975"/>
            <a:ext cx="8782050" cy="400110"/>
          </a:xfrm>
          <a:prstGeom prst="rect">
            <a:avLst/>
          </a:prstGeom>
          <a:noFill/>
        </p:spPr>
        <p:txBody>
          <a:bodyPr wrap="square" rtlCol="0">
            <a:spAutoFit/>
          </a:bodyPr>
          <a:lstStyle/>
          <a:p>
            <a:pPr marL="0" lvl="1" indent="0">
              <a:buNone/>
            </a:pPr>
            <a:r>
              <a:rPr lang="en-US" sz="2000" dirty="0"/>
              <a:t>(Albert, 1978; Clough &amp; Driver, 1985; Erickson, 1979; Erickson, 1980)</a:t>
            </a:r>
          </a:p>
        </p:txBody>
      </p:sp>
    </p:spTree>
    <p:extLst>
      <p:ext uri="{BB962C8B-B14F-4D97-AF65-F5344CB8AC3E}">
        <p14:creationId xmlns:p14="http://schemas.microsoft.com/office/powerpoint/2010/main" val="299076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elementary school students need to know about heat?</a:t>
            </a:r>
            <a:endParaRPr lang="en-US" dirty="0"/>
          </a:p>
        </p:txBody>
      </p:sp>
      <p:sp>
        <p:nvSpPr>
          <p:cNvPr id="3" name="Content Placeholder 2"/>
          <p:cNvSpPr>
            <a:spLocks noGrp="1"/>
          </p:cNvSpPr>
          <p:nvPr>
            <p:ph idx="1"/>
          </p:nvPr>
        </p:nvSpPr>
        <p:spPr/>
        <p:txBody>
          <a:bodyPr>
            <a:normAutofit/>
          </a:bodyPr>
          <a:lstStyle/>
          <a:p>
            <a:pPr marL="0" indent="0">
              <a:buNone/>
            </a:pPr>
            <a:endParaRPr lang="en-US" sz="2800" dirty="0" smtClean="0"/>
          </a:p>
          <a:p>
            <a:pPr marL="0" indent="0">
              <a:buNone/>
            </a:pPr>
            <a:r>
              <a:rPr lang="en-US" sz="3200" dirty="0" smtClean="0"/>
              <a:t>Students can:</a:t>
            </a:r>
          </a:p>
          <a:p>
            <a:r>
              <a:rPr lang="en-US" sz="3200" dirty="0" smtClean="0"/>
              <a:t>Observe how heat spreads from one object to another and can consider ways to increase or decrease the spreading of heat.</a:t>
            </a:r>
          </a:p>
          <a:p>
            <a:r>
              <a:rPr lang="en-US" sz="3200" dirty="0" smtClean="0"/>
              <a:t>Wonder where the energy comes from that makes things happen.</a:t>
            </a:r>
            <a:endParaRPr lang="en-US" sz="3200" dirty="0"/>
          </a:p>
        </p:txBody>
      </p:sp>
    </p:spTree>
    <p:extLst>
      <p:ext uri="{BB962C8B-B14F-4D97-AF65-F5344CB8AC3E}">
        <p14:creationId xmlns:p14="http://schemas.microsoft.com/office/powerpoint/2010/main" val="411780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a:t>You are going on a field trip and must pack a lunch to take with you. You put </a:t>
            </a:r>
            <a:r>
              <a:rPr lang="en-US" sz="3200" dirty="0" smtClean="0"/>
              <a:t>a </a:t>
            </a:r>
            <a:r>
              <a:rPr lang="en-US" sz="3200" dirty="0"/>
              <a:t>bottle of cold </a:t>
            </a:r>
            <a:r>
              <a:rPr lang="en-US" sz="3200" dirty="0" smtClean="0"/>
              <a:t>water </a:t>
            </a:r>
            <a:r>
              <a:rPr lang="en-US" sz="3200" dirty="0"/>
              <a:t>in your lunch bag in the morning, </a:t>
            </a:r>
            <a:r>
              <a:rPr lang="en-US" sz="3200" dirty="0" smtClean="0"/>
              <a:t>but when </a:t>
            </a:r>
            <a:r>
              <a:rPr lang="en-US" sz="3200" dirty="0"/>
              <a:t>you opened your lunch later that day the drink was warm! </a:t>
            </a:r>
            <a:endParaRPr lang="en-US" sz="3200" dirty="0" smtClean="0"/>
          </a:p>
          <a:p>
            <a:pPr marL="0" indent="0">
              <a:buNone/>
            </a:pPr>
            <a:r>
              <a:rPr lang="en-US" sz="3200" dirty="0" smtClean="0"/>
              <a:t>What </a:t>
            </a:r>
            <a:r>
              <a:rPr lang="en-US" sz="3200" dirty="0"/>
              <a:t>happened</a:t>
            </a:r>
            <a:r>
              <a:rPr lang="en-US" sz="3200" dirty="0" smtClean="0"/>
              <a:t>?</a:t>
            </a:r>
            <a:endParaRPr lang="en-US" sz="3200" dirty="0"/>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724" t="-4899"/>
          <a:stretch/>
        </p:blipFill>
        <p:spPr bwMode="auto">
          <a:xfrm rot="173201">
            <a:off x="6556667" y="3584988"/>
            <a:ext cx="1921310" cy="3212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397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smtClean="0"/>
              <a:t>Guiding question</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0">
              <a:buNone/>
            </a:pPr>
            <a:r>
              <a:rPr lang="en-US" sz="3200" b="1" i="1" dirty="0" smtClean="0"/>
              <a:t>Which materials can keep a cup of cold water cold? </a:t>
            </a:r>
            <a:endParaRPr lang="en-US" sz="3200" dirty="0" smtClean="0"/>
          </a:p>
          <a:p>
            <a:pPr marL="0" indent="0">
              <a:buNone/>
            </a:pPr>
            <a:endParaRPr lang="en-US" sz="3200" b="1" dirty="0"/>
          </a:p>
          <a:p>
            <a:pPr marL="0" indent="0">
              <a:buNone/>
            </a:pPr>
            <a:r>
              <a:rPr lang="en-US" sz="3200" dirty="0" smtClean="0"/>
              <a:t>Materials include: </a:t>
            </a:r>
          </a:p>
          <a:p>
            <a:r>
              <a:rPr lang="en-US" sz="3200" dirty="0" smtClean="0"/>
              <a:t>Aluminum </a:t>
            </a:r>
            <a:r>
              <a:rPr lang="en-US" sz="3200" dirty="0"/>
              <a:t>foil</a:t>
            </a:r>
          </a:p>
          <a:p>
            <a:r>
              <a:rPr lang="en-US" sz="3200" dirty="0"/>
              <a:t>Bubble wrap</a:t>
            </a:r>
          </a:p>
          <a:p>
            <a:r>
              <a:rPr lang="en-US" sz="3200" dirty="0"/>
              <a:t>Wool felt </a:t>
            </a:r>
          </a:p>
          <a:p>
            <a:r>
              <a:rPr lang="en-US" sz="3200" dirty="0"/>
              <a:t>Newspaper</a:t>
            </a:r>
          </a:p>
          <a:p>
            <a:pPr marL="0" indent="0">
              <a:buNone/>
            </a:pPr>
            <a:endParaRPr lang="en-US" sz="3200" dirty="0"/>
          </a:p>
        </p:txBody>
      </p:sp>
    </p:spTree>
    <p:extLst>
      <p:ext uri="{BB962C8B-B14F-4D97-AF65-F5344CB8AC3E}">
        <p14:creationId xmlns:p14="http://schemas.microsoft.com/office/powerpoint/2010/main" val="3458756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Notebook entry</a:t>
            </a:r>
            <a:endParaRPr lang="en-US" dirty="0"/>
          </a:p>
        </p:txBody>
      </p:sp>
      <p:sp>
        <p:nvSpPr>
          <p:cNvPr id="3" name="Content Placeholder 2"/>
          <p:cNvSpPr>
            <a:spLocks noGrp="1"/>
          </p:cNvSpPr>
          <p:nvPr>
            <p:ph idx="1"/>
          </p:nvPr>
        </p:nvSpPr>
        <p:spPr/>
        <p:txBody>
          <a:bodyPr/>
          <a:lstStyle/>
          <a:p>
            <a:r>
              <a:rPr lang="en-US" sz="3200" dirty="0" smtClean="0"/>
              <a:t>Guiding question</a:t>
            </a:r>
          </a:p>
          <a:p>
            <a:r>
              <a:rPr lang="en-US" sz="3200" dirty="0" smtClean="0"/>
              <a:t>Prediction</a:t>
            </a:r>
          </a:p>
          <a:p>
            <a:r>
              <a:rPr lang="en-US" sz="3200" dirty="0" smtClean="0"/>
              <a:t>Procedure </a:t>
            </a:r>
          </a:p>
          <a:p>
            <a:pPr lvl="1"/>
            <a:r>
              <a:rPr lang="en-US" sz="2800" dirty="0" smtClean="0"/>
              <a:t>IV, DV, Control</a:t>
            </a:r>
          </a:p>
          <a:p>
            <a:r>
              <a:rPr lang="en-US" sz="3200" dirty="0" smtClean="0"/>
              <a:t>Data </a:t>
            </a:r>
          </a:p>
          <a:p>
            <a:r>
              <a:rPr lang="en-US" sz="3200" dirty="0" smtClean="0"/>
              <a:t>Results </a:t>
            </a:r>
          </a:p>
          <a:p>
            <a:r>
              <a:rPr lang="en-US" sz="3200" dirty="0" smtClean="0"/>
              <a:t>Conclusion</a:t>
            </a:r>
          </a:p>
          <a:p>
            <a:pPr marL="274320" lvl="1" indent="0">
              <a:buNone/>
            </a:pPr>
            <a:endParaRPr lang="en-US" sz="2800" dirty="0" smtClean="0"/>
          </a:p>
          <a:p>
            <a:endParaRPr lang="en-US" dirty="0"/>
          </a:p>
        </p:txBody>
      </p:sp>
      <p:sp>
        <p:nvSpPr>
          <p:cNvPr id="4" name="TextBox 3"/>
          <p:cNvSpPr txBox="1"/>
          <p:nvPr/>
        </p:nvSpPr>
        <p:spPr>
          <a:xfrm>
            <a:off x="5638800" y="1295400"/>
            <a:ext cx="2743200" cy="3539430"/>
          </a:xfrm>
          <a:prstGeom prst="rect">
            <a:avLst/>
          </a:prstGeom>
          <a:blipFill>
            <a:blip r:embed="rId3">
              <a:extLst>
                <a:ext uri="{BEBA8EAE-BF5A-486C-A8C5-ECC9F3942E4B}">
                  <a14:imgProps xmlns:a14="http://schemas.microsoft.com/office/drawing/2010/main">
                    <a14:imgLayer r:embed="rId4">
                      <a14:imgEffect>
                        <a14:colorTemperature colorTemp="4700"/>
                      </a14:imgEffect>
                    </a14:imgLayer>
                  </a14:imgProps>
                </a:ext>
              </a:extLst>
            </a:blip>
            <a:tile tx="0" ty="0" sx="100000" sy="100000" flip="none" algn="tl"/>
          </a:blipFill>
        </p:spPr>
        <p:txBody>
          <a:bodyPr wrap="square" rtlCol="0">
            <a:spAutoFit/>
          </a:bodyPr>
          <a:lstStyle/>
          <a:p>
            <a:pPr algn="ctr"/>
            <a:r>
              <a:rPr lang="en-US" sz="2800" b="1" i="1" u="sng" dirty="0" smtClean="0"/>
              <a:t>Word Bank</a:t>
            </a:r>
          </a:p>
          <a:p>
            <a:pPr algn="ctr"/>
            <a:r>
              <a:rPr lang="en-US" sz="2800" dirty="0" smtClean="0"/>
              <a:t>Heat</a:t>
            </a:r>
          </a:p>
          <a:p>
            <a:pPr algn="ctr"/>
            <a:r>
              <a:rPr lang="en-US" sz="2800" dirty="0" smtClean="0"/>
              <a:t>Cold(</a:t>
            </a:r>
            <a:r>
              <a:rPr lang="en-US" sz="2800" dirty="0" err="1" smtClean="0"/>
              <a:t>er</a:t>
            </a:r>
            <a:r>
              <a:rPr lang="en-US" sz="2800" dirty="0" smtClean="0"/>
              <a:t>)</a:t>
            </a:r>
          </a:p>
          <a:p>
            <a:pPr algn="ctr"/>
            <a:r>
              <a:rPr lang="en-US" sz="2800" dirty="0" smtClean="0"/>
              <a:t>Warm(</a:t>
            </a:r>
            <a:r>
              <a:rPr lang="en-US" sz="2800" dirty="0" err="1" smtClean="0"/>
              <a:t>er</a:t>
            </a:r>
            <a:r>
              <a:rPr lang="en-US" sz="2800" dirty="0" smtClean="0"/>
              <a:t>)</a:t>
            </a:r>
          </a:p>
          <a:p>
            <a:pPr algn="ctr"/>
            <a:r>
              <a:rPr lang="en-US" sz="2800" dirty="0" smtClean="0"/>
              <a:t>Temperature</a:t>
            </a:r>
          </a:p>
          <a:p>
            <a:pPr algn="ctr"/>
            <a:r>
              <a:rPr lang="en-US" sz="2800" dirty="0" smtClean="0"/>
              <a:t>Increase</a:t>
            </a:r>
          </a:p>
          <a:p>
            <a:pPr algn="ctr"/>
            <a:r>
              <a:rPr lang="en-US" sz="2800" dirty="0" smtClean="0"/>
              <a:t>Decrease</a:t>
            </a:r>
          </a:p>
          <a:p>
            <a:pPr algn="ctr"/>
            <a:r>
              <a:rPr lang="en-US" sz="2800" dirty="0" smtClean="0"/>
              <a:t>Transfer</a:t>
            </a:r>
            <a:endParaRPr lang="en-US" sz="2800" dirty="0"/>
          </a:p>
        </p:txBody>
      </p:sp>
      <p:cxnSp>
        <p:nvCxnSpPr>
          <p:cNvPr id="6" name="Straight Arrow Connector 5"/>
          <p:cNvCxnSpPr/>
          <p:nvPr/>
        </p:nvCxnSpPr>
        <p:spPr>
          <a:xfrm flipV="1">
            <a:off x="2590800" y="3429000"/>
            <a:ext cx="2667000" cy="1219200"/>
          </a:xfrm>
          <a:prstGeom prst="straightConnector1">
            <a:avLst/>
          </a:prstGeom>
          <a:ln w="63500" cmpd="sng">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895600" y="4114800"/>
            <a:ext cx="2590800" cy="1219200"/>
          </a:xfrm>
          <a:prstGeom prst="straightConnector1">
            <a:avLst/>
          </a:prstGeom>
          <a:ln w="63500" cmpd="sng">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8967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282</TotalTime>
  <Words>2077</Words>
  <Application>Microsoft Office PowerPoint</Application>
  <PresentationFormat>On-screen Show (4:3)</PresentationFormat>
  <Paragraphs>365</Paragraphs>
  <Slides>34</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Candara</vt:lpstr>
      <vt:lpstr>Times New Roman</vt:lpstr>
      <vt:lpstr>Wingdings</vt:lpstr>
      <vt:lpstr>Wingdings 2</vt:lpstr>
      <vt:lpstr>Clarity</vt:lpstr>
      <vt:lpstr>Keeping It Cool</vt:lpstr>
      <vt:lpstr>Warming Water</vt:lpstr>
      <vt:lpstr>Temperature, Heat, and Thermal Energy</vt:lpstr>
      <vt:lpstr>Which has more thermal energy?</vt:lpstr>
      <vt:lpstr>Children’s Alternative Conceptions about Heat and Heat Transfer</vt:lpstr>
      <vt:lpstr>What elementary school students need to know about heat?</vt:lpstr>
      <vt:lpstr>PowerPoint Presentation</vt:lpstr>
      <vt:lpstr>Guiding question</vt:lpstr>
      <vt:lpstr>Notebook entry</vt:lpstr>
      <vt:lpstr>Present results</vt:lpstr>
      <vt:lpstr>Design Challenge</vt:lpstr>
      <vt:lpstr>Notebook Entry</vt:lpstr>
      <vt:lpstr>Organizing your data</vt:lpstr>
      <vt:lpstr>Communicate Results</vt:lpstr>
      <vt:lpstr>What is the Engineering Design Process?</vt:lpstr>
      <vt:lpstr>SLED Model for Engineering Design</vt:lpstr>
      <vt:lpstr>PowerPoint Presentation</vt:lpstr>
      <vt:lpstr>Essential Features of Design-based Instruction </vt:lpstr>
      <vt:lpstr>Today’s Big Ideas</vt:lpstr>
      <vt:lpstr>Today’s Science Content </vt:lpstr>
      <vt:lpstr>Deconstructing Today’s Lesson</vt:lpstr>
      <vt:lpstr>Instructional Activities</vt:lpstr>
      <vt:lpstr>Heat Transfer Assessment</vt:lpstr>
      <vt:lpstr>Answer</vt:lpstr>
      <vt:lpstr>PowerPoint Presentation</vt:lpstr>
      <vt:lpstr>Answer</vt:lpstr>
      <vt:lpstr>PowerPoint Presentation</vt:lpstr>
      <vt:lpstr>Answer</vt:lpstr>
      <vt:lpstr>PowerPoint Presentation</vt:lpstr>
      <vt:lpstr>Answer</vt:lpstr>
      <vt:lpstr>PowerPoint Presentation</vt:lpstr>
      <vt:lpstr>Answer</vt:lpstr>
      <vt:lpstr>PowerPoint Presentation</vt:lpstr>
      <vt:lpstr>Answer</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It Cool</dc:title>
  <dc:creator>coeuser</dc:creator>
  <cp:lastModifiedBy>Lehman, James D.</cp:lastModifiedBy>
  <cp:revision>36</cp:revision>
  <dcterms:created xsi:type="dcterms:W3CDTF">2014-05-28T20:50:35Z</dcterms:created>
  <dcterms:modified xsi:type="dcterms:W3CDTF">2014-06-09T13:31:59Z</dcterms:modified>
</cp:coreProperties>
</file>