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0" r:id="rId3"/>
    <p:sldId id="280" r:id="rId4"/>
    <p:sldId id="274" r:id="rId5"/>
    <p:sldId id="258" r:id="rId6"/>
    <p:sldId id="259" r:id="rId7"/>
    <p:sldId id="264" r:id="rId8"/>
    <p:sldId id="263" r:id="rId9"/>
    <p:sldId id="265" r:id="rId10"/>
    <p:sldId id="271" r:id="rId11"/>
    <p:sldId id="272" r:id="rId12"/>
    <p:sldId id="268" r:id="rId13"/>
    <p:sldId id="273" r:id="rId14"/>
    <p:sldId id="260" r:id="rId15"/>
    <p:sldId id="261" r:id="rId16"/>
    <p:sldId id="262" r:id="rId17"/>
    <p:sldId id="266" r:id="rId18"/>
    <p:sldId id="267" r:id="rId19"/>
    <p:sldId id="277" r:id="rId20"/>
    <p:sldId id="275" r:id="rId21"/>
    <p:sldId id="276" r:id="rId22"/>
    <p:sldId id="269" r:id="rId23"/>
    <p:sldId id="278" r:id="rId24"/>
    <p:sldId id="279" r:id="rId25"/>
  </p:sldIdLst>
  <p:sldSz cx="9144000" cy="6858000" type="screen4x3"/>
  <p:notesSz cx="6954838" cy="9240838"/>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5" autoAdjust="0"/>
    <p:restoredTop sz="94660"/>
  </p:normalViewPr>
  <p:slideViewPr>
    <p:cSldViewPr>
      <p:cViewPr varScale="1">
        <p:scale>
          <a:sx n="86" d="100"/>
          <a:sy n="86" d="100"/>
        </p:scale>
        <p:origin x="-10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E510D175-1D52-4C19-9AB9-FE2318BAC967}" type="datetimeFigureOut">
              <a:rPr lang="en-US" smtClean="0"/>
              <a:pPr/>
              <a:t>6/12/2013</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BE5D95AF-9D71-4E49-8377-8A58F1BB097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4E79BC44-408E-4EB7-885B-2B439F483EE8}" type="datetimeFigureOut">
              <a:rPr lang="en-US" smtClean="0"/>
              <a:pPr/>
              <a:t>6/12/2013</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9D9F36AE-1EEB-4813-B6F0-9C2648BFF4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five essential components of teaming </a:t>
            </a:r>
            <a:endParaRPr lang="en-US" dirty="0"/>
          </a:p>
        </p:txBody>
      </p:sp>
      <p:sp>
        <p:nvSpPr>
          <p:cNvPr id="4" name="Slide Number Placeholder 3"/>
          <p:cNvSpPr>
            <a:spLocks noGrp="1"/>
          </p:cNvSpPr>
          <p:nvPr>
            <p:ph type="sldNum" sz="quarter" idx="10"/>
          </p:nvPr>
        </p:nvSpPr>
        <p:spPr/>
        <p:txBody>
          <a:bodyPr/>
          <a:lstStyle/>
          <a:p>
            <a:fld id="{9D9F36AE-1EEB-4813-B6F0-9C2648BFF48C}"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According to Mandel – when the goal of forming</a:t>
            </a:r>
            <a:r>
              <a:rPr lang="en-US" baseline="0" dirty="0" smtClean="0"/>
              <a:t> </a:t>
            </a:r>
            <a:r>
              <a:rPr lang="en-US" dirty="0" smtClean="0"/>
              <a:t>a cooperative group is for students to learn a specific curriculum materials in this case-science</a:t>
            </a:r>
            <a:r>
              <a:rPr lang="en-US" baseline="0" dirty="0" smtClean="0"/>
              <a:t> </a:t>
            </a:r>
            <a:r>
              <a:rPr lang="en-US" dirty="0" smtClean="0"/>
              <a:t>through engineering design .  Mandel stresses that personalities and social conflicts</a:t>
            </a:r>
            <a:r>
              <a:rPr lang="en-US" baseline="0" dirty="0" smtClean="0"/>
              <a:t> should be avoided at all costs that often lead to academic disruptions.  </a:t>
            </a:r>
            <a:endParaRPr lang="en-US" dirty="0" smtClean="0"/>
          </a:p>
        </p:txBody>
      </p:sp>
      <p:sp>
        <p:nvSpPr>
          <p:cNvPr id="4" name="Slide Number Placeholder 3"/>
          <p:cNvSpPr>
            <a:spLocks noGrp="1"/>
          </p:cNvSpPr>
          <p:nvPr>
            <p:ph type="sldNum" sz="quarter" idx="10"/>
          </p:nvPr>
        </p:nvSpPr>
        <p:spPr/>
        <p:txBody>
          <a:bodyPr/>
          <a:lstStyle/>
          <a:p>
            <a:fld id="{9D9F36AE-1EEB-4813-B6F0-9C2648BFF48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not hard and fast rule of criteria.  Some of these categories may not be appropriate for your classroom.  Keep in mind these categories are suggesting a mix of these criterion, not segregating by these categories.  In other words, you want a diverse design team or a mix, not a segregated one.  Our world is more and more diverse and we need to help prepare students for a diverse world of work and life. </a:t>
            </a:r>
            <a:endParaRPr lang="en-US" dirty="0"/>
          </a:p>
        </p:txBody>
      </p:sp>
      <p:sp>
        <p:nvSpPr>
          <p:cNvPr id="4" name="Slide Number Placeholder 3"/>
          <p:cNvSpPr>
            <a:spLocks noGrp="1"/>
          </p:cNvSpPr>
          <p:nvPr>
            <p:ph type="sldNum" sz="quarter" idx="10"/>
          </p:nvPr>
        </p:nvSpPr>
        <p:spPr/>
        <p:txBody>
          <a:bodyPr/>
          <a:lstStyle/>
          <a:p>
            <a:fld id="{9D9F36AE-1EEB-4813-B6F0-9C2648BFF48C}"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F36AE-1EEB-4813-B6F0-9C2648BFF48C}"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very important and can be confusing: you want to count by the number of groups you want, NOT the number of students you want per group. So with 33 students and a goal of 6 or 7 per group, the students would count off by 5 (not 6 or 7).</a:t>
            </a:r>
            <a:endParaRPr lang="en-US" dirty="0"/>
          </a:p>
        </p:txBody>
      </p:sp>
      <p:sp>
        <p:nvSpPr>
          <p:cNvPr id="4" name="Slide Number Placeholder 3"/>
          <p:cNvSpPr>
            <a:spLocks noGrp="1"/>
          </p:cNvSpPr>
          <p:nvPr>
            <p:ph type="sldNum" sz="quarter" idx="10"/>
          </p:nvPr>
        </p:nvSpPr>
        <p:spPr/>
        <p:txBody>
          <a:bodyPr/>
          <a:lstStyle/>
          <a:p>
            <a:fld id="{9D9F36AE-1EEB-4813-B6F0-9C2648BFF48C}"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technique promotes positive interdependence while learning how to listen to others ideas and helps promote a community of learners. This is critical for a SLED lesson to help students learn how to listen to each others ideas and the concept of learning from each other.  These will be critical skills when working in design teams. </a:t>
            </a:r>
            <a:endParaRPr lang="en-US" dirty="0"/>
          </a:p>
        </p:txBody>
      </p:sp>
      <p:sp>
        <p:nvSpPr>
          <p:cNvPr id="4" name="Slide Number Placeholder 3"/>
          <p:cNvSpPr>
            <a:spLocks noGrp="1"/>
          </p:cNvSpPr>
          <p:nvPr>
            <p:ph type="sldNum" sz="quarter" idx="10"/>
          </p:nvPr>
        </p:nvSpPr>
        <p:spPr/>
        <p:txBody>
          <a:bodyPr/>
          <a:lstStyle/>
          <a:p>
            <a:fld id="{9D9F36AE-1EEB-4813-B6F0-9C2648BFF48C}"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called</a:t>
            </a:r>
            <a:r>
              <a:rPr lang="en-US" baseline="0" dirty="0" smtClean="0"/>
              <a:t> norms not rules because norms flow from shared values, such as the value of cooperation. </a:t>
            </a:r>
            <a:endParaRPr lang="en-US" dirty="0"/>
          </a:p>
        </p:txBody>
      </p:sp>
      <p:sp>
        <p:nvSpPr>
          <p:cNvPr id="4" name="Slide Number Placeholder 3"/>
          <p:cNvSpPr>
            <a:spLocks noGrp="1"/>
          </p:cNvSpPr>
          <p:nvPr>
            <p:ph type="sldNum" sz="quarter" idx="10"/>
          </p:nvPr>
        </p:nvSpPr>
        <p:spPr/>
        <p:txBody>
          <a:bodyPr/>
          <a:lstStyle/>
          <a:p>
            <a:fld id="{9D9F36AE-1EEB-4813-B6F0-9C2648BFF48C}"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out how many ideas were generated – who had the most,</a:t>
            </a:r>
            <a:r>
              <a:rPr lang="en-US" baseline="0" dirty="0" smtClean="0"/>
              <a:t> which one is most creative? </a:t>
            </a:r>
            <a:endParaRPr lang="en-US" dirty="0"/>
          </a:p>
        </p:txBody>
      </p:sp>
      <p:sp>
        <p:nvSpPr>
          <p:cNvPr id="4" name="Slide Number Placeholder 3"/>
          <p:cNvSpPr>
            <a:spLocks noGrp="1"/>
          </p:cNvSpPr>
          <p:nvPr>
            <p:ph type="sldNum" sz="quarter" idx="10"/>
          </p:nvPr>
        </p:nvSpPr>
        <p:spPr/>
        <p:txBody>
          <a:bodyPr/>
          <a:lstStyle/>
          <a:p>
            <a:fld id="{9D9F36AE-1EEB-4813-B6F0-9C2648BFF48C}"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FA082-DB2C-4A2E-BA99-AA0932B50987}"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48C2C-15AA-4250-A366-F44F27B34C0C}" type="slidenum">
              <a:rPr lang="en-US" smtClean="0"/>
              <a:pPr/>
              <a:t>‹#›</a:t>
            </a:fld>
            <a:endParaRPr lang="en-US"/>
          </a:p>
        </p:txBody>
      </p:sp>
      <p:pic>
        <p:nvPicPr>
          <p:cNvPr id="3074" name="Picture 2"/>
          <p:cNvPicPr>
            <a:picLocks noChangeAspect="1" noChangeArrowheads="1"/>
          </p:cNvPicPr>
          <p:nvPr userDrawn="1"/>
        </p:nvPicPr>
        <p:blipFill>
          <a:blip r:embed="rId2" cstate="print"/>
          <a:srcRect/>
          <a:stretch>
            <a:fillRect/>
          </a:stretch>
        </p:blipFill>
        <p:spPr bwMode="auto">
          <a:xfrm flipH="1">
            <a:off x="7086599" y="4932272"/>
            <a:ext cx="2057400" cy="192572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FA082-DB2C-4A2E-BA99-AA0932B50987}"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48C2C-15AA-4250-A366-F44F27B34C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FA082-DB2C-4A2E-BA99-AA0932B50987}"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48C2C-15AA-4250-A366-F44F27B34C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FA082-DB2C-4A2E-BA99-AA0932B50987}"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48C2C-15AA-4250-A366-F44F27B34C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FA082-DB2C-4A2E-BA99-AA0932B50987}"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48C2C-15AA-4250-A366-F44F27B34C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FA082-DB2C-4A2E-BA99-AA0932B50987}"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48C2C-15AA-4250-A366-F44F27B34C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FA082-DB2C-4A2E-BA99-AA0932B50987}" type="datetimeFigureOut">
              <a:rPr lang="en-US" smtClean="0"/>
              <a:pPr/>
              <a:t>6/12/2013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48C2C-15AA-4250-A366-F44F27B34C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FA082-DB2C-4A2E-BA99-AA0932B50987}" type="datetimeFigureOut">
              <a:rPr lang="en-US" smtClean="0"/>
              <a:pPr/>
              <a:t>6/12/2013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48C2C-15AA-4250-A366-F44F27B34C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FA082-DB2C-4A2E-BA99-AA0932B50987}" type="datetimeFigureOut">
              <a:rPr lang="en-US" smtClean="0"/>
              <a:pPr/>
              <a:t>6/12/2013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48C2C-15AA-4250-A366-F44F27B34C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FA082-DB2C-4A2E-BA99-AA0932B50987}"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48C2C-15AA-4250-A366-F44F27B34C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FA082-DB2C-4A2E-BA99-AA0932B50987}"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48C2C-15AA-4250-A366-F44F27B34C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FA082-DB2C-4A2E-BA99-AA0932B50987}" type="datetimeFigureOut">
              <a:rPr lang="en-US" smtClean="0"/>
              <a:pPr/>
              <a:t>6/12/2013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48C2C-15AA-4250-A366-F44F27B34C0C}" type="slidenum">
              <a:rPr lang="en-US" smtClean="0"/>
              <a:pPr/>
              <a:t>‹#›</a:t>
            </a:fld>
            <a:endParaRPr lang="en-US"/>
          </a:p>
        </p:txBody>
      </p:sp>
      <p:pic>
        <p:nvPicPr>
          <p:cNvPr id="8" name="Picture 2"/>
          <p:cNvPicPr>
            <a:picLocks noChangeAspect="1" noChangeArrowheads="1"/>
          </p:cNvPicPr>
          <p:nvPr userDrawn="1"/>
        </p:nvPicPr>
        <p:blipFill>
          <a:blip r:embed="rId13" cstate="print"/>
          <a:srcRect/>
          <a:stretch>
            <a:fillRect/>
          </a:stretch>
        </p:blipFill>
        <p:spPr bwMode="auto">
          <a:xfrm flipH="1">
            <a:off x="7086599" y="4932272"/>
            <a:ext cx="2057400" cy="192572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schemeClr val="accent1">
                <a:shade val="45000"/>
                <a:satMod val="135000"/>
              </a:schemeClr>
              <a:prstClr val="white"/>
            </a:duotone>
            <a:lum contrast="-20000"/>
          </a:blip>
          <a:srcRect/>
          <a:stretch>
            <a:fillRect/>
          </a:stretch>
        </p:blipFill>
        <p:spPr bwMode="auto">
          <a:xfrm>
            <a:off x="152400" y="228600"/>
            <a:ext cx="8666135" cy="4648200"/>
          </a:xfrm>
          <a:prstGeom prst="rect">
            <a:avLst/>
          </a:prstGeom>
          <a:noFill/>
          <a:ln w="9525">
            <a:noFill/>
            <a:miter lim="800000"/>
            <a:headEnd/>
            <a:tailEnd/>
          </a:ln>
        </p:spPr>
      </p:pic>
      <p:sp>
        <p:nvSpPr>
          <p:cNvPr id="2" name="Title 1"/>
          <p:cNvSpPr>
            <a:spLocks noGrp="1"/>
          </p:cNvSpPr>
          <p:nvPr>
            <p:ph type="ctrTitle"/>
          </p:nvPr>
        </p:nvSpPr>
        <p:spPr>
          <a:xfrm>
            <a:off x="685800" y="2644775"/>
            <a:ext cx="7772400" cy="1470025"/>
          </a:xfrm>
        </p:spPr>
        <p:txBody>
          <a:bodyPr/>
          <a:lstStyle/>
          <a:p>
            <a:r>
              <a:rPr lang="en-US" dirty="0" smtClean="0">
                <a:effectLst>
                  <a:outerShdw blurRad="38100" dist="38100" dir="2700000" algn="tl">
                    <a:srgbClr val="000000">
                      <a:alpha val="43137"/>
                    </a:srgbClr>
                  </a:outerShdw>
                </a:effectLst>
              </a:rPr>
              <a:t>Establishing the SLED Team </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effectLst>
                  <a:outerShdw blurRad="38100" dist="38100" dir="2700000" algn="tl">
                    <a:srgbClr val="000000">
                      <a:alpha val="43137"/>
                    </a:srgbClr>
                  </a:outerShdw>
                </a:effectLst>
              </a:rPr>
              <a:t>Cooperative Learning </a:t>
            </a:r>
            <a:r>
              <a:rPr lang="en-US" dirty="0">
                <a:effectLst>
                  <a:outerShdw blurRad="38100" dist="38100" dir="2700000" algn="tl">
                    <a:srgbClr val="000000">
                      <a:alpha val="43137"/>
                    </a:srgbClr>
                  </a:outerShdw>
                </a:effectLst>
              </a:rPr>
              <a:t>T</a:t>
            </a:r>
            <a:r>
              <a:rPr lang="en-US" dirty="0" smtClean="0">
                <a:effectLst>
                  <a:outerShdw blurRad="38100" dist="38100" dir="2700000" algn="tl">
                    <a:srgbClr val="000000">
                      <a:alpha val="43137"/>
                    </a:srgbClr>
                  </a:outerShdw>
                </a:effectLst>
              </a:rPr>
              <a:t>echniques for Engineering Design </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Groups Quickly</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cstate="print"/>
          <a:srcRect b="34586"/>
          <a:stretch>
            <a:fillRect/>
          </a:stretch>
        </p:blipFill>
        <p:spPr bwMode="auto">
          <a:xfrm>
            <a:off x="381000" y="1524000"/>
            <a:ext cx="4572000" cy="441803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4131" r="2572"/>
          <a:stretch>
            <a:fillRect/>
          </a:stretch>
        </p:blipFill>
        <p:spPr bwMode="auto">
          <a:xfrm>
            <a:off x="4800599" y="1524000"/>
            <a:ext cx="4343401"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Cooperative Learning Techniques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Step 1 – Students are in pair. The teacher asks a question. Each student spends time to </a:t>
            </a:r>
            <a:r>
              <a:rPr lang="en-US" i="1" dirty="0" smtClean="0"/>
              <a:t>think</a:t>
            </a:r>
            <a:r>
              <a:rPr lang="en-US" dirty="0" smtClean="0"/>
              <a:t> alone. (no talking, encourage independent thinking)</a:t>
            </a:r>
          </a:p>
          <a:p>
            <a:r>
              <a:rPr lang="en-US" dirty="0" smtClean="0"/>
              <a:t>Step 2. Pairs of students </a:t>
            </a:r>
            <a:r>
              <a:rPr lang="en-US" i="1" dirty="0" smtClean="0"/>
              <a:t>discuss</a:t>
            </a:r>
            <a:r>
              <a:rPr lang="en-US" dirty="0" smtClean="0"/>
              <a:t> what each person has learned/thought about the topic.</a:t>
            </a:r>
          </a:p>
          <a:p>
            <a:r>
              <a:rPr lang="en-US" dirty="0" smtClean="0"/>
              <a:t>Step 3. The teacher calls students at random to </a:t>
            </a:r>
            <a:r>
              <a:rPr lang="en-US" i="1" dirty="0" smtClean="0"/>
              <a:t>share</a:t>
            </a:r>
            <a:r>
              <a:rPr lang="en-US" dirty="0" smtClean="0"/>
              <a:t> about the pair discussion.  Share the collective thoughts/conversation not just individual thoughts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Think-Pair Share</a:t>
            </a:r>
            <a:endParaRPr lang="en-US" dirty="0"/>
          </a:p>
        </p:txBody>
      </p:sp>
      <p:sp>
        <p:nvSpPr>
          <p:cNvPr id="3" name="Content Placeholder 2"/>
          <p:cNvSpPr>
            <a:spLocks noGrp="1"/>
          </p:cNvSpPr>
          <p:nvPr>
            <p:ph idx="1"/>
          </p:nvPr>
        </p:nvSpPr>
        <p:spPr/>
        <p:txBody>
          <a:bodyPr/>
          <a:lstStyle/>
          <a:p>
            <a:r>
              <a:rPr lang="en-US" dirty="0" smtClean="0"/>
              <a:t>Teacher Question:  What have your experiences been forming student groups? </a:t>
            </a:r>
          </a:p>
          <a:p>
            <a:pPr lvl="1"/>
            <a:r>
              <a:rPr lang="en-US" dirty="0" smtClean="0"/>
              <a:t>What has worked well?</a:t>
            </a:r>
          </a:p>
          <a:p>
            <a:pPr lvl="1"/>
            <a:r>
              <a:rPr lang="en-US" dirty="0" smtClean="0"/>
              <a:t>What challenges have you faced and how did you overcome these?</a:t>
            </a:r>
          </a:p>
          <a:p>
            <a:r>
              <a:rPr lang="en-US" dirty="0" smtClean="0"/>
              <a:t>Pair up with a partner and discuss</a:t>
            </a:r>
          </a:p>
          <a:p>
            <a:r>
              <a:rPr lang="en-US" dirty="0" smtClean="0"/>
              <a:t>Share with the group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SLED Team Climate </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buNone/>
            </a:pPr>
            <a:r>
              <a:rPr lang="en-US" dirty="0" smtClean="0"/>
              <a:t>Establishing </a:t>
            </a:r>
            <a:r>
              <a:rPr lang="en-US" b="1" dirty="0" smtClean="0"/>
              <a:t>Team Norms </a:t>
            </a:r>
            <a:r>
              <a:rPr lang="en-US" dirty="0" smtClean="0"/>
              <a:t>– rules for how the</a:t>
            </a:r>
          </a:p>
          <a:p>
            <a:pPr>
              <a:buNone/>
            </a:pPr>
            <a:r>
              <a:rPr lang="en-US" dirty="0" smtClean="0"/>
              <a:t>team will function.  </a:t>
            </a:r>
          </a:p>
          <a:p>
            <a:r>
              <a:rPr lang="en-US" dirty="0" smtClean="0"/>
              <a:t>I listen when others are talking</a:t>
            </a:r>
          </a:p>
          <a:p>
            <a:r>
              <a:rPr lang="en-US" dirty="0" smtClean="0"/>
              <a:t>I encourage everyone to participate</a:t>
            </a:r>
          </a:p>
          <a:p>
            <a:r>
              <a:rPr lang="en-US" dirty="0" smtClean="0"/>
              <a:t>I help others without doing the work for them </a:t>
            </a:r>
          </a:p>
          <a:p>
            <a:r>
              <a:rPr lang="en-US" dirty="0" smtClean="0"/>
              <a:t>I ask for help when I need it </a:t>
            </a:r>
          </a:p>
          <a:p>
            <a:r>
              <a:rPr lang="en-US" dirty="0" smtClean="0"/>
              <a:t>I am critical of ideas, not people</a:t>
            </a:r>
          </a:p>
          <a:p>
            <a:r>
              <a:rPr lang="en-US" dirty="0" smtClean="0"/>
              <a:t>I remember that we are all in this together </a:t>
            </a:r>
          </a:p>
          <a:p>
            <a:r>
              <a:rPr lang="en-US" dirty="0" smtClean="0"/>
              <a:t>I value and respect each SLED team member </a:t>
            </a:r>
          </a:p>
          <a:p>
            <a:pPr>
              <a:buNone/>
            </a:pPr>
            <a:endParaRPr lang="en-US" sz="2600" dirty="0" smtClean="0"/>
          </a:p>
          <a:p>
            <a:pPr>
              <a:buNone/>
            </a:pPr>
            <a:r>
              <a:rPr lang="en-US" sz="2600" dirty="0" smtClean="0"/>
              <a:t>Mandel, 2002, p. 5-6</a:t>
            </a:r>
            <a:endParaRPr lang="en-US" sz="2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SLED Team: Brainstorming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Criticism</a:t>
            </a:r>
            <a:r>
              <a:rPr lang="en-US" dirty="0" smtClean="0"/>
              <a:t> is Ruled Out- when brainstorming begins, the group should avoid judging design ideas. </a:t>
            </a:r>
          </a:p>
          <a:p>
            <a:r>
              <a:rPr lang="en-US" b="1" dirty="0" smtClean="0"/>
              <a:t>Freewheeling</a:t>
            </a:r>
            <a:r>
              <a:rPr lang="en-US" dirty="0" smtClean="0"/>
              <a:t> is welcomed- sometimes the ideas are crazy and wild.  All ideas should be written down because one idea can spark another. </a:t>
            </a:r>
          </a:p>
          <a:p>
            <a:r>
              <a:rPr lang="en-US" b="1" dirty="0" smtClean="0"/>
              <a:t>Quantity</a:t>
            </a:r>
            <a:r>
              <a:rPr lang="en-US" dirty="0" smtClean="0"/>
              <a:t>- encourage multiple design ideas- the more the ideas the better. If students get stuck, remove some design aspect or add something. </a:t>
            </a:r>
          </a:p>
          <a:p>
            <a:r>
              <a:rPr lang="en-US" b="1" dirty="0" smtClean="0"/>
              <a:t>Combination and Elaboration – </a:t>
            </a:r>
            <a:r>
              <a:rPr lang="en-US" dirty="0" smtClean="0"/>
              <a:t>Encourage design teams to combine ideas or elaborate on existing ideas.  These techniques often generate additional ideas. </a:t>
            </a:r>
          </a:p>
          <a:p>
            <a:pPr>
              <a:buNone/>
            </a:pPr>
            <a:r>
              <a:rPr lang="en-US" dirty="0" smtClean="0"/>
              <a:t>(Linden, 1992, p. 11-12, from Ames &amp; Linden, 1979)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SLED Team Brainstorming </a:t>
            </a:r>
            <a:endParaRPr lang="en-US" dirty="0"/>
          </a:p>
        </p:txBody>
      </p:sp>
      <p:sp>
        <p:nvSpPr>
          <p:cNvPr id="3" name="Content Placeholder 2"/>
          <p:cNvSpPr>
            <a:spLocks noGrp="1"/>
          </p:cNvSpPr>
          <p:nvPr>
            <p:ph idx="1"/>
          </p:nvPr>
        </p:nvSpPr>
        <p:spPr/>
        <p:txBody>
          <a:bodyPr/>
          <a:lstStyle/>
          <a:p>
            <a:r>
              <a:rPr lang="en-US" dirty="0" smtClean="0"/>
              <a:t>Practice a brainstorming session</a:t>
            </a:r>
          </a:p>
          <a:p>
            <a:r>
              <a:rPr lang="en-US" dirty="0" smtClean="0"/>
              <a:t>Use Team Norms </a:t>
            </a:r>
          </a:p>
          <a:p>
            <a:r>
              <a:rPr lang="en-US" dirty="0" smtClean="0"/>
              <a:t>Follow </a:t>
            </a:r>
            <a:r>
              <a:rPr lang="en-US" dirty="0" smtClean="0"/>
              <a:t>Rules </a:t>
            </a:r>
            <a:r>
              <a:rPr lang="en-US" dirty="0" smtClean="0"/>
              <a:t>of Brainstorming</a:t>
            </a:r>
          </a:p>
          <a:p>
            <a:r>
              <a:rPr lang="en-US" dirty="0" smtClean="0"/>
              <a:t>Generate as many ideas as possible in 2 minutes</a:t>
            </a:r>
          </a:p>
          <a:p>
            <a:r>
              <a:rPr lang="en-US" dirty="0" smtClean="0"/>
              <a:t>Problem:  </a:t>
            </a:r>
            <a:r>
              <a:rPr lang="en-US" dirty="0" smtClean="0"/>
              <a:t>Your classroom is filled with students’ prototypes, how would you display them in a creative way?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Cooperative Learning Activities: Jigsaw</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sz="2400" b="1" dirty="0" smtClean="0"/>
              <a:t>Jigsaw </a:t>
            </a:r>
          </a:p>
          <a:p>
            <a:r>
              <a:rPr lang="en-US" sz="2400" dirty="0" smtClean="0"/>
              <a:t>Step 1 –Home team (four students) are each given a piece of information (their piece) of the “jigsaw”. </a:t>
            </a:r>
          </a:p>
          <a:p>
            <a:r>
              <a:rPr lang="en-US" sz="2400" dirty="0" smtClean="0"/>
              <a:t>Step 2- students leave home team and form “Expert Teams” of members of other home teams that have the same information.  The role is to understand their piece of information and teach it to the home team. </a:t>
            </a:r>
          </a:p>
          <a:p>
            <a:r>
              <a:rPr lang="en-US" sz="2400" dirty="0" smtClean="0"/>
              <a:t>Step 3 –Students return to home team, each taking a turn to share their information. Team members ask questions and discuss. </a:t>
            </a:r>
          </a:p>
          <a:p>
            <a:r>
              <a:rPr lang="en-US" sz="2400" dirty="0" smtClean="0"/>
              <a:t>Step 4 – Assessed on understanding information of all four areas of learning.  </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 Example</a:t>
            </a:r>
            <a:endParaRPr lang="en-US" dirty="0"/>
          </a:p>
        </p:txBody>
      </p:sp>
      <p:sp>
        <p:nvSpPr>
          <p:cNvPr id="3" name="Content Placeholder 2"/>
          <p:cNvSpPr>
            <a:spLocks noGrp="1"/>
          </p:cNvSpPr>
          <p:nvPr>
            <p:ph idx="1"/>
          </p:nvPr>
        </p:nvSpPr>
        <p:spPr/>
        <p:txBody>
          <a:bodyPr/>
          <a:lstStyle/>
          <a:p>
            <a:r>
              <a:rPr lang="en-US" dirty="0" smtClean="0"/>
              <a:t>How does a Flashlight work?</a:t>
            </a:r>
          </a:p>
          <a:p>
            <a:r>
              <a:rPr lang="en-US" dirty="0" smtClean="0"/>
              <a:t>In teams of four (Home Team), each person will get one part of a flashlight circuit </a:t>
            </a:r>
          </a:p>
          <a:p>
            <a:r>
              <a:rPr lang="en-US" dirty="0" smtClean="0"/>
              <a:t>(Expert Team) -Bulb Team, Switch Team, Battery, and Wires.  </a:t>
            </a:r>
          </a:p>
          <a:p>
            <a:r>
              <a:rPr lang="en-US" dirty="0" smtClean="0"/>
              <a:t>In your expert groups, You will be given a definition and electrical part sample. </a:t>
            </a:r>
          </a:p>
          <a:p>
            <a:pPr>
              <a:buNone/>
            </a:pPr>
            <a:r>
              <a:rPr lang="en-US" dirty="0" smtClean="0"/>
              <a:t> </a:t>
            </a:r>
          </a:p>
          <a:p>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826089">
            <a:off x="6359699" y="568498"/>
            <a:ext cx="1792012" cy="179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Gathering Information- Expert Group </a:t>
            </a:r>
            <a:endParaRPr lang="en-US" dirty="0"/>
          </a:p>
        </p:txBody>
      </p:sp>
      <p:sp>
        <p:nvSpPr>
          <p:cNvPr id="3" name="Content Placeholder 2"/>
          <p:cNvSpPr>
            <a:spLocks noGrp="1"/>
          </p:cNvSpPr>
          <p:nvPr>
            <p:ph idx="1"/>
          </p:nvPr>
        </p:nvSpPr>
        <p:spPr>
          <a:xfrm>
            <a:off x="304800" y="1600200"/>
            <a:ext cx="8686800" cy="4525963"/>
          </a:xfrm>
        </p:spPr>
        <p:txBody>
          <a:bodyPr>
            <a:normAutofit fontScale="92500"/>
          </a:bodyPr>
          <a:lstStyle/>
          <a:p>
            <a:pPr>
              <a:buNone/>
            </a:pPr>
            <a:r>
              <a:rPr lang="en-US" dirty="0" smtClean="0"/>
              <a:t>For each electrical parts write down in your notebook:</a:t>
            </a:r>
          </a:p>
          <a:p>
            <a:r>
              <a:rPr lang="en-US" dirty="0" smtClean="0"/>
              <a:t>Definition </a:t>
            </a:r>
          </a:p>
          <a:p>
            <a:r>
              <a:rPr lang="en-US" dirty="0" smtClean="0"/>
              <a:t>Make a sketch </a:t>
            </a:r>
          </a:p>
          <a:p>
            <a:r>
              <a:rPr lang="en-US" dirty="0" smtClean="0"/>
              <a:t>Explain in your own words what happens when electrons flow to your electrical part (bulb, battery, closed switch, wires connect to a battery)</a:t>
            </a:r>
          </a:p>
          <a:p>
            <a:r>
              <a:rPr lang="en-US" dirty="0" smtClean="0"/>
              <a:t>Identify key facts and conditions for a circuit to work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dog sled team is formed</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8064" y="1636586"/>
            <a:ext cx="8683536" cy="5069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with the Home Team </a:t>
            </a:r>
            <a:endParaRPr lang="en-US" dirty="0"/>
          </a:p>
        </p:txBody>
      </p:sp>
      <p:sp>
        <p:nvSpPr>
          <p:cNvPr id="3" name="Content Placeholder 2"/>
          <p:cNvSpPr>
            <a:spLocks noGrp="1"/>
          </p:cNvSpPr>
          <p:nvPr>
            <p:ph idx="1"/>
          </p:nvPr>
        </p:nvSpPr>
        <p:spPr/>
        <p:txBody>
          <a:bodyPr/>
          <a:lstStyle/>
          <a:p>
            <a:r>
              <a:rPr lang="en-US" dirty="0" smtClean="0"/>
              <a:t>Battery group share, Switch group share, Bulb group share, and Wires group share</a:t>
            </a:r>
          </a:p>
          <a:p>
            <a:r>
              <a:rPr lang="en-US" dirty="0" smtClean="0"/>
              <a:t>Explain the entire system circuit- completed or closed circuit. Suggestion.  Hold hands and begin at the battery and say:</a:t>
            </a:r>
          </a:p>
          <a:p>
            <a:pPr>
              <a:buNone/>
            </a:pPr>
            <a:r>
              <a:rPr lang="en-US" dirty="0" smtClean="0"/>
              <a:t>“ I am a …(battery, switch, bulb, wire) as electrons flow to me… ‘explain what happens to your component”</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Circuit Handout </a:t>
            </a:r>
            <a:endParaRPr lang="en-US" dirty="0"/>
          </a:p>
        </p:txBody>
      </p:sp>
      <p:pic>
        <p:nvPicPr>
          <p:cNvPr id="1026" name="Picture 2"/>
          <p:cNvPicPr>
            <a:picLocks noChangeAspect="1" noChangeArrowheads="1"/>
          </p:cNvPicPr>
          <p:nvPr/>
        </p:nvPicPr>
        <p:blipFill>
          <a:blip r:embed="rId2" cstate="print"/>
          <a:srcRect l="10000" t="21333" r="50556" b="11111"/>
          <a:stretch>
            <a:fillRect/>
          </a:stretch>
        </p:blipFill>
        <p:spPr bwMode="auto">
          <a:xfrm>
            <a:off x="2362200" y="1447800"/>
            <a:ext cx="4495800" cy="48124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Write-Pair-Switch </a:t>
            </a:r>
            <a:endParaRPr lang="en-US" dirty="0"/>
          </a:p>
        </p:txBody>
      </p:sp>
      <p:sp>
        <p:nvSpPr>
          <p:cNvPr id="3" name="Content Placeholder 2"/>
          <p:cNvSpPr>
            <a:spLocks noGrp="1"/>
          </p:cNvSpPr>
          <p:nvPr>
            <p:ph idx="1"/>
          </p:nvPr>
        </p:nvSpPr>
        <p:spPr/>
        <p:txBody>
          <a:bodyPr/>
          <a:lstStyle/>
          <a:p>
            <a:r>
              <a:rPr lang="en-US" dirty="0" smtClean="0"/>
              <a:t>Step 1 – Each student works independently to respond to a question or </a:t>
            </a:r>
            <a:r>
              <a:rPr lang="en-US" i="1" dirty="0" smtClean="0"/>
              <a:t>writing</a:t>
            </a:r>
            <a:r>
              <a:rPr lang="en-US" dirty="0" smtClean="0"/>
              <a:t> prompt.</a:t>
            </a:r>
          </a:p>
          <a:p>
            <a:r>
              <a:rPr lang="en-US" dirty="0" smtClean="0"/>
              <a:t>Step 2 – Students </a:t>
            </a:r>
            <a:r>
              <a:rPr lang="en-US" i="1" dirty="0" smtClean="0"/>
              <a:t>pair</a:t>
            </a:r>
            <a:r>
              <a:rPr lang="en-US" dirty="0" smtClean="0"/>
              <a:t> up and discuss their responses. </a:t>
            </a:r>
          </a:p>
          <a:p>
            <a:r>
              <a:rPr lang="en-US" dirty="0" smtClean="0"/>
              <a:t>Step 3 – Students </a:t>
            </a:r>
            <a:r>
              <a:rPr lang="en-US" i="1" dirty="0" smtClean="0"/>
              <a:t>switch</a:t>
            </a:r>
            <a:r>
              <a:rPr lang="en-US" dirty="0" smtClean="0"/>
              <a:t> partners and form new member pairs and tell their “new” partner the response of their “former” partner.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How could this approach change your teaching practice?</a:t>
            </a:r>
          </a:p>
          <a:p>
            <a:r>
              <a:rPr lang="en-US" dirty="0" smtClean="0"/>
              <a:t>What advantages can you identify?</a:t>
            </a:r>
          </a:p>
          <a:p>
            <a:r>
              <a:rPr lang="en-US" dirty="0" smtClean="0"/>
              <a:t>What concerns do you have with this approach?</a:t>
            </a:r>
          </a:p>
          <a:p>
            <a:r>
              <a:rPr lang="en-US" dirty="0" smtClean="0"/>
              <a:t>Final Comments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a:buNone/>
            </a:pPr>
            <a:r>
              <a:rPr lang="en-US" sz="1800" b="1" dirty="0" smtClean="0"/>
              <a:t>Cooperative Learning </a:t>
            </a:r>
          </a:p>
          <a:p>
            <a:pPr>
              <a:buNone/>
            </a:pPr>
            <a:r>
              <a:rPr lang="en-US" sz="1800" dirty="0" smtClean="0"/>
              <a:t>Jacobs, G.M., Power, M.A., &amp; Inn, L.W. (2002). </a:t>
            </a:r>
            <a:r>
              <a:rPr lang="en-US" sz="1800" i="1" dirty="0" smtClean="0"/>
              <a:t>The Teacher Source Book for </a:t>
            </a:r>
          </a:p>
          <a:p>
            <a:pPr>
              <a:buNone/>
            </a:pPr>
            <a:r>
              <a:rPr lang="en-US" sz="1800" i="1" dirty="0" smtClean="0"/>
              <a:t>Cooperative Learning</a:t>
            </a:r>
            <a:r>
              <a:rPr lang="en-US" sz="1800" dirty="0" smtClean="0"/>
              <a:t>. Thousand Oaks, CA: Corwin Press, Inc. </a:t>
            </a:r>
          </a:p>
          <a:p>
            <a:pPr>
              <a:buNone/>
            </a:pPr>
            <a:endParaRPr lang="en-US" sz="1800" dirty="0" smtClean="0"/>
          </a:p>
          <a:p>
            <a:pPr>
              <a:buNone/>
            </a:pPr>
            <a:r>
              <a:rPr lang="en-US" sz="1800" dirty="0" smtClean="0"/>
              <a:t>Mandel, S.M. (2002). Cooperative work group: Preparing students for the real world. </a:t>
            </a:r>
          </a:p>
          <a:p>
            <a:pPr>
              <a:buNone/>
            </a:pPr>
            <a:r>
              <a:rPr lang="en-US" sz="1800" dirty="0" smtClean="0"/>
              <a:t>Thousand Oaks, CA: Corwin Press, Inc.</a:t>
            </a:r>
          </a:p>
          <a:p>
            <a:pPr>
              <a:buNone/>
            </a:pPr>
            <a:endParaRPr lang="en-US" sz="1600" dirty="0" smtClean="0"/>
          </a:p>
          <a:p>
            <a:pPr>
              <a:buNone/>
            </a:pPr>
            <a:r>
              <a:rPr lang="en-US" sz="1800" dirty="0" smtClean="0"/>
              <a:t>Linden, K.W (1996). Cooperative Learning and problem solving, </a:t>
            </a:r>
            <a:r>
              <a:rPr lang="en-US" sz="1800" i="1" dirty="0" smtClean="0"/>
              <a:t>(2</a:t>
            </a:r>
            <a:r>
              <a:rPr lang="en-US" sz="1800" i="1" baseline="30000" dirty="0" smtClean="0"/>
              <a:t>nd</a:t>
            </a:r>
            <a:r>
              <a:rPr lang="en-US" sz="1800" i="1" dirty="0" smtClean="0"/>
              <a:t> ed.). Prospect </a:t>
            </a:r>
          </a:p>
          <a:p>
            <a:pPr>
              <a:buNone/>
            </a:pPr>
            <a:r>
              <a:rPr lang="en-US" sz="1800" i="1" dirty="0" smtClean="0"/>
              <a:t>Heights, IL: Waveland</a:t>
            </a:r>
            <a:r>
              <a:rPr lang="en-US" sz="1800" dirty="0" smtClean="0"/>
              <a:t> </a:t>
            </a:r>
            <a:endParaRPr lang="en-US" sz="1600" dirty="0" smtClean="0"/>
          </a:p>
          <a:p>
            <a:pPr>
              <a:buNone/>
            </a:pPr>
            <a:endParaRPr lang="en-US" sz="1400" dirty="0" smtClean="0"/>
          </a:p>
          <a:p>
            <a:pPr>
              <a:buNone/>
            </a:pPr>
            <a:r>
              <a:rPr lang="en-US" sz="1800" dirty="0" smtClean="0"/>
              <a:t>Ames, R., &amp; Linden, K.W.(1979). </a:t>
            </a:r>
            <a:r>
              <a:rPr lang="en-US" sz="1800" i="1" dirty="0" smtClean="0"/>
              <a:t>Problem solving activities for applied educational </a:t>
            </a:r>
          </a:p>
          <a:p>
            <a:pPr>
              <a:buNone/>
            </a:pPr>
            <a:r>
              <a:rPr lang="en-US" sz="1800" i="1" dirty="0" smtClean="0"/>
              <a:t>psychology: A three stage model approach (2</a:t>
            </a:r>
            <a:r>
              <a:rPr lang="en-US" sz="1800" i="1" baseline="30000" dirty="0" smtClean="0"/>
              <a:t>nd</a:t>
            </a:r>
            <a:r>
              <a:rPr lang="en-US" sz="1800" i="1" dirty="0" smtClean="0"/>
              <a:t> ed.). Prospect Heights, IL: Waveland</a:t>
            </a:r>
            <a:r>
              <a:rPr lang="en-US" sz="1800" dirty="0" smtClean="0"/>
              <a:t>  </a:t>
            </a:r>
          </a:p>
          <a:p>
            <a:pPr>
              <a:buNone/>
            </a:pPr>
            <a:r>
              <a:rPr lang="en-US" sz="1800" b="1" dirty="0" smtClean="0"/>
              <a:t>Science Concepts</a:t>
            </a:r>
          </a:p>
          <a:p>
            <a:pPr>
              <a:buNone/>
            </a:pPr>
            <a:r>
              <a:rPr lang="en-US" sz="1800" dirty="0" smtClean="0"/>
              <a:t>Glover, D. (2001). </a:t>
            </a:r>
            <a:r>
              <a:rPr lang="en-US" sz="1800" i="1" dirty="0" smtClean="0"/>
              <a:t>Experiments in Science: How does it work? </a:t>
            </a:r>
            <a:r>
              <a:rPr lang="en-US" sz="1800" dirty="0" smtClean="0"/>
              <a:t>London: Dorling </a:t>
            </a:r>
          </a:p>
          <a:p>
            <a:pPr>
              <a:buNone/>
            </a:pPr>
            <a:r>
              <a:rPr lang="en-US" sz="1800" dirty="0" smtClean="0"/>
              <a:t>Kindersley</a:t>
            </a:r>
            <a:endParaRPr lang="en-US" dirty="0" smtClean="0"/>
          </a:p>
          <a:p>
            <a:pPr>
              <a:buNone/>
            </a:pPr>
            <a:endParaRPr lang="en-US"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 to Teaming</a:t>
            </a:r>
          </a:p>
          <a:p>
            <a:r>
              <a:rPr lang="en-US" dirty="0" smtClean="0"/>
              <a:t>Forming, managing, and determining </a:t>
            </a:r>
            <a:r>
              <a:rPr lang="en-US" dirty="0" smtClean="0"/>
              <a:t>the student</a:t>
            </a:r>
            <a:r>
              <a:rPr lang="en-US" dirty="0" smtClean="0"/>
              <a:t> </a:t>
            </a:r>
            <a:r>
              <a:rPr lang="en-US" dirty="0" smtClean="0"/>
              <a:t>team size</a:t>
            </a:r>
          </a:p>
          <a:p>
            <a:r>
              <a:rPr lang="en-US" dirty="0" smtClean="0"/>
              <a:t>Cooperative learning approaches (peppered)</a:t>
            </a:r>
          </a:p>
          <a:p>
            <a:r>
              <a:rPr lang="en-US" dirty="0" smtClean="0"/>
              <a:t>Building a team climate </a:t>
            </a:r>
          </a:p>
          <a:p>
            <a:r>
              <a:rPr lang="en-US" dirty="0" smtClean="0"/>
              <a:t>Brainstorming</a:t>
            </a:r>
          </a:p>
          <a:p>
            <a:r>
              <a:rPr lang="en-US" dirty="0" smtClean="0"/>
              <a:t>Jigsaw activity- simple circuits </a:t>
            </a:r>
          </a:p>
          <a:p>
            <a:r>
              <a:rPr lang="en-US" dirty="0" smtClean="0"/>
              <a:t>Reflection</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a:t>
            </a:r>
            <a:r>
              <a:rPr lang="en-US" dirty="0" err="1" smtClean="0"/>
              <a:t>vs</a:t>
            </a:r>
            <a:r>
              <a:rPr lang="en-US" dirty="0" smtClean="0"/>
              <a:t> Teaming Approach </a:t>
            </a:r>
            <a:endParaRPr lang="en-US" dirty="0"/>
          </a:p>
        </p:txBody>
      </p:sp>
      <p:sp>
        <p:nvSpPr>
          <p:cNvPr id="5" name="Content Placeholder 4"/>
          <p:cNvSpPr>
            <a:spLocks noGrp="1"/>
          </p:cNvSpPr>
          <p:nvPr>
            <p:ph sz="half" idx="1"/>
          </p:nvPr>
        </p:nvSpPr>
        <p:spPr/>
        <p:txBody>
          <a:bodyPr>
            <a:normAutofit fontScale="62500" lnSpcReduction="20000"/>
          </a:bodyPr>
          <a:lstStyle/>
          <a:p>
            <a:pPr fontAlgn="t">
              <a:buNone/>
            </a:pPr>
            <a:r>
              <a:rPr lang="en-US" b="1" dirty="0" smtClean="0"/>
              <a:t>Traditional Classrooms </a:t>
            </a:r>
          </a:p>
          <a:p>
            <a:pPr fontAlgn="t">
              <a:buNone/>
            </a:pPr>
            <a:r>
              <a:rPr lang="en-US" dirty="0" smtClean="0"/>
              <a:t>Often Students are asked to: </a:t>
            </a:r>
          </a:p>
          <a:p>
            <a:pPr fontAlgn="t"/>
            <a:r>
              <a:rPr lang="en-US" dirty="0" smtClean="0"/>
              <a:t>Eyes on your own paper </a:t>
            </a:r>
          </a:p>
          <a:p>
            <a:pPr fontAlgn="t"/>
            <a:r>
              <a:rPr lang="en-US" dirty="0" smtClean="0"/>
              <a:t>No talking to your neighbor</a:t>
            </a:r>
          </a:p>
          <a:p>
            <a:pPr fontAlgn="t"/>
            <a:r>
              <a:rPr lang="en-US" dirty="0" smtClean="0"/>
              <a:t>Do your own work </a:t>
            </a:r>
          </a:p>
          <a:p>
            <a:pPr fontAlgn="t"/>
            <a:r>
              <a:rPr lang="en-US" dirty="0" smtClean="0"/>
              <a:t>If you need help ask the teacher </a:t>
            </a:r>
          </a:p>
          <a:p>
            <a:pPr fontAlgn="t"/>
            <a:r>
              <a:rPr lang="en-US" dirty="0" smtClean="0"/>
              <a:t>Raise your hand to get the teachers attention </a:t>
            </a:r>
          </a:p>
          <a:p>
            <a:pPr fontAlgn="t"/>
            <a:r>
              <a:rPr lang="en-US" dirty="0" smtClean="0"/>
              <a:t>Compete for extrinsic rewards </a:t>
            </a:r>
            <a:r>
              <a:rPr lang="en-US" dirty="0" err="1" smtClean="0"/>
              <a:t>ie</a:t>
            </a:r>
            <a:r>
              <a:rPr lang="en-US" dirty="0" smtClean="0"/>
              <a:t>: grades</a:t>
            </a:r>
          </a:p>
          <a:p>
            <a:endParaRPr lang="en-US" dirty="0"/>
          </a:p>
        </p:txBody>
      </p:sp>
      <p:sp>
        <p:nvSpPr>
          <p:cNvPr id="6" name="Content Placeholder 5"/>
          <p:cNvSpPr>
            <a:spLocks noGrp="1"/>
          </p:cNvSpPr>
          <p:nvPr>
            <p:ph sz="half" idx="2"/>
          </p:nvPr>
        </p:nvSpPr>
        <p:spPr/>
        <p:txBody>
          <a:bodyPr>
            <a:normAutofit fontScale="62500" lnSpcReduction="20000"/>
          </a:bodyPr>
          <a:lstStyle/>
          <a:p>
            <a:pPr fontAlgn="t">
              <a:buNone/>
            </a:pPr>
            <a:r>
              <a:rPr lang="en-US" b="1" dirty="0" smtClean="0"/>
              <a:t>Teaming Classrooms </a:t>
            </a:r>
          </a:p>
          <a:p>
            <a:pPr>
              <a:buNone/>
            </a:pPr>
            <a:r>
              <a:rPr lang="en-US" dirty="0" smtClean="0"/>
              <a:t>Often Students are asked to: </a:t>
            </a:r>
          </a:p>
          <a:p>
            <a:pPr fontAlgn="t"/>
            <a:r>
              <a:rPr lang="en-US" dirty="0" smtClean="0"/>
              <a:t>Share with peers what each others are doing to learn from one another </a:t>
            </a:r>
          </a:p>
          <a:p>
            <a:pPr fontAlgn="t"/>
            <a:r>
              <a:rPr lang="en-US" dirty="0" smtClean="0"/>
              <a:t>Talk to your design team to exchange ideas, debate, explain, suggest, question, and improve. </a:t>
            </a:r>
          </a:p>
          <a:p>
            <a:pPr fontAlgn="t"/>
            <a:r>
              <a:rPr lang="en-US" dirty="0" smtClean="0"/>
              <a:t>The design teams work is shared so that the final design is better than the individual parts. </a:t>
            </a:r>
          </a:p>
          <a:p>
            <a:pPr fontAlgn="t"/>
            <a:r>
              <a:rPr lang="en-US" dirty="0" smtClean="0"/>
              <a:t>When help is needed, team members ask each other for help before approaching the teacher </a:t>
            </a:r>
          </a:p>
          <a:p>
            <a:pPr fontAlgn="t"/>
            <a:r>
              <a:rPr lang="en-US" dirty="0" smtClean="0"/>
              <a:t>Allow each design team member to be a spokesperson for the team </a:t>
            </a:r>
          </a:p>
          <a:p>
            <a:pPr fontAlgn="t"/>
            <a:r>
              <a:rPr lang="en-US" dirty="0" smtClean="0"/>
              <a:t>Cooperate for both extrinsic and intrinsic rewards </a:t>
            </a:r>
          </a:p>
          <a:p>
            <a:endParaRPr lang="en-US" dirty="0"/>
          </a:p>
        </p:txBody>
      </p:sp>
      <p:sp>
        <p:nvSpPr>
          <p:cNvPr id="7" name="Rectangle 6"/>
          <p:cNvSpPr/>
          <p:nvPr/>
        </p:nvSpPr>
        <p:spPr>
          <a:xfrm>
            <a:off x="304800" y="6019800"/>
            <a:ext cx="5791200" cy="369332"/>
          </a:xfrm>
          <a:prstGeom prst="rect">
            <a:avLst/>
          </a:prstGeom>
        </p:spPr>
        <p:txBody>
          <a:bodyPr wrap="square">
            <a:spAutoFit/>
          </a:bodyPr>
          <a:lstStyle/>
          <a:p>
            <a:r>
              <a:rPr lang="en-US" dirty="0" smtClean="0"/>
              <a:t>Adapted from Jacobs, Power, and Inn (2002, p. 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20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20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20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20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fade">
                                      <p:cBhvr>
                                        <p:cTn id="67" dur="20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fade">
                                      <p:cBhvr>
                                        <p:cTn id="72" dur="20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fade">
                                      <p:cBhvr>
                                        <p:cTn id="77" dur="2000"/>
                                        <p:tgtEl>
                                          <p:spTgt spid="6">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2000"/>
                                        <p:tgtEl>
                                          <p:spTgt spid="6">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
                                            <p:txEl>
                                              <p:pRg st="0" end="0"/>
                                            </p:txEl>
                                          </p:spTgt>
                                        </p:tgtEl>
                                        <p:attrNameLst>
                                          <p:attrName>style.visibility</p:attrName>
                                        </p:attrNameLst>
                                      </p:cBhvr>
                                      <p:to>
                                        <p:strVal val="visible"/>
                                      </p:to>
                                    </p:set>
                                    <p:animEffect transition="in" filter="fade">
                                      <p:cBhvr>
                                        <p:cTn id="8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Components of Teaming </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SLED team </a:t>
            </a:r>
            <a:r>
              <a:rPr lang="en-US" b="1" dirty="0"/>
              <a:t>f</a:t>
            </a:r>
            <a:r>
              <a:rPr lang="en-US" b="1" dirty="0" smtClean="0"/>
              <a:t>ormation</a:t>
            </a:r>
            <a:r>
              <a:rPr lang="en-US" dirty="0" smtClean="0"/>
              <a:t> – developing high functioning design teams </a:t>
            </a:r>
          </a:p>
          <a:p>
            <a:pPr marL="514350" indent="-514350">
              <a:buFont typeface="+mj-lt"/>
              <a:buAutoNum type="arabicPeriod"/>
            </a:pPr>
            <a:r>
              <a:rPr lang="en-US" dirty="0" smtClean="0"/>
              <a:t>SLED team </a:t>
            </a:r>
            <a:r>
              <a:rPr lang="en-US" b="1" dirty="0" smtClean="0"/>
              <a:t>leadership</a:t>
            </a:r>
            <a:r>
              <a:rPr lang="en-US" dirty="0" smtClean="0"/>
              <a:t>- team functioning depends of team personality/ability</a:t>
            </a:r>
          </a:p>
          <a:p>
            <a:pPr marL="514350" indent="-514350">
              <a:buFont typeface="+mj-lt"/>
              <a:buAutoNum type="arabicPeriod"/>
            </a:pPr>
            <a:r>
              <a:rPr lang="en-US" b="1" dirty="0" smtClean="0"/>
              <a:t>Materials</a:t>
            </a:r>
            <a:r>
              <a:rPr lang="en-US" dirty="0" smtClean="0"/>
              <a:t> – design materials </a:t>
            </a:r>
          </a:p>
          <a:p>
            <a:pPr marL="514350" indent="-514350">
              <a:buFont typeface="+mj-lt"/>
              <a:buAutoNum type="arabicPeriod"/>
            </a:pPr>
            <a:r>
              <a:rPr lang="en-US" b="1" dirty="0" smtClean="0"/>
              <a:t>Teacher Role- </a:t>
            </a:r>
            <a:r>
              <a:rPr lang="en-US" dirty="0" smtClean="0"/>
              <a:t>Teacher as SLED team facilitator</a:t>
            </a:r>
          </a:p>
          <a:p>
            <a:pPr marL="514350" indent="-514350">
              <a:buFont typeface="+mj-lt"/>
              <a:buAutoNum type="arabicPeriod"/>
            </a:pPr>
            <a:r>
              <a:rPr lang="en-US" b="1" dirty="0" smtClean="0"/>
              <a:t>Assessments – </a:t>
            </a:r>
            <a:r>
              <a:rPr lang="en-US" dirty="0" smtClean="0"/>
              <a:t>Assessing the success of the SLED team  </a:t>
            </a:r>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SLED Team Formation </a:t>
            </a:r>
            <a:endParaRPr lang="en-US" dirty="0"/>
          </a:p>
        </p:txBody>
      </p:sp>
      <p:sp>
        <p:nvSpPr>
          <p:cNvPr id="3" name="Content Placeholder 2"/>
          <p:cNvSpPr>
            <a:spLocks noGrp="1"/>
          </p:cNvSpPr>
          <p:nvPr>
            <p:ph idx="1"/>
          </p:nvPr>
        </p:nvSpPr>
        <p:spPr/>
        <p:txBody>
          <a:bodyPr/>
          <a:lstStyle/>
          <a:p>
            <a:pPr>
              <a:buNone/>
            </a:pPr>
            <a:r>
              <a:rPr lang="en-US" dirty="0" smtClean="0"/>
              <a:t>The SLED team should be formed to: </a:t>
            </a:r>
          </a:p>
          <a:p>
            <a:r>
              <a:rPr lang="en-US" dirty="0" smtClean="0"/>
              <a:t>Heterogeneously mixed by academic ability </a:t>
            </a:r>
          </a:p>
          <a:p>
            <a:r>
              <a:rPr lang="en-US" dirty="0" smtClean="0"/>
              <a:t>Provided equal access to materials</a:t>
            </a:r>
          </a:p>
          <a:p>
            <a:r>
              <a:rPr lang="en-US" dirty="0" smtClean="0"/>
              <a:t>Equal opportunities for learning </a:t>
            </a:r>
          </a:p>
          <a:p>
            <a:r>
              <a:rPr lang="en-US" dirty="0" smtClean="0"/>
              <a:t>Avoid personality and social conflicts</a:t>
            </a:r>
          </a:p>
          <a:p>
            <a:r>
              <a:rPr lang="en-US" dirty="0" smtClean="0"/>
              <a:t>Other factors to consider are English Language Learners (ELL), inclusion, internet access.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Possible Criteria for Heterogeneous Teams</a:t>
            </a:r>
            <a:endParaRPr lang="en-US" sz="3600" dirty="0"/>
          </a:p>
        </p:txBody>
      </p:sp>
      <p:sp>
        <p:nvSpPr>
          <p:cNvPr id="3" name="Content Placeholder 2"/>
          <p:cNvSpPr>
            <a:spLocks noGrp="1"/>
          </p:cNvSpPr>
          <p:nvPr>
            <p:ph idx="1"/>
          </p:nvPr>
        </p:nvSpPr>
        <p:spPr>
          <a:xfrm>
            <a:off x="990600" y="1447800"/>
            <a:ext cx="8001000" cy="5105400"/>
          </a:xfrm>
        </p:spPr>
        <p:txBody>
          <a:bodyPr>
            <a:normAutofit fontScale="77500" lnSpcReduction="20000"/>
          </a:bodyPr>
          <a:lstStyle/>
          <a:p>
            <a:r>
              <a:rPr lang="en-US" dirty="0" smtClean="0"/>
              <a:t>Achievement Levels</a:t>
            </a:r>
          </a:p>
          <a:p>
            <a:r>
              <a:rPr lang="en-US" dirty="0" smtClean="0"/>
              <a:t>Aptitude Levels</a:t>
            </a:r>
          </a:p>
          <a:p>
            <a:r>
              <a:rPr lang="en-US" dirty="0" smtClean="0"/>
              <a:t>Work attitude </a:t>
            </a:r>
          </a:p>
          <a:p>
            <a:r>
              <a:rPr lang="en-US" dirty="0" smtClean="0"/>
              <a:t>Ethnicity</a:t>
            </a:r>
          </a:p>
          <a:p>
            <a:r>
              <a:rPr lang="en-US" dirty="0" smtClean="0"/>
              <a:t>Gender</a:t>
            </a:r>
          </a:p>
          <a:p>
            <a:r>
              <a:rPr lang="en-US" dirty="0" smtClean="0"/>
              <a:t>Personality Type </a:t>
            </a:r>
          </a:p>
          <a:p>
            <a:r>
              <a:rPr lang="en-US" dirty="0" smtClean="0"/>
              <a:t>SES</a:t>
            </a:r>
          </a:p>
          <a:p>
            <a:r>
              <a:rPr lang="en-US" dirty="0" smtClean="0"/>
              <a:t>Special Needs </a:t>
            </a:r>
          </a:p>
          <a:p>
            <a:r>
              <a:rPr lang="en-US" dirty="0" smtClean="0"/>
              <a:t>Social Considerations – close friends, conflicts </a:t>
            </a:r>
          </a:p>
          <a:p>
            <a:r>
              <a:rPr lang="en-US" dirty="0" smtClean="0"/>
              <a:t>Multiple intelligence- learning styles</a:t>
            </a:r>
          </a:p>
          <a:p>
            <a:pPr>
              <a:buNone/>
            </a:pPr>
            <a:endParaRPr lang="en-US" dirty="0" smtClean="0"/>
          </a:p>
          <a:p>
            <a:pPr>
              <a:buNone/>
            </a:pPr>
            <a:r>
              <a:rPr lang="en-US" dirty="0" smtClean="0"/>
              <a:t>(Adapted from Mandel, 2002 ; Jacobs, Power &amp; Inn, 2002 )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Team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As students work cooperative in design teams,</a:t>
            </a:r>
          </a:p>
          <a:p>
            <a:pPr>
              <a:buNone/>
            </a:pPr>
            <a:r>
              <a:rPr lang="en-US" dirty="0" smtClean="0"/>
              <a:t>classroom conditions will need to be carefully </a:t>
            </a:r>
          </a:p>
          <a:p>
            <a:pPr>
              <a:buNone/>
            </a:pPr>
            <a:r>
              <a:rPr lang="en-US" dirty="0" smtClean="0"/>
              <a:t>monitored, including:</a:t>
            </a:r>
          </a:p>
          <a:p>
            <a:r>
              <a:rPr lang="en-US" dirty="0" smtClean="0"/>
              <a:t>voice levels, </a:t>
            </a:r>
          </a:p>
          <a:p>
            <a:r>
              <a:rPr lang="en-US" dirty="0" smtClean="0"/>
              <a:t>classroom space, </a:t>
            </a:r>
          </a:p>
          <a:p>
            <a:r>
              <a:rPr lang="en-US" dirty="0" smtClean="0"/>
              <a:t>traffic patterns of students</a:t>
            </a:r>
          </a:p>
          <a:p>
            <a:r>
              <a:rPr lang="en-US" dirty="0" smtClean="0"/>
              <a:t>SLED teachers establish a prompt to get students attention.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Team Size </a:t>
            </a:r>
            <a:endParaRPr lang="en-US" dirty="0"/>
          </a:p>
        </p:txBody>
      </p:sp>
      <p:sp>
        <p:nvSpPr>
          <p:cNvPr id="3" name="Content Placeholder 2"/>
          <p:cNvSpPr>
            <a:spLocks noGrp="1"/>
          </p:cNvSpPr>
          <p:nvPr>
            <p:ph idx="1"/>
          </p:nvPr>
        </p:nvSpPr>
        <p:spPr/>
        <p:txBody>
          <a:bodyPr>
            <a:normAutofit lnSpcReduction="10000"/>
          </a:bodyPr>
          <a:lstStyle/>
          <a:p>
            <a:r>
              <a:rPr lang="en-US" dirty="0" smtClean="0"/>
              <a:t>Teams larger than four are hard to manage</a:t>
            </a:r>
          </a:p>
          <a:p>
            <a:r>
              <a:rPr lang="en-US" dirty="0" smtClean="0"/>
              <a:t>Teams of four can be broken into pairs and back</a:t>
            </a:r>
          </a:p>
          <a:p>
            <a:r>
              <a:rPr lang="en-US" dirty="0" smtClean="0"/>
              <a:t>Larger than four provide opportunity to hide/neglect</a:t>
            </a:r>
          </a:p>
          <a:p>
            <a:r>
              <a:rPr lang="en-US" dirty="0" smtClean="0"/>
              <a:t>Sometimes limited equipment dictates team size</a:t>
            </a:r>
          </a:p>
          <a:p>
            <a:r>
              <a:rPr lang="en-US" dirty="0" smtClean="0"/>
              <a:t>Several sources recommend four to six member teams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stablishing the SLED Team &amp;quot;&quot;/&gt;&lt;property id=&quot;20307&quot; value=&quot;256&quot;/&gt;&lt;/object&gt;&lt;object type=&quot;3&quot; unique_id=&quot;10006&quot;&gt;&lt;property id=&quot;20148&quot; value=&quot;5&quot;/&gt;&lt;property id=&quot;20300&quot; value=&quot;Slide 5 - &amp;quot;Essential Components of Teaming &amp;quot;&quot;/&gt;&lt;property id=&quot;20307&quot; value=&quot;258&quot;/&gt;&lt;/object&gt;&lt;object type=&quot;3&quot; unique_id=&quot;10052&quot;&gt;&lt;property id=&quot;20148&quot; value=&quot;5&quot;/&gt;&lt;property id=&quot;20300&quot; value=&quot;Slide 6 - &amp;quot;SLED Team Formation &amp;quot;&quot;/&gt;&lt;property id=&quot;20307&quot; value=&quot;259&quot;/&gt;&lt;/object&gt;&lt;object type=&quot;3&quot; unique_id=&quot;10053&quot;&gt;&lt;property id=&quot;20148&quot; value=&quot;5&quot;/&gt;&lt;property id=&quot;20300&quot; value=&quot;Slide 14 - &amp;quot;Building a SLED Team Climate &amp;quot;&quot;/&gt;&lt;property id=&quot;20307&quot; value=&quot;260&quot;/&gt;&lt;/object&gt;&lt;object type=&quot;3&quot; unique_id=&quot;10054&quot;&gt;&lt;property id=&quot;20148&quot; value=&quot;5&quot;/&gt;&lt;property id=&quot;20300&quot; value=&quot;Slide 15 - &amp;quot;SLED Team: Brainstorming &amp;quot;&quot;/&gt;&lt;property id=&quot;20307&quot; value=&quot;261&quot;/&gt;&lt;/object&gt;&lt;object type=&quot;3&quot; unique_id=&quot;10095&quot;&gt;&lt;property id=&quot;20148&quot; value=&quot;5&quot;/&gt;&lt;property id=&quot;20300&quot; value=&quot;Slide 16 - &amp;quot;SLED Team Brainstorming &amp;quot;&quot;/&gt;&lt;property id=&quot;20307&quot; value=&quot;262&quot;/&gt;&lt;/object&gt;&lt;object type=&quot;3&quot; unique_id=&quot;10096&quot;&gt;&lt;property id=&quot;20148&quot; value=&quot;5&quot;/&gt;&lt;property id=&quot;20300&quot; value=&quot;Slide 8 - &amp;quot;Managing the Team &amp;quot;&quot;/&gt;&lt;property id=&quot;20307&quot; value=&quot;263&quot;/&gt;&lt;/object&gt;&lt;object type=&quot;3&quot; unique_id=&quot;10097&quot;&gt;&lt;property id=&quot;20148&quot; value=&quot;5&quot;/&gt;&lt;property id=&quot;20300&quot; value=&quot;Slide 7 - &amp;quot;Possible Criteria for Heterogeneous Teams&amp;quot;&quot;/&gt;&lt;property id=&quot;20307&quot; value=&quot;264&quot;/&gt;&lt;/object&gt;&lt;object type=&quot;3&quot; unique_id=&quot;10131&quot;&gt;&lt;property id=&quot;20148&quot; value=&quot;5&quot;/&gt;&lt;property id=&quot;20300&quot; value=&quot;Slide 9 - &amp;quot;Design Team Size &amp;quot;&quot;/&gt;&lt;property id=&quot;20307&quot; value=&quot;265&quot;/&gt;&lt;/object&gt;&lt;object type=&quot;3&quot; unique_id=&quot;10144&quot;&gt;&lt;property id=&quot;20148&quot; value=&quot;5&quot;/&gt;&lt;property id=&quot;20300&quot; value=&quot;Slide 17 - &amp;quot;Cooperative Learning Activities: Jigsaw&amp;quot;&quot;/&gt;&lt;property id=&quot;20307&quot; value=&quot;266&quot;/&gt;&lt;/object&gt;&lt;object type=&quot;3&quot; unique_id=&quot;10197&quot;&gt;&lt;property id=&quot;20148&quot; value=&quot;5&quot;/&gt;&lt;property id=&quot;20300&quot; value=&quot;Slide 18 - &amp;quot;Jigsaw Example&amp;quot;&quot;/&gt;&lt;property id=&quot;20307&quot; value=&quot;267&quot;/&gt;&lt;/object&gt;&lt;object type=&quot;3&quot; unique_id=&quot;10198&quot;&gt;&lt;property id=&quot;20148&quot; value=&quot;5&quot;/&gt;&lt;property id=&quot;20300&quot; value=&quot;Slide 12 - &amp;quot;Think-Pair-Share&amp;quot;&quot;/&gt;&lt;property id=&quot;20307&quot; value=&quot;268&quot;/&gt;&lt;/object&gt;&lt;object type=&quot;3&quot; unique_id=&quot;10199&quot;&gt;&lt;property id=&quot;20148&quot; value=&quot;5&quot;/&gt;&lt;property id=&quot;20300&quot; value=&quot;Slide 22 - &amp;quot;Write-Pair-Switch &amp;quot;&quot;/&gt;&lt;property id=&quot;20307&quot; value=&quot;269&quot;/&gt;&lt;/object&gt;&lt;object type=&quot;3&quot; unique_id=&quot;11245&quot;&gt;&lt;property id=&quot;20148&quot; value=&quot;5&quot;/&gt;&lt;property id=&quot;20300&quot; value=&quot;Slide 2 - &amp;quot;How a dog sled team is formed&amp;quot;&quot;/&gt;&lt;property id=&quot;20307&quot; value=&quot;270&quot;/&gt;&lt;/object&gt;&lt;object type=&quot;3&quot; unique_id=&quot;11246&quot;&gt;&lt;property id=&quot;20148&quot; value=&quot;5&quot;/&gt;&lt;property id=&quot;20300&quot; value=&quot;Slide 10 - &amp;quot;Forming Groups Quickly&amp;quot;&quot;/&gt;&lt;property id=&quot;20307&quot; value=&quot;271&quot;/&gt;&lt;/object&gt;&lt;object type=&quot;3&quot; unique_id=&quot;11283&quot;&gt;&lt;property id=&quot;20148&quot; value=&quot;5&quot;/&gt;&lt;property id=&quot;20300&quot; value=&quot;Slide 11 - &amp;quot;Cooperative Learning Techniques&amp;quot;&quot;/&gt;&lt;property id=&quot;20307&quot; value=&quot;272&quot;/&gt;&lt;/object&gt;&lt;object type=&quot;3&quot; unique_id=&quot;11284&quot;&gt;&lt;property id=&quot;20148&quot; value=&quot;5&quot;/&gt;&lt;property id=&quot;20300&quot; value=&quot;Slide 13 - &amp;quot;Practice Think-Pair Share&amp;quot;&quot;/&gt;&lt;property id=&quot;20307&quot; value=&quot;273&quot;/&gt;&lt;/object&gt;&lt;object type=&quot;3&quot; unique_id=&quot;11305&quot;&gt;&lt;property id=&quot;20148&quot; value=&quot;5&quot;/&gt;&lt;property id=&quot;20300&quot; value=&quot;Slide 4 - &amp;quot;Traditional vs Teaming Approach &amp;quot;&quot;/&gt;&lt;property id=&quot;20307&quot; value=&quot;274&quot;/&gt;&lt;/object&gt;&lt;object type=&quot;3&quot; unique_id=&quot;11386&quot;&gt;&lt;property id=&quot;20148&quot; value=&quot;5&quot;/&gt;&lt;property id=&quot;20300&quot; value=&quot;Slide 19 - &amp;quot;Gathering Information- Expert Group &amp;quot;&quot;/&gt;&lt;property id=&quot;20307&quot; value=&quot;277&quot;/&gt;&lt;/object&gt;&lt;object type=&quot;3&quot; unique_id=&quot;11387&quot;&gt;&lt;property id=&quot;20148&quot; value=&quot;5&quot;/&gt;&lt;property id=&quot;20300&quot; value=&quot;Slide 20 - &amp;quot;Sharing with the Home Team &amp;quot;&quot;/&gt;&lt;property id=&quot;20307&quot; value=&quot;275&quot;/&gt;&lt;/object&gt;&lt;object type=&quot;3&quot; unique_id=&quot;11388&quot;&gt;&lt;property id=&quot;20148&quot; value=&quot;5&quot;/&gt;&lt;property id=&quot;20300&quot; value=&quot;Slide 21 - &amp;quot;Complete the Circuit Handout &amp;quot;&quot;/&gt;&lt;property id=&quot;20307&quot; value=&quot;276&quot;/&gt;&lt;/object&gt;&lt;object type=&quot;3&quot; unique_id=&quot;11389&quot;&gt;&lt;property id=&quot;20148&quot; value=&quot;5&quot;/&gt;&lt;property id=&quot;20300&quot; value=&quot;Slide 23 - &amp;quot;Reflection &amp;quot;&quot;/&gt;&lt;property id=&quot;20307&quot; value=&quot;278&quot;/&gt;&lt;/object&gt;&lt;object type=&quot;3&quot; unique_id=&quot;11486&quot;&gt;&lt;property id=&quot;20148&quot; value=&quot;5&quot;/&gt;&lt;property id=&quot;20300&quot; value=&quot;Slide 24 - &amp;quot;References&amp;quot;&quot;/&gt;&lt;property id=&quot;20307&quot; value=&quot;279&quot;/&gt;&lt;/object&gt;&lt;object type=&quot;3&quot; unique_id=&quot;11562&quot;&gt;&lt;property id=&quot;20148&quot; value=&quot;5&quot;/&gt;&lt;property id=&quot;20300&quot; value=&quot;Slide 3 - &amp;quot;Outline&amp;quot;&quot;/&gt;&lt;property id=&quot;20307&quot; value=&quot;28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1596</Words>
  <Application>Microsoft Office PowerPoint</Application>
  <PresentationFormat>On-screen Show (4:3)</PresentationFormat>
  <Paragraphs>169</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Establishing the SLED Team </vt:lpstr>
      <vt:lpstr>How a dog sled team is formed</vt:lpstr>
      <vt:lpstr>Outline</vt:lpstr>
      <vt:lpstr>Traditional vs Teaming Approach </vt:lpstr>
      <vt:lpstr>Essential Components of Teaming </vt:lpstr>
      <vt:lpstr>SLED Team Formation </vt:lpstr>
      <vt:lpstr>Possible Criteria for Heterogeneous Teams</vt:lpstr>
      <vt:lpstr>Managing the Team </vt:lpstr>
      <vt:lpstr>Design Team Size </vt:lpstr>
      <vt:lpstr>Forming Groups Quickly</vt:lpstr>
      <vt:lpstr>Cooperative Learning Techniques</vt:lpstr>
      <vt:lpstr>Think-Pair-Share</vt:lpstr>
      <vt:lpstr>Practice Think-Pair Share</vt:lpstr>
      <vt:lpstr>Building a SLED Team Climate </vt:lpstr>
      <vt:lpstr>SLED Team: Brainstorming </vt:lpstr>
      <vt:lpstr>SLED Team Brainstorming </vt:lpstr>
      <vt:lpstr>Cooperative Learning Activities: Jigsaw</vt:lpstr>
      <vt:lpstr>Jigsaw Example</vt:lpstr>
      <vt:lpstr>Gathering Information- Expert Group </vt:lpstr>
      <vt:lpstr>Sharing with the Home Team </vt:lpstr>
      <vt:lpstr>Complete the Circuit Handout </vt:lpstr>
      <vt:lpstr>Write-Pair-Switch </vt:lpstr>
      <vt:lpstr>Reflection </vt:lpstr>
      <vt:lpstr>References</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the SLED Team</dc:title>
  <dc:creator>Trkelley</dc:creator>
  <cp:lastModifiedBy>Trkelley</cp:lastModifiedBy>
  <cp:revision>18</cp:revision>
  <dcterms:created xsi:type="dcterms:W3CDTF">2013-05-14T13:16:55Z</dcterms:created>
  <dcterms:modified xsi:type="dcterms:W3CDTF">2013-06-12T18:42:55Z</dcterms:modified>
</cp:coreProperties>
</file>