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63" r:id="rId4"/>
    <p:sldId id="273" r:id="rId5"/>
    <p:sldId id="274" r:id="rId6"/>
    <p:sldId id="275" r:id="rId7"/>
    <p:sldId id="278" r:id="rId8"/>
    <p:sldId id="258" r:id="rId9"/>
    <p:sldId id="276" r:id="rId10"/>
    <p:sldId id="259" r:id="rId11"/>
    <p:sldId id="260" r:id="rId12"/>
    <p:sldId id="277" r:id="rId13"/>
    <p:sldId id="279" r:id="rId14"/>
    <p:sldId id="262" r:id="rId15"/>
    <p:sldId id="280" r:id="rId16"/>
    <p:sldId id="281" r:id="rId17"/>
    <p:sldId id="270" r:id="rId18"/>
    <p:sldId id="282" r:id="rId19"/>
    <p:sldId id="283" r:id="rId20"/>
    <p:sldId id="272" r:id="rId2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80268" autoAdjust="0"/>
  </p:normalViewPr>
  <p:slideViewPr>
    <p:cSldViewPr>
      <p:cViewPr varScale="1">
        <p:scale>
          <a:sx n="84" d="100"/>
          <a:sy n="84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1692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253BE2-427E-4627-AF9D-658027DDC2BE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28D361-E240-436E-A67D-A718C9A445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Teachers</a:t>
            </a:r>
            <a:r>
              <a:rPr lang="en-US" baseline="0" dirty="0" smtClean="0"/>
              <a:t> are used to one-step procedures for uploading documents and the multiple steps required on the hub take too long.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L</a:t>
            </a:r>
            <a:r>
              <a:rPr lang="en-US" baseline="0" dirty="0" smtClean="0"/>
              <a:t>icensing agreements are wordy and teachers are reluctant to agree to them.</a:t>
            </a:r>
          </a:p>
          <a:p>
            <a:pPr>
              <a:buFontTx/>
              <a:buChar char="-"/>
            </a:pPr>
            <a:r>
              <a:rPr lang="en-US" baseline="0" dirty="0" smtClean="0"/>
              <a:t> The traditional method for organizing resources for download make it difficult to find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-Looking for incentives for researcher</a:t>
            </a:r>
            <a:r>
              <a:rPr lang="en-US" baseline="0" dirty="0" smtClean="0"/>
              <a:t> involvement </a:t>
            </a:r>
          </a:p>
          <a:p>
            <a:r>
              <a:rPr lang="en-US" baseline="0" dirty="0" smtClean="0"/>
              <a:t>- Messages set-up is under my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 would include a one-step upload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Tx/>
              <a:buChar char="-"/>
              <a:defRPr/>
            </a:pPr>
            <a:r>
              <a:rPr lang="en-US" baseline="0" dirty="0" smtClean="0"/>
              <a:t> Brings together researchers in STEM disciplines with teachers through Projects and groups. </a:t>
            </a:r>
          </a:p>
          <a:p>
            <a:r>
              <a:rPr lang="en-US" dirty="0" smtClean="0"/>
              <a:t>- Broad focus on STEM</a:t>
            </a:r>
            <a:r>
              <a:rPr lang="en-US" baseline="0" dirty="0" smtClean="0"/>
              <a:t> (Science, Technology, Engineering and Math) education at all levels of education.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Domain-STEM Education</a:t>
            </a:r>
          </a:p>
          <a:p>
            <a:r>
              <a:rPr lang="en-US" dirty="0" smtClean="0"/>
              <a:t>Shared Practice-</a:t>
            </a:r>
            <a:r>
              <a:rPr lang="en-US" baseline="0" dirty="0" smtClean="0"/>
              <a:t> Teaching</a:t>
            </a:r>
          </a:p>
          <a:p>
            <a:r>
              <a:rPr lang="en-US" baseline="0" dirty="0" smtClean="0"/>
              <a:t>Community of People- STEM teachers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K-12</a:t>
            </a:r>
          </a:p>
          <a:p>
            <a:pPr lvl="1"/>
            <a:r>
              <a:rPr lang="en-US" sz="2400" dirty="0" smtClean="0"/>
              <a:t>SLEDhub - Science Learning through Engineering Design for grades 3-6</a:t>
            </a:r>
          </a:p>
          <a:p>
            <a:pPr lvl="1"/>
            <a:r>
              <a:rPr lang="en-US" sz="2400" dirty="0" smtClean="0"/>
              <a:t>Research Goes to School - sustainable biofuel energy into high school science, technology, and math classrooms </a:t>
            </a:r>
          </a:p>
          <a:p>
            <a:r>
              <a:rPr lang="en-US" dirty="0" smtClean="0"/>
              <a:t>Undergraduate</a:t>
            </a:r>
          </a:p>
          <a:p>
            <a:pPr lvl="1"/>
            <a:r>
              <a:rPr lang="en-US" sz="2400" dirty="0" smtClean="0"/>
              <a:t>HHMI Bio- Integrating Statistical Analysis and Experimental Design into Life Science Education</a:t>
            </a:r>
          </a:p>
          <a:p>
            <a:pPr lvl="1"/>
            <a:r>
              <a:rPr lang="en-US" sz="2400" dirty="0" smtClean="0"/>
              <a:t>CASPiE - The Center for Authentic Science Practice in Education is a multi-institutional collaborative effort designed to address major barriers to providing research experiences to younger undergraduate science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Domain-STEM Education</a:t>
            </a:r>
          </a:p>
          <a:p>
            <a:r>
              <a:rPr lang="en-US" dirty="0" smtClean="0"/>
              <a:t>Shared Practice-</a:t>
            </a:r>
            <a:r>
              <a:rPr lang="en-US" baseline="0" dirty="0" smtClean="0"/>
              <a:t> Teaching</a:t>
            </a:r>
          </a:p>
          <a:p>
            <a:r>
              <a:rPr lang="en-US" baseline="0" dirty="0" smtClean="0"/>
              <a:t>Community of People- STEM teachers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Steward is best defined</a:t>
            </a:r>
            <a:r>
              <a:rPr lang="en-US" baseline="0" dirty="0" smtClean="0"/>
              <a:t> as a person or group who adopts a community’s perspective to help a community choose, configure, and use technologies to best suit its needs (Wenger 2009).</a:t>
            </a:r>
          </a:p>
          <a:p>
            <a:r>
              <a:rPr lang="en-US" baseline="0" dirty="0" smtClean="0"/>
              <a:t>Content Orientation- having a </a:t>
            </a:r>
            <a:r>
              <a:rPr lang="en-US" dirty="0" smtClean="0"/>
              <a:t>focus on creating, sharing, and facilitating access to information, documents and tools (Wenger 2009).</a:t>
            </a:r>
          </a:p>
          <a:p>
            <a:r>
              <a:rPr lang="en-US" dirty="0" smtClean="0"/>
              <a:t>Access to Expertise- having a focus on quick access to expertise in the domain both internally and externally (Wenger 2009).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D361-E240-436E-A67D-A718C9A4452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108192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24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172200"/>
            <a:ext cx="1752600" cy="578124"/>
          </a:xfrm>
          <a:prstGeom prst="rect">
            <a:avLst/>
          </a:prstGeom>
        </p:spPr>
      </p:pic>
      <p:pic>
        <p:nvPicPr>
          <p:cNvPr id="8" name="Picture 7" descr="nsf1.tif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53400" y="6172200"/>
            <a:ext cx="609600" cy="613124"/>
          </a:xfrm>
          <a:prstGeom prst="rect">
            <a:avLst/>
          </a:prstGeom>
        </p:spPr>
      </p:pic>
      <p:pic>
        <p:nvPicPr>
          <p:cNvPr id="9" name="Picture 8" descr="Picture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7731298" y="117302"/>
            <a:ext cx="1066800" cy="144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279876"/>
            <a:ext cx="1752600" cy="57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_signature_ibm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6279876"/>
            <a:ext cx="1752600" cy="57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8E7C37-FC47-48F3-83AB-842997A60E9B}" type="datetimeFigureOut">
              <a:rPr lang="en-US" smtClean="0"/>
              <a:pPr/>
              <a:t>9/20/2012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BD9B9-B393-457A-824E-913C0B516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8" r:id="rId3"/>
    <p:sldLayoutId id="2147483709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emedhub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8330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STEMEdhub.org</a:t>
            </a:r>
            <a:br>
              <a:rPr lang="en-US" dirty="0" smtClean="0"/>
            </a:br>
            <a:r>
              <a:rPr lang="en-US" dirty="0" smtClean="0"/>
              <a:t>a Group Approach </a:t>
            </a:r>
            <a:br>
              <a:rPr lang="en-US" dirty="0" smtClean="0"/>
            </a:br>
            <a:r>
              <a:rPr lang="en-US" dirty="0" smtClean="0"/>
              <a:t>to Hubs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7406640" cy="1752600"/>
          </a:xfrm>
        </p:spPr>
        <p:txBody>
          <a:bodyPr anchor="b">
            <a:normAutofit/>
          </a:bodyPr>
          <a:lstStyle/>
          <a:p>
            <a:r>
              <a:rPr lang="en-US" sz="2400" dirty="0" smtClean="0"/>
              <a:t>Hubbub 2012</a:t>
            </a:r>
          </a:p>
          <a:p>
            <a:r>
              <a:rPr lang="en-US" sz="2400" dirty="0" smtClean="0"/>
              <a:t>Ann Bessenbacher</a:t>
            </a:r>
            <a:endParaRPr lang="en-US" sz="2400" dirty="0" smtClean="0"/>
          </a:p>
          <a:p>
            <a:r>
              <a:rPr lang="en-US" sz="2400" dirty="0" smtClean="0"/>
              <a:t>Discovery Learning Research Center</a:t>
            </a:r>
          </a:p>
          <a:p>
            <a:r>
              <a:rPr lang="en-US" sz="2400" dirty="0" smtClean="0"/>
              <a:t>Purdue University</a:t>
            </a:r>
            <a:endParaRPr lang="en-US" sz="2400" dirty="0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34190" y="-123790"/>
            <a:ext cx="1571429" cy="21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Undergraduate Level Education</a:t>
            </a:r>
            <a:endParaRPr lang="en-US" sz="2800" dirty="0"/>
          </a:p>
        </p:txBody>
      </p:sp>
      <p:pic>
        <p:nvPicPr>
          <p:cNvPr id="5" name="Picture 4" descr="HHMIHubbub5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7425471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Undergraduate Level Education</a:t>
            </a:r>
          </a:p>
        </p:txBody>
      </p:sp>
      <p:pic>
        <p:nvPicPr>
          <p:cNvPr id="6" name="Picture 5" descr="CASPiEHubbub6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739739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Education Conferences</a:t>
            </a:r>
          </a:p>
        </p:txBody>
      </p:sp>
      <p:pic>
        <p:nvPicPr>
          <p:cNvPr id="7" name="Picture 6" descr="TransformEdHubbub7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7239000" cy="407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Education Conferences</a:t>
            </a:r>
          </a:p>
        </p:txBody>
      </p:sp>
      <p:pic>
        <p:nvPicPr>
          <p:cNvPr id="5" name="Picture 4" descr="WOCHubbub8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9394" y="1752600"/>
            <a:ext cx="736194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K-12 Education</a:t>
            </a:r>
          </a:p>
          <a:p>
            <a:pPr lvl="1"/>
            <a:r>
              <a:rPr lang="en-US" dirty="0" smtClean="0"/>
              <a:t>Wikis</a:t>
            </a:r>
          </a:p>
          <a:p>
            <a:pPr lvl="2"/>
            <a:r>
              <a:rPr lang="en-US" dirty="0" smtClean="0"/>
              <a:t>	</a:t>
            </a:r>
            <a:r>
              <a:rPr lang="en-US" dirty="0" smtClean="0"/>
              <a:t>Not user friendly for lay audiences</a:t>
            </a:r>
          </a:p>
          <a:p>
            <a:pPr lvl="1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Not threaded</a:t>
            </a:r>
          </a:p>
          <a:p>
            <a:pPr lvl="1"/>
            <a:r>
              <a:rPr lang="en-US" dirty="0" smtClean="0"/>
              <a:t>Resources </a:t>
            </a:r>
          </a:p>
          <a:p>
            <a:pPr lvl="2"/>
            <a:r>
              <a:rPr lang="en-US" dirty="0" smtClean="0"/>
              <a:t>Teachers have trouble uploading resources</a:t>
            </a:r>
          </a:p>
          <a:p>
            <a:pPr lvl="3"/>
            <a:r>
              <a:rPr lang="en-US" dirty="0" smtClean="0"/>
              <a:t>Multiple step procedure</a:t>
            </a:r>
          </a:p>
          <a:p>
            <a:pPr lvl="3"/>
            <a:r>
              <a:rPr lang="en-US" dirty="0" smtClean="0"/>
              <a:t>License agreements</a:t>
            </a:r>
          </a:p>
          <a:p>
            <a:pPr lvl="2"/>
            <a:r>
              <a:rPr lang="en-US" dirty="0" smtClean="0"/>
              <a:t>Hard </a:t>
            </a:r>
            <a:r>
              <a:rPr lang="en-US" dirty="0" smtClean="0"/>
              <a:t>to find resources in traditional hub delivery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Undergraduate Education</a:t>
            </a:r>
          </a:p>
          <a:p>
            <a:pPr lvl="1"/>
            <a:r>
              <a:rPr lang="en-US" dirty="0" smtClean="0"/>
              <a:t>Researchers are interested in the hub but they lack of time to get involved.</a:t>
            </a:r>
          </a:p>
          <a:p>
            <a:pPr lvl="1"/>
            <a:r>
              <a:rPr lang="en-US" dirty="0" smtClean="0"/>
              <a:t>They want to get email updates from the hub, but it’s unclear on how to set those up.</a:t>
            </a:r>
          </a:p>
          <a:p>
            <a:pPr lvl="1"/>
            <a:r>
              <a:rPr lang="en-US" dirty="0" smtClean="0"/>
              <a:t>They have great resources, but need the help of someone to put them together in cohesive sets.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295400"/>
            <a:ext cx="749808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Education Conferences</a:t>
            </a:r>
          </a:p>
          <a:p>
            <a:pPr lvl="1"/>
            <a:r>
              <a:rPr lang="en-US" sz="2400" dirty="0" smtClean="0"/>
              <a:t>Pre register participants on the hub as users.</a:t>
            </a:r>
          </a:p>
          <a:p>
            <a:pPr lvl="1"/>
            <a:r>
              <a:rPr lang="en-US" sz="2400" dirty="0" smtClean="0"/>
              <a:t>Use member roles based on registration information so participants can find people with similar interests.</a:t>
            </a:r>
          </a:p>
          <a:p>
            <a:pPr lvl="1"/>
            <a:r>
              <a:rPr lang="en-US" sz="2400" dirty="0" smtClean="0"/>
              <a:t>Give demos of hub during conference so users know how to use it. (It doesn’t hurt to begin and end with this.)</a:t>
            </a:r>
          </a:p>
          <a:p>
            <a:pPr lvl="1"/>
            <a:r>
              <a:rPr lang="en-US" sz="2400" dirty="0" smtClean="0"/>
              <a:t>Load presentations as resources for participants to download.</a:t>
            </a:r>
          </a:p>
          <a:p>
            <a:pPr lvl="1"/>
            <a:r>
              <a:rPr lang="en-US" sz="2400" dirty="0" smtClean="0"/>
              <a:t>Upload notes from individual sessions to discussions so participants can continue them later.</a:t>
            </a:r>
          </a:p>
          <a:p>
            <a:pPr lvl="1"/>
            <a:r>
              <a:rPr lang="en-US" sz="2400" dirty="0" smtClean="0"/>
              <a:t>Include links to twitter if it’s used during the conference so users can get all information in one place.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Traditional Group Resource Organization</a:t>
            </a:r>
            <a:endParaRPr lang="en-US" sz="2800" dirty="0"/>
          </a:p>
        </p:txBody>
      </p:sp>
      <p:pic>
        <p:nvPicPr>
          <p:cNvPr id="8" name="Picture 7" descr="GroupResourceHubbub10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905000"/>
            <a:ext cx="7264958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10400" y="2057400"/>
            <a:ext cx="1981200" cy="3352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Group Resource Organization</a:t>
            </a:r>
            <a:endParaRPr lang="en-US" sz="2800" dirty="0"/>
          </a:p>
        </p:txBody>
      </p:sp>
      <p:pic>
        <p:nvPicPr>
          <p:cNvPr id="7" name="Picture 6" descr="GroupResourceHubbub9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828800"/>
            <a:ext cx="7543800" cy="4052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2133600"/>
            <a:ext cx="1905000" cy="411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Split Resources into Publications and Contributions</a:t>
            </a:r>
          </a:p>
          <a:p>
            <a:r>
              <a:rPr lang="en-US" sz="2400" dirty="0" smtClean="0"/>
              <a:t>Threaded Discussions</a:t>
            </a:r>
            <a:endParaRPr lang="en-US" sz="2400" dirty="0" smtClean="0"/>
          </a:p>
          <a:p>
            <a:r>
              <a:rPr lang="en-US" sz="2400" dirty="0" smtClean="0"/>
              <a:t>Questions and Answers in a group level</a:t>
            </a:r>
          </a:p>
          <a:p>
            <a:r>
              <a:rPr lang="en-US" sz="2400" dirty="0" smtClean="0"/>
              <a:t>Suggest Tags on resource upload</a:t>
            </a:r>
          </a:p>
          <a:p>
            <a:r>
              <a:rPr lang="en-US" sz="2400" dirty="0" smtClean="0"/>
              <a:t>Wikis – Make them more user friendly</a:t>
            </a:r>
          </a:p>
          <a:p>
            <a:r>
              <a:rPr lang="en-US" sz="2400" dirty="0" smtClean="0"/>
              <a:t>Calendars (promote group items to main calendar)</a:t>
            </a:r>
          </a:p>
          <a:p>
            <a:r>
              <a:rPr lang="en-US" sz="2400" dirty="0" smtClean="0"/>
              <a:t>Digest emails from group updates</a:t>
            </a:r>
          </a:p>
          <a:p>
            <a:r>
              <a:rPr lang="en-US" sz="2400" dirty="0" smtClean="0"/>
              <a:t>Add option of group chats</a:t>
            </a:r>
          </a:p>
          <a:p>
            <a:r>
              <a:rPr lang="en-US" sz="2400" dirty="0" smtClean="0"/>
              <a:t>Attribute points for all hub activities</a:t>
            </a:r>
          </a:p>
          <a:p>
            <a:r>
              <a:rPr lang="en-US" sz="2400" dirty="0" smtClean="0"/>
              <a:t>Funding for hub participation incentives</a:t>
            </a:r>
          </a:p>
          <a:p>
            <a:r>
              <a:rPr lang="en-US" sz="2400" dirty="0" smtClean="0"/>
              <a:t>Make support tickets visible to all users</a:t>
            </a:r>
          </a:p>
          <a:p>
            <a:endParaRPr lang="en-US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of STEMEdhub</a:t>
            </a:r>
          </a:p>
          <a:p>
            <a:r>
              <a:rPr lang="en-US" dirty="0" smtClean="0"/>
              <a:t>The Groups of STEMEdhub</a:t>
            </a:r>
            <a:endParaRPr lang="en-US" dirty="0" smtClean="0"/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Ideas for future improvements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Erich Huebner – </a:t>
            </a:r>
            <a:r>
              <a:rPr lang="en-US" dirty="0" smtClean="0"/>
              <a:t>Hubzero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Deborah Steffen – DLRC</a:t>
            </a:r>
          </a:p>
          <a:p>
            <a:pPr>
              <a:buNone/>
            </a:pPr>
            <a:r>
              <a:rPr lang="en-US" dirty="0" smtClean="0"/>
              <a:t>Gabriela Weaver – DLRC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Wilella Burgess – DLRC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STEMEdhub.org</a:t>
            </a:r>
            <a:endParaRPr lang="en-US" dirty="0"/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295400"/>
            <a:ext cx="70496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of STEMEdhub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from experience of Nanohub.org</a:t>
            </a:r>
          </a:p>
          <a:p>
            <a:pPr lvl="1"/>
            <a:r>
              <a:rPr lang="en-US" dirty="0" smtClean="0"/>
              <a:t>Use many smaller grants to help fund the hub</a:t>
            </a:r>
          </a:p>
          <a:p>
            <a:pPr lvl="1"/>
            <a:r>
              <a:rPr lang="en-US" dirty="0" smtClean="0"/>
              <a:t>Many projects were coming to the DLRC wanted to start their own hubs</a:t>
            </a:r>
          </a:p>
          <a:p>
            <a:pPr lvl="1"/>
            <a:r>
              <a:rPr lang="en-US" dirty="0" smtClean="0"/>
              <a:t>Support for the hub beyond the end of a grant</a:t>
            </a:r>
          </a:p>
          <a:p>
            <a:r>
              <a:rPr lang="en-US" dirty="0" smtClean="0"/>
              <a:t>Created </a:t>
            </a:r>
            <a:r>
              <a:rPr lang="en-US" dirty="0" smtClean="0"/>
              <a:t>April 2011, 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One hub administrator/technology steward with many group administrators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of STEMEdhub</a:t>
            </a:r>
            <a:endParaRPr lang="en-US" dirty="0"/>
          </a:p>
        </p:txBody>
      </p:sp>
      <p:pic>
        <p:nvPicPr>
          <p:cNvPr id="9" name="Content Placeholder 8" descr="Google1HubbubFall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7499350" cy="4321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of STEMEdhub</a:t>
            </a:r>
            <a:endParaRPr lang="en-US" dirty="0"/>
          </a:p>
        </p:txBody>
      </p:sp>
      <p:pic>
        <p:nvPicPr>
          <p:cNvPr id="6" name="Content Placeholder 5" descr="Google2HubbubFall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843372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8080" cy="2362200"/>
          </a:xfrm>
        </p:spPr>
        <p:txBody>
          <a:bodyPr/>
          <a:lstStyle/>
          <a:p>
            <a:r>
              <a:rPr lang="en-US" dirty="0" smtClean="0"/>
              <a:t>K-12 Education</a:t>
            </a:r>
          </a:p>
          <a:p>
            <a:r>
              <a:rPr lang="en-US" dirty="0" smtClean="0"/>
              <a:t>Undergraduate Education</a:t>
            </a:r>
          </a:p>
          <a:p>
            <a:r>
              <a:rPr lang="en-US" dirty="0" smtClean="0"/>
              <a:t>Education Conferences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609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K-12 Education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LED3Hubbub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905000"/>
            <a:ext cx="7073462" cy="36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STEMEdhub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49808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K-12 Education</a:t>
            </a:r>
            <a:endParaRPr lang="en-US" sz="2800" dirty="0"/>
          </a:p>
        </p:txBody>
      </p:sp>
      <p:pic>
        <p:nvPicPr>
          <p:cNvPr id="5" name="Picture 4" descr="RGSHubbub4Fall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905000"/>
            <a:ext cx="730557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2015</TotalTime>
  <Words>677</Words>
  <Application>Microsoft Office PowerPoint</Application>
  <PresentationFormat>On-screen Show (4:3)</PresentationFormat>
  <Paragraphs>127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STEMEdhub.org a Group Approach  to Hubs </vt:lpstr>
      <vt:lpstr>Overview</vt:lpstr>
      <vt:lpstr>STEMEdhub.org</vt:lpstr>
      <vt:lpstr>Background of STEMEdhub </vt:lpstr>
      <vt:lpstr>Background of STEMEdhub</vt:lpstr>
      <vt:lpstr>Background of STEMEdhub</vt:lpstr>
      <vt:lpstr>Groups of STEMEdhub</vt:lpstr>
      <vt:lpstr>Groups of STEMEdhub</vt:lpstr>
      <vt:lpstr>Groups of STEMEdhub</vt:lpstr>
      <vt:lpstr>Groups of STEMEdhub</vt:lpstr>
      <vt:lpstr>Groups of STEMEdhub</vt:lpstr>
      <vt:lpstr>Groups of STEMEdhub</vt:lpstr>
      <vt:lpstr>Groups of STEMEdhub</vt:lpstr>
      <vt:lpstr>Lessons Learned</vt:lpstr>
      <vt:lpstr>Lessons Learned</vt:lpstr>
      <vt:lpstr>Lessons Learned</vt:lpstr>
      <vt:lpstr>Recent Improvements</vt:lpstr>
      <vt:lpstr>Recent Improvements</vt:lpstr>
      <vt:lpstr>Future Improvements</vt:lpstr>
      <vt:lpstr>Thank you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hobaugh</dc:creator>
  <cp:lastModifiedBy>hobaugh</cp:lastModifiedBy>
  <cp:revision>92</cp:revision>
  <dcterms:created xsi:type="dcterms:W3CDTF">2012-03-29T16:24:31Z</dcterms:created>
  <dcterms:modified xsi:type="dcterms:W3CDTF">2012-09-21T18:32:18Z</dcterms:modified>
</cp:coreProperties>
</file>