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4" r:id="rId2"/>
  </p:sldMasterIdLst>
  <p:notesMasterIdLst>
    <p:notesMasterId r:id="rId13"/>
  </p:notesMasterIdLst>
  <p:handoutMasterIdLst>
    <p:handoutMasterId r:id="rId14"/>
  </p:handoutMasterIdLst>
  <p:sldIdLst>
    <p:sldId id="385" r:id="rId3"/>
    <p:sldId id="390" r:id="rId4"/>
    <p:sldId id="391" r:id="rId5"/>
    <p:sldId id="382" r:id="rId6"/>
    <p:sldId id="384" r:id="rId7"/>
    <p:sldId id="383" r:id="rId8"/>
    <p:sldId id="387" r:id="rId9"/>
    <p:sldId id="388" r:id="rId10"/>
    <p:sldId id="386" r:id="rId11"/>
    <p:sldId id="389" r:id="rId12"/>
  </p:sldIdLst>
  <p:sldSz cx="9144000" cy="6858000" type="screen4x3"/>
  <p:notesSz cx="6997700" cy="9271000"/>
  <p:defaultTextStyle>
    <a:defPPr>
      <a:defRPr lang="en-US"/>
    </a:defPPr>
    <a:lvl1pPr algn="l" rtl="0" fontAlgn="base">
      <a:spcBef>
        <a:spcPct val="0"/>
      </a:spcBef>
      <a:spcAft>
        <a:spcPct val="0"/>
      </a:spcAft>
      <a:defRPr sz="800" kern="1200">
        <a:solidFill>
          <a:schemeClr val="tx1"/>
        </a:solidFill>
        <a:latin typeface="Arial" pitchFamily="34" charset="0"/>
        <a:ea typeface="+mn-ea"/>
        <a:cs typeface="+mn-cs"/>
      </a:defRPr>
    </a:lvl1pPr>
    <a:lvl2pPr marL="457200" algn="l" rtl="0" fontAlgn="base">
      <a:spcBef>
        <a:spcPct val="0"/>
      </a:spcBef>
      <a:spcAft>
        <a:spcPct val="0"/>
      </a:spcAft>
      <a:defRPr sz="800" kern="1200">
        <a:solidFill>
          <a:schemeClr val="tx1"/>
        </a:solidFill>
        <a:latin typeface="Arial" pitchFamily="34" charset="0"/>
        <a:ea typeface="+mn-ea"/>
        <a:cs typeface="+mn-cs"/>
      </a:defRPr>
    </a:lvl2pPr>
    <a:lvl3pPr marL="914400" algn="l" rtl="0" fontAlgn="base">
      <a:spcBef>
        <a:spcPct val="0"/>
      </a:spcBef>
      <a:spcAft>
        <a:spcPct val="0"/>
      </a:spcAft>
      <a:defRPr sz="800" kern="1200">
        <a:solidFill>
          <a:schemeClr val="tx1"/>
        </a:solidFill>
        <a:latin typeface="Arial" pitchFamily="34" charset="0"/>
        <a:ea typeface="+mn-ea"/>
        <a:cs typeface="+mn-cs"/>
      </a:defRPr>
    </a:lvl3pPr>
    <a:lvl4pPr marL="1371600" algn="l" rtl="0" fontAlgn="base">
      <a:spcBef>
        <a:spcPct val="0"/>
      </a:spcBef>
      <a:spcAft>
        <a:spcPct val="0"/>
      </a:spcAft>
      <a:defRPr sz="800" kern="1200">
        <a:solidFill>
          <a:schemeClr val="tx1"/>
        </a:solidFill>
        <a:latin typeface="Arial" pitchFamily="34" charset="0"/>
        <a:ea typeface="+mn-ea"/>
        <a:cs typeface="+mn-cs"/>
      </a:defRPr>
    </a:lvl4pPr>
    <a:lvl5pPr marL="1828800" algn="l" rtl="0" fontAlgn="base">
      <a:spcBef>
        <a:spcPct val="0"/>
      </a:spcBef>
      <a:spcAft>
        <a:spcPct val="0"/>
      </a:spcAft>
      <a:defRPr sz="800" kern="1200">
        <a:solidFill>
          <a:schemeClr val="tx1"/>
        </a:solidFill>
        <a:latin typeface="Arial" pitchFamily="34" charset="0"/>
        <a:ea typeface="+mn-ea"/>
        <a:cs typeface="+mn-cs"/>
      </a:defRPr>
    </a:lvl5pPr>
    <a:lvl6pPr marL="2286000" algn="l" defTabSz="914400" rtl="0" eaLnBrk="1" latinLnBrk="0" hangingPunct="1">
      <a:defRPr sz="800" kern="1200">
        <a:solidFill>
          <a:schemeClr val="tx1"/>
        </a:solidFill>
        <a:latin typeface="Arial" pitchFamily="34" charset="0"/>
        <a:ea typeface="+mn-ea"/>
        <a:cs typeface="+mn-cs"/>
      </a:defRPr>
    </a:lvl6pPr>
    <a:lvl7pPr marL="2743200" algn="l" defTabSz="914400" rtl="0" eaLnBrk="1" latinLnBrk="0" hangingPunct="1">
      <a:defRPr sz="800" kern="1200">
        <a:solidFill>
          <a:schemeClr val="tx1"/>
        </a:solidFill>
        <a:latin typeface="Arial" pitchFamily="34" charset="0"/>
        <a:ea typeface="+mn-ea"/>
        <a:cs typeface="+mn-cs"/>
      </a:defRPr>
    </a:lvl7pPr>
    <a:lvl8pPr marL="3200400" algn="l" defTabSz="914400" rtl="0" eaLnBrk="1" latinLnBrk="0" hangingPunct="1">
      <a:defRPr sz="800" kern="1200">
        <a:solidFill>
          <a:schemeClr val="tx1"/>
        </a:solidFill>
        <a:latin typeface="Arial" pitchFamily="34" charset="0"/>
        <a:ea typeface="+mn-ea"/>
        <a:cs typeface="+mn-cs"/>
      </a:defRPr>
    </a:lvl8pPr>
    <a:lvl9pPr marL="3657600" algn="l" defTabSz="914400" rtl="0" eaLnBrk="1" latinLnBrk="0" hangingPunct="1">
      <a:defRPr sz="8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7976"/>
    <a:srgbClr val="993366"/>
    <a:srgbClr val="B00071"/>
    <a:srgbClr val="FFCC66"/>
    <a:srgbClr val="99FF99"/>
    <a:srgbClr val="99FFCC"/>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3" autoAdjust="0"/>
    <p:restoredTop sz="94678" autoAdjust="0"/>
  </p:normalViewPr>
  <p:slideViewPr>
    <p:cSldViewPr>
      <p:cViewPr>
        <p:scale>
          <a:sx n="50" d="100"/>
          <a:sy n="50" d="100"/>
        </p:scale>
        <p:origin x="-960" y="-300"/>
      </p:cViewPr>
      <p:guideLst>
        <p:guide orient="horz" pos="2160"/>
        <p:guide pos="2880"/>
      </p:guideLst>
    </p:cSldViewPr>
  </p:slideViewPr>
  <p:notesTextViewPr>
    <p:cViewPr>
      <p:scale>
        <a:sx n="100" d="100"/>
        <a:sy n="100" d="100"/>
      </p:scale>
      <p:origin x="0" y="0"/>
    </p:cViewPr>
  </p:notesTextViewPr>
  <p:sorterViewPr>
    <p:cViewPr>
      <p:scale>
        <a:sx n="90" d="100"/>
        <a:sy n="9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0DF4B3C-0E39-460C-AF98-B3A4AD357476}"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US"/>
        </a:p>
      </dgm:t>
    </dgm:pt>
    <dgm:pt modelId="{C6377CBC-8E15-48C3-B051-6665615C71DA}">
      <dgm:prSet phldrT="[Text]"/>
      <dgm:spPr/>
      <dgm:t>
        <a:bodyPr/>
        <a:lstStyle/>
        <a:p>
          <a:r>
            <a:rPr lang="en-US" dirty="0" smtClean="0"/>
            <a:t>IDENTIFY PROBLEM </a:t>
          </a:r>
          <a:endParaRPr lang="en-US" dirty="0"/>
        </a:p>
      </dgm:t>
    </dgm:pt>
    <dgm:pt modelId="{3B5C589F-1A80-4B13-A969-AFCA5831273A}" type="parTrans" cxnId="{467AD2CC-D8FE-43DD-8DEB-300FE4FFC39D}">
      <dgm:prSet/>
      <dgm:spPr/>
      <dgm:t>
        <a:bodyPr/>
        <a:lstStyle/>
        <a:p>
          <a:endParaRPr lang="en-US"/>
        </a:p>
      </dgm:t>
    </dgm:pt>
    <dgm:pt modelId="{3FF1DCF6-4C23-496D-850E-D67CFF2D360D}" type="sibTrans" cxnId="{467AD2CC-D8FE-43DD-8DEB-300FE4FFC39D}">
      <dgm:prSet/>
      <dgm:spPr/>
      <dgm:t>
        <a:bodyPr/>
        <a:lstStyle/>
        <a:p>
          <a:endParaRPr lang="en-US"/>
        </a:p>
      </dgm:t>
    </dgm:pt>
    <dgm:pt modelId="{7EB2DDDE-F5EF-4B2B-AD0F-FB43C4C18E19}">
      <dgm:prSet phldrT="[Text]"/>
      <dgm:spPr/>
      <dgm:t>
        <a:bodyPr/>
        <a:lstStyle/>
        <a:p>
          <a:r>
            <a:rPr lang="en-US" dirty="0" smtClean="0"/>
            <a:t>SHARE AND DEVELOP A PLAN</a:t>
          </a:r>
          <a:endParaRPr lang="en-US" dirty="0"/>
        </a:p>
      </dgm:t>
    </dgm:pt>
    <dgm:pt modelId="{1BD1F4F7-C7F4-402A-AECD-C4F2173B43A0}" type="parTrans" cxnId="{7AA895B1-2904-4DBA-BCB8-E9E3393C71F6}">
      <dgm:prSet/>
      <dgm:spPr/>
      <dgm:t>
        <a:bodyPr/>
        <a:lstStyle/>
        <a:p>
          <a:endParaRPr lang="en-US"/>
        </a:p>
      </dgm:t>
    </dgm:pt>
    <dgm:pt modelId="{DE96EA19-97DF-4642-AF1E-EC046A5EB86A}" type="sibTrans" cxnId="{7AA895B1-2904-4DBA-BCB8-E9E3393C71F6}">
      <dgm:prSet/>
      <dgm:spPr/>
      <dgm:t>
        <a:bodyPr/>
        <a:lstStyle/>
        <a:p>
          <a:endParaRPr lang="en-US"/>
        </a:p>
      </dgm:t>
    </dgm:pt>
    <dgm:pt modelId="{5D37DF93-94AF-4C1A-9548-7574DEBB1C42}">
      <dgm:prSet phldrT="[Text]"/>
      <dgm:spPr/>
      <dgm:t>
        <a:bodyPr/>
        <a:lstStyle/>
        <a:p>
          <a:r>
            <a:rPr lang="en-US" dirty="0" smtClean="0"/>
            <a:t>CREATE AND TEST</a:t>
          </a:r>
          <a:endParaRPr lang="en-US" dirty="0"/>
        </a:p>
      </dgm:t>
    </dgm:pt>
    <dgm:pt modelId="{3816D121-83A4-4F48-B3DD-BA544110601A}" type="parTrans" cxnId="{846B09BF-2AC0-4E18-91A4-F42D4FA1014A}">
      <dgm:prSet/>
      <dgm:spPr/>
      <dgm:t>
        <a:bodyPr/>
        <a:lstStyle/>
        <a:p>
          <a:endParaRPr lang="en-US"/>
        </a:p>
      </dgm:t>
    </dgm:pt>
    <dgm:pt modelId="{87A80920-9724-43E0-806F-4EC2BD1A580B}" type="sibTrans" cxnId="{846B09BF-2AC0-4E18-91A4-F42D4FA1014A}">
      <dgm:prSet/>
      <dgm:spPr/>
      <dgm:t>
        <a:bodyPr/>
        <a:lstStyle/>
        <a:p>
          <a:endParaRPr lang="en-US"/>
        </a:p>
      </dgm:t>
    </dgm:pt>
    <dgm:pt modelId="{FF3852B0-6841-4809-90AC-534C06E31FA8}">
      <dgm:prSet phldrT="[Text]"/>
      <dgm:spPr/>
      <dgm:t>
        <a:bodyPr/>
        <a:lstStyle/>
        <a:p>
          <a:r>
            <a:rPr lang="en-US" dirty="0" smtClean="0"/>
            <a:t>COMMUNICATE RESULTS</a:t>
          </a:r>
        </a:p>
        <a:p>
          <a:r>
            <a:rPr lang="en-US" dirty="0" smtClean="0"/>
            <a:t>GATHER FEEDBACK</a:t>
          </a:r>
          <a:endParaRPr lang="en-US" dirty="0"/>
        </a:p>
      </dgm:t>
    </dgm:pt>
    <dgm:pt modelId="{2D2BBF79-9462-426D-BBFE-3E8279BBF875}" type="parTrans" cxnId="{684AC7DE-1929-44D5-9D1D-049A5019D338}">
      <dgm:prSet/>
      <dgm:spPr/>
      <dgm:t>
        <a:bodyPr/>
        <a:lstStyle/>
        <a:p>
          <a:endParaRPr lang="en-US"/>
        </a:p>
      </dgm:t>
    </dgm:pt>
    <dgm:pt modelId="{108BA953-B607-423F-8811-BF8B4759E88C}" type="sibTrans" cxnId="{684AC7DE-1929-44D5-9D1D-049A5019D338}">
      <dgm:prSet/>
      <dgm:spPr/>
      <dgm:t>
        <a:bodyPr/>
        <a:lstStyle/>
        <a:p>
          <a:endParaRPr lang="en-US"/>
        </a:p>
      </dgm:t>
    </dgm:pt>
    <dgm:pt modelId="{8A5C89EE-9348-479B-9001-5B970509C56F}">
      <dgm:prSet phldrT="[Text]"/>
      <dgm:spPr/>
      <dgm:t>
        <a:bodyPr/>
        <a:lstStyle/>
        <a:p>
          <a:r>
            <a:rPr lang="en-US" dirty="0" smtClean="0"/>
            <a:t>IMPROVE AND RETEST </a:t>
          </a:r>
          <a:endParaRPr lang="en-US" dirty="0"/>
        </a:p>
      </dgm:t>
    </dgm:pt>
    <dgm:pt modelId="{FA6530E9-C4C8-4039-85BE-19E1458606B3}" type="parTrans" cxnId="{815665F9-C637-49EA-AAB3-AE815EC7DA39}">
      <dgm:prSet/>
      <dgm:spPr/>
      <dgm:t>
        <a:bodyPr/>
        <a:lstStyle/>
        <a:p>
          <a:endParaRPr lang="en-US"/>
        </a:p>
      </dgm:t>
    </dgm:pt>
    <dgm:pt modelId="{D890211C-5D0F-4C77-B7EF-99FEC210F953}" type="sibTrans" cxnId="{815665F9-C637-49EA-AAB3-AE815EC7DA39}">
      <dgm:prSet/>
      <dgm:spPr/>
      <dgm:t>
        <a:bodyPr/>
        <a:lstStyle/>
        <a:p>
          <a:endParaRPr lang="en-US"/>
        </a:p>
      </dgm:t>
    </dgm:pt>
    <dgm:pt modelId="{6B496E5D-A08C-4D44-A64A-7AD95E577102}" type="pres">
      <dgm:prSet presAssocID="{50DF4B3C-0E39-460C-AF98-B3A4AD357476}" presName="cycle" presStyleCnt="0">
        <dgm:presLayoutVars>
          <dgm:dir/>
          <dgm:resizeHandles val="exact"/>
        </dgm:presLayoutVars>
      </dgm:prSet>
      <dgm:spPr/>
      <dgm:t>
        <a:bodyPr/>
        <a:lstStyle/>
        <a:p>
          <a:endParaRPr lang="en-US"/>
        </a:p>
      </dgm:t>
    </dgm:pt>
    <dgm:pt modelId="{CB854055-2873-481B-884F-CD3F8201A2BC}" type="pres">
      <dgm:prSet presAssocID="{C6377CBC-8E15-48C3-B051-6665615C71DA}" presName="node" presStyleLbl="node1" presStyleIdx="0" presStyleCnt="5">
        <dgm:presLayoutVars>
          <dgm:bulletEnabled val="1"/>
        </dgm:presLayoutVars>
      </dgm:prSet>
      <dgm:spPr/>
      <dgm:t>
        <a:bodyPr/>
        <a:lstStyle/>
        <a:p>
          <a:endParaRPr lang="en-US"/>
        </a:p>
      </dgm:t>
    </dgm:pt>
    <dgm:pt modelId="{3315E7D8-F421-48EE-A9F8-6774B868934E}" type="pres">
      <dgm:prSet presAssocID="{C6377CBC-8E15-48C3-B051-6665615C71DA}" presName="spNode" presStyleCnt="0"/>
      <dgm:spPr/>
    </dgm:pt>
    <dgm:pt modelId="{07DFCD0A-C429-42CD-A2F6-464EF4329DCE}" type="pres">
      <dgm:prSet presAssocID="{3FF1DCF6-4C23-496D-850E-D67CFF2D360D}" presName="sibTrans" presStyleLbl="sibTrans1D1" presStyleIdx="0" presStyleCnt="5"/>
      <dgm:spPr/>
      <dgm:t>
        <a:bodyPr/>
        <a:lstStyle/>
        <a:p>
          <a:endParaRPr lang="en-US"/>
        </a:p>
      </dgm:t>
    </dgm:pt>
    <dgm:pt modelId="{AD39E749-17E2-4067-8E9A-88D6F84335EF}" type="pres">
      <dgm:prSet presAssocID="{7EB2DDDE-F5EF-4B2B-AD0F-FB43C4C18E19}" presName="node" presStyleLbl="node1" presStyleIdx="1" presStyleCnt="5">
        <dgm:presLayoutVars>
          <dgm:bulletEnabled val="1"/>
        </dgm:presLayoutVars>
      </dgm:prSet>
      <dgm:spPr/>
      <dgm:t>
        <a:bodyPr/>
        <a:lstStyle/>
        <a:p>
          <a:endParaRPr lang="en-US"/>
        </a:p>
      </dgm:t>
    </dgm:pt>
    <dgm:pt modelId="{362806F5-8228-474D-8FB8-4A8443F9927D}" type="pres">
      <dgm:prSet presAssocID="{7EB2DDDE-F5EF-4B2B-AD0F-FB43C4C18E19}" presName="spNode" presStyleCnt="0"/>
      <dgm:spPr/>
    </dgm:pt>
    <dgm:pt modelId="{6C8AC4F8-3F42-436C-8E78-E2EE797EE02C}" type="pres">
      <dgm:prSet presAssocID="{DE96EA19-97DF-4642-AF1E-EC046A5EB86A}" presName="sibTrans" presStyleLbl="sibTrans1D1" presStyleIdx="1" presStyleCnt="5"/>
      <dgm:spPr/>
      <dgm:t>
        <a:bodyPr/>
        <a:lstStyle/>
        <a:p>
          <a:endParaRPr lang="en-US"/>
        </a:p>
      </dgm:t>
    </dgm:pt>
    <dgm:pt modelId="{C130FBD7-7F3F-413A-A958-2BD584B09A26}" type="pres">
      <dgm:prSet presAssocID="{5D37DF93-94AF-4C1A-9548-7574DEBB1C42}" presName="node" presStyleLbl="node1" presStyleIdx="2" presStyleCnt="5">
        <dgm:presLayoutVars>
          <dgm:bulletEnabled val="1"/>
        </dgm:presLayoutVars>
      </dgm:prSet>
      <dgm:spPr/>
      <dgm:t>
        <a:bodyPr/>
        <a:lstStyle/>
        <a:p>
          <a:endParaRPr lang="en-US"/>
        </a:p>
      </dgm:t>
    </dgm:pt>
    <dgm:pt modelId="{9C4DC796-779C-413C-B3F3-0D60E4666BB8}" type="pres">
      <dgm:prSet presAssocID="{5D37DF93-94AF-4C1A-9548-7574DEBB1C42}" presName="spNode" presStyleCnt="0"/>
      <dgm:spPr/>
    </dgm:pt>
    <dgm:pt modelId="{0EB89F78-0E11-4B5C-8714-6BEA039113BC}" type="pres">
      <dgm:prSet presAssocID="{87A80920-9724-43E0-806F-4EC2BD1A580B}" presName="sibTrans" presStyleLbl="sibTrans1D1" presStyleIdx="2" presStyleCnt="5"/>
      <dgm:spPr/>
      <dgm:t>
        <a:bodyPr/>
        <a:lstStyle/>
        <a:p>
          <a:endParaRPr lang="en-US"/>
        </a:p>
      </dgm:t>
    </dgm:pt>
    <dgm:pt modelId="{6DB0C979-D935-4CDC-AFF9-F81D90D0AC24}" type="pres">
      <dgm:prSet presAssocID="{FF3852B0-6841-4809-90AC-534C06E31FA8}" presName="node" presStyleLbl="node1" presStyleIdx="3" presStyleCnt="5">
        <dgm:presLayoutVars>
          <dgm:bulletEnabled val="1"/>
        </dgm:presLayoutVars>
      </dgm:prSet>
      <dgm:spPr/>
      <dgm:t>
        <a:bodyPr/>
        <a:lstStyle/>
        <a:p>
          <a:endParaRPr lang="en-US"/>
        </a:p>
      </dgm:t>
    </dgm:pt>
    <dgm:pt modelId="{ADBCF019-FBB8-414F-BC43-4AC7FEE9460B}" type="pres">
      <dgm:prSet presAssocID="{FF3852B0-6841-4809-90AC-534C06E31FA8}" presName="spNode" presStyleCnt="0"/>
      <dgm:spPr/>
    </dgm:pt>
    <dgm:pt modelId="{0154BFE7-2815-4D65-B135-F46982859BD1}" type="pres">
      <dgm:prSet presAssocID="{108BA953-B607-423F-8811-BF8B4759E88C}" presName="sibTrans" presStyleLbl="sibTrans1D1" presStyleIdx="3" presStyleCnt="5"/>
      <dgm:spPr/>
      <dgm:t>
        <a:bodyPr/>
        <a:lstStyle/>
        <a:p>
          <a:endParaRPr lang="en-US"/>
        </a:p>
      </dgm:t>
    </dgm:pt>
    <dgm:pt modelId="{6A3E04C9-A8C6-4DC9-B6B0-49EA49777272}" type="pres">
      <dgm:prSet presAssocID="{8A5C89EE-9348-479B-9001-5B970509C56F}" presName="node" presStyleLbl="node1" presStyleIdx="4" presStyleCnt="5">
        <dgm:presLayoutVars>
          <dgm:bulletEnabled val="1"/>
        </dgm:presLayoutVars>
      </dgm:prSet>
      <dgm:spPr/>
      <dgm:t>
        <a:bodyPr/>
        <a:lstStyle/>
        <a:p>
          <a:endParaRPr lang="en-US"/>
        </a:p>
      </dgm:t>
    </dgm:pt>
    <dgm:pt modelId="{568C343F-2BA3-4677-8C04-8FEEE33E59AC}" type="pres">
      <dgm:prSet presAssocID="{8A5C89EE-9348-479B-9001-5B970509C56F}" presName="spNode" presStyleCnt="0"/>
      <dgm:spPr/>
    </dgm:pt>
    <dgm:pt modelId="{157D9767-77ED-4860-8FD8-27A71EFCDC00}" type="pres">
      <dgm:prSet presAssocID="{D890211C-5D0F-4C77-B7EF-99FEC210F953}" presName="sibTrans" presStyleLbl="sibTrans1D1" presStyleIdx="4" presStyleCnt="5"/>
      <dgm:spPr/>
      <dgm:t>
        <a:bodyPr/>
        <a:lstStyle/>
        <a:p>
          <a:endParaRPr lang="en-US"/>
        </a:p>
      </dgm:t>
    </dgm:pt>
  </dgm:ptLst>
  <dgm:cxnLst>
    <dgm:cxn modelId="{815665F9-C637-49EA-AAB3-AE815EC7DA39}" srcId="{50DF4B3C-0E39-460C-AF98-B3A4AD357476}" destId="{8A5C89EE-9348-479B-9001-5B970509C56F}" srcOrd="4" destOrd="0" parTransId="{FA6530E9-C4C8-4039-85BE-19E1458606B3}" sibTransId="{D890211C-5D0F-4C77-B7EF-99FEC210F953}"/>
    <dgm:cxn modelId="{7AA895B1-2904-4DBA-BCB8-E9E3393C71F6}" srcId="{50DF4B3C-0E39-460C-AF98-B3A4AD357476}" destId="{7EB2DDDE-F5EF-4B2B-AD0F-FB43C4C18E19}" srcOrd="1" destOrd="0" parTransId="{1BD1F4F7-C7F4-402A-AECD-C4F2173B43A0}" sibTransId="{DE96EA19-97DF-4642-AF1E-EC046A5EB86A}"/>
    <dgm:cxn modelId="{A82F63F2-02E3-4EA9-A665-93100499236F}" type="presOf" srcId="{7EB2DDDE-F5EF-4B2B-AD0F-FB43C4C18E19}" destId="{AD39E749-17E2-4067-8E9A-88D6F84335EF}" srcOrd="0" destOrd="0" presId="urn:microsoft.com/office/officeart/2005/8/layout/cycle5"/>
    <dgm:cxn modelId="{C06CF7BC-C265-4221-949E-B2A26F697D3A}" type="presOf" srcId="{50DF4B3C-0E39-460C-AF98-B3A4AD357476}" destId="{6B496E5D-A08C-4D44-A64A-7AD95E577102}" srcOrd="0" destOrd="0" presId="urn:microsoft.com/office/officeart/2005/8/layout/cycle5"/>
    <dgm:cxn modelId="{8A7318B9-ACDA-4DB9-8406-ECDAB1117E30}" type="presOf" srcId="{DE96EA19-97DF-4642-AF1E-EC046A5EB86A}" destId="{6C8AC4F8-3F42-436C-8E78-E2EE797EE02C}" srcOrd="0" destOrd="0" presId="urn:microsoft.com/office/officeart/2005/8/layout/cycle5"/>
    <dgm:cxn modelId="{2D4C3251-F73A-4C26-BE20-2B4A1482A696}" type="presOf" srcId="{5D37DF93-94AF-4C1A-9548-7574DEBB1C42}" destId="{C130FBD7-7F3F-413A-A958-2BD584B09A26}" srcOrd="0" destOrd="0" presId="urn:microsoft.com/office/officeart/2005/8/layout/cycle5"/>
    <dgm:cxn modelId="{467AD2CC-D8FE-43DD-8DEB-300FE4FFC39D}" srcId="{50DF4B3C-0E39-460C-AF98-B3A4AD357476}" destId="{C6377CBC-8E15-48C3-B051-6665615C71DA}" srcOrd="0" destOrd="0" parTransId="{3B5C589F-1A80-4B13-A969-AFCA5831273A}" sibTransId="{3FF1DCF6-4C23-496D-850E-D67CFF2D360D}"/>
    <dgm:cxn modelId="{45D9BB1C-5F79-4D9B-8589-D7C8BF48525B}" type="presOf" srcId="{D890211C-5D0F-4C77-B7EF-99FEC210F953}" destId="{157D9767-77ED-4860-8FD8-27A71EFCDC00}" srcOrd="0" destOrd="0" presId="urn:microsoft.com/office/officeart/2005/8/layout/cycle5"/>
    <dgm:cxn modelId="{BBBFF198-45B2-484B-ADC0-865AC44E10CC}" type="presOf" srcId="{3FF1DCF6-4C23-496D-850E-D67CFF2D360D}" destId="{07DFCD0A-C429-42CD-A2F6-464EF4329DCE}" srcOrd="0" destOrd="0" presId="urn:microsoft.com/office/officeart/2005/8/layout/cycle5"/>
    <dgm:cxn modelId="{846B09BF-2AC0-4E18-91A4-F42D4FA1014A}" srcId="{50DF4B3C-0E39-460C-AF98-B3A4AD357476}" destId="{5D37DF93-94AF-4C1A-9548-7574DEBB1C42}" srcOrd="2" destOrd="0" parTransId="{3816D121-83A4-4F48-B3DD-BA544110601A}" sibTransId="{87A80920-9724-43E0-806F-4EC2BD1A580B}"/>
    <dgm:cxn modelId="{684AC7DE-1929-44D5-9D1D-049A5019D338}" srcId="{50DF4B3C-0E39-460C-AF98-B3A4AD357476}" destId="{FF3852B0-6841-4809-90AC-534C06E31FA8}" srcOrd="3" destOrd="0" parTransId="{2D2BBF79-9462-426D-BBFE-3E8279BBF875}" sibTransId="{108BA953-B607-423F-8811-BF8B4759E88C}"/>
    <dgm:cxn modelId="{8EFD734F-8723-41E4-A4FA-58E2DB365551}" type="presOf" srcId="{C6377CBC-8E15-48C3-B051-6665615C71DA}" destId="{CB854055-2873-481B-884F-CD3F8201A2BC}" srcOrd="0" destOrd="0" presId="urn:microsoft.com/office/officeart/2005/8/layout/cycle5"/>
    <dgm:cxn modelId="{364A2B50-D4A8-4FEB-9EDA-D03037A27D69}" type="presOf" srcId="{8A5C89EE-9348-479B-9001-5B970509C56F}" destId="{6A3E04C9-A8C6-4DC9-B6B0-49EA49777272}" srcOrd="0" destOrd="0" presId="urn:microsoft.com/office/officeart/2005/8/layout/cycle5"/>
    <dgm:cxn modelId="{9D279F48-59E7-484D-8C87-4F0C21C6EC26}" type="presOf" srcId="{FF3852B0-6841-4809-90AC-534C06E31FA8}" destId="{6DB0C979-D935-4CDC-AFF9-F81D90D0AC24}" srcOrd="0" destOrd="0" presId="urn:microsoft.com/office/officeart/2005/8/layout/cycle5"/>
    <dgm:cxn modelId="{BA7FF2CF-0745-4021-BC45-34E623A57AA8}" type="presOf" srcId="{87A80920-9724-43E0-806F-4EC2BD1A580B}" destId="{0EB89F78-0E11-4B5C-8714-6BEA039113BC}" srcOrd="0" destOrd="0" presId="urn:microsoft.com/office/officeart/2005/8/layout/cycle5"/>
    <dgm:cxn modelId="{538DD589-22AB-462A-A9B5-0187DF4F6F21}" type="presOf" srcId="{108BA953-B607-423F-8811-BF8B4759E88C}" destId="{0154BFE7-2815-4D65-B135-F46982859BD1}" srcOrd="0" destOrd="0" presId="urn:microsoft.com/office/officeart/2005/8/layout/cycle5"/>
    <dgm:cxn modelId="{C72F2118-1C2B-421C-9E95-80D7EEBA2EB3}" type="presParOf" srcId="{6B496E5D-A08C-4D44-A64A-7AD95E577102}" destId="{CB854055-2873-481B-884F-CD3F8201A2BC}" srcOrd="0" destOrd="0" presId="urn:microsoft.com/office/officeart/2005/8/layout/cycle5"/>
    <dgm:cxn modelId="{031FA20E-78F9-4FBC-8F01-4DF567D0BB81}" type="presParOf" srcId="{6B496E5D-A08C-4D44-A64A-7AD95E577102}" destId="{3315E7D8-F421-48EE-A9F8-6774B868934E}" srcOrd="1" destOrd="0" presId="urn:microsoft.com/office/officeart/2005/8/layout/cycle5"/>
    <dgm:cxn modelId="{632A4F11-5A2A-4431-A94E-3CDE9E94F63B}" type="presParOf" srcId="{6B496E5D-A08C-4D44-A64A-7AD95E577102}" destId="{07DFCD0A-C429-42CD-A2F6-464EF4329DCE}" srcOrd="2" destOrd="0" presId="urn:microsoft.com/office/officeart/2005/8/layout/cycle5"/>
    <dgm:cxn modelId="{7CF1B461-8C92-4BB6-AA12-84CC6EC17200}" type="presParOf" srcId="{6B496E5D-A08C-4D44-A64A-7AD95E577102}" destId="{AD39E749-17E2-4067-8E9A-88D6F84335EF}" srcOrd="3" destOrd="0" presId="urn:microsoft.com/office/officeart/2005/8/layout/cycle5"/>
    <dgm:cxn modelId="{3EB24BB3-7902-49F6-A283-33D52DB5809A}" type="presParOf" srcId="{6B496E5D-A08C-4D44-A64A-7AD95E577102}" destId="{362806F5-8228-474D-8FB8-4A8443F9927D}" srcOrd="4" destOrd="0" presId="urn:microsoft.com/office/officeart/2005/8/layout/cycle5"/>
    <dgm:cxn modelId="{BB1EC8DE-77B5-4AF2-A27E-407C730A1B28}" type="presParOf" srcId="{6B496E5D-A08C-4D44-A64A-7AD95E577102}" destId="{6C8AC4F8-3F42-436C-8E78-E2EE797EE02C}" srcOrd="5" destOrd="0" presId="urn:microsoft.com/office/officeart/2005/8/layout/cycle5"/>
    <dgm:cxn modelId="{85A87F73-0C28-4560-A60D-91B9BD08C5C2}" type="presParOf" srcId="{6B496E5D-A08C-4D44-A64A-7AD95E577102}" destId="{C130FBD7-7F3F-413A-A958-2BD584B09A26}" srcOrd="6" destOrd="0" presId="urn:microsoft.com/office/officeart/2005/8/layout/cycle5"/>
    <dgm:cxn modelId="{ACE85601-F3C3-4615-9FE6-C6BAC5689919}" type="presParOf" srcId="{6B496E5D-A08C-4D44-A64A-7AD95E577102}" destId="{9C4DC796-779C-413C-B3F3-0D60E4666BB8}" srcOrd="7" destOrd="0" presId="urn:microsoft.com/office/officeart/2005/8/layout/cycle5"/>
    <dgm:cxn modelId="{37A5ED61-E918-4AB4-B269-71B4934DAD8A}" type="presParOf" srcId="{6B496E5D-A08C-4D44-A64A-7AD95E577102}" destId="{0EB89F78-0E11-4B5C-8714-6BEA039113BC}" srcOrd="8" destOrd="0" presId="urn:microsoft.com/office/officeart/2005/8/layout/cycle5"/>
    <dgm:cxn modelId="{5D4BEB17-1B84-4FD1-8E08-E53A9334CDE9}" type="presParOf" srcId="{6B496E5D-A08C-4D44-A64A-7AD95E577102}" destId="{6DB0C979-D935-4CDC-AFF9-F81D90D0AC24}" srcOrd="9" destOrd="0" presId="urn:microsoft.com/office/officeart/2005/8/layout/cycle5"/>
    <dgm:cxn modelId="{31CAF52A-F019-48B3-8C22-8E2BBED1A5BA}" type="presParOf" srcId="{6B496E5D-A08C-4D44-A64A-7AD95E577102}" destId="{ADBCF019-FBB8-414F-BC43-4AC7FEE9460B}" srcOrd="10" destOrd="0" presId="urn:microsoft.com/office/officeart/2005/8/layout/cycle5"/>
    <dgm:cxn modelId="{0428BBC0-D014-4ABD-B90C-AEBFBF41BE37}" type="presParOf" srcId="{6B496E5D-A08C-4D44-A64A-7AD95E577102}" destId="{0154BFE7-2815-4D65-B135-F46982859BD1}" srcOrd="11" destOrd="0" presId="urn:microsoft.com/office/officeart/2005/8/layout/cycle5"/>
    <dgm:cxn modelId="{5F30B19D-30E7-4973-AED9-F36DDE25F033}" type="presParOf" srcId="{6B496E5D-A08C-4D44-A64A-7AD95E577102}" destId="{6A3E04C9-A8C6-4DC9-B6B0-49EA49777272}" srcOrd="12" destOrd="0" presId="urn:microsoft.com/office/officeart/2005/8/layout/cycle5"/>
    <dgm:cxn modelId="{65AF52C7-6D84-40F9-A164-A60D5677577B}" type="presParOf" srcId="{6B496E5D-A08C-4D44-A64A-7AD95E577102}" destId="{568C343F-2BA3-4677-8C04-8FEEE33E59AC}" srcOrd="13" destOrd="0" presId="urn:microsoft.com/office/officeart/2005/8/layout/cycle5"/>
    <dgm:cxn modelId="{28EB6879-50D4-493A-9314-EE18FE6F5E7A}" type="presParOf" srcId="{6B496E5D-A08C-4D44-A64A-7AD95E577102}" destId="{157D9767-77ED-4860-8FD8-27A71EFCDC00}" srcOrd="14"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854055-2873-481B-884F-CD3F8201A2BC}">
      <dsp:nvSpPr>
        <dsp:cNvPr id="0" name=""/>
        <dsp:cNvSpPr/>
      </dsp:nvSpPr>
      <dsp:spPr>
        <a:xfrm>
          <a:off x="2331876" y="2277"/>
          <a:ext cx="1279847" cy="831900"/>
        </a:xfrm>
        <a:prstGeom prst="round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IDENTIFY PROBLEM </a:t>
          </a:r>
          <a:endParaRPr lang="en-US" sz="1100" kern="1200" dirty="0"/>
        </a:p>
      </dsp:txBody>
      <dsp:txXfrm>
        <a:off x="2372486" y="42887"/>
        <a:ext cx="1198627" cy="750680"/>
      </dsp:txXfrm>
    </dsp:sp>
    <dsp:sp modelId="{07DFCD0A-C429-42CD-A2F6-464EF4329DCE}">
      <dsp:nvSpPr>
        <dsp:cNvPr id="0" name=""/>
        <dsp:cNvSpPr/>
      </dsp:nvSpPr>
      <dsp:spPr>
        <a:xfrm>
          <a:off x="1310240" y="418228"/>
          <a:ext cx="3323119" cy="3323119"/>
        </a:xfrm>
        <a:custGeom>
          <a:avLst/>
          <a:gdLst/>
          <a:ahLst/>
          <a:cxnLst/>
          <a:rect l="0" t="0" r="0" b="0"/>
          <a:pathLst>
            <a:path>
              <a:moveTo>
                <a:pt x="2472820" y="211512"/>
              </a:moveTo>
              <a:arcTo wR="1661559" hR="1661559" stAng="17953547" swAng="1211361"/>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AD39E749-17E2-4067-8E9A-88D6F84335EF}">
      <dsp:nvSpPr>
        <dsp:cNvPr id="0" name=""/>
        <dsp:cNvSpPr/>
      </dsp:nvSpPr>
      <dsp:spPr>
        <a:xfrm>
          <a:off x="3912113" y="1150387"/>
          <a:ext cx="1279847" cy="831900"/>
        </a:xfrm>
        <a:prstGeom prst="round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SHARE AND DEVELOP A PLAN</a:t>
          </a:r>
          <a:endParaRPr lang="en-US" sz="1100" kern="1200" dirty="0"/>
        </a:p>
      </dsp:txBody>
      <dsp:txXfrm>
        <a:off x="3952723" y="1190997"/>
        <a:ext cx="1198627" cy="750680"/>
      </dsp:txXfrm>
    </dsp:sp>
    <dsp:sp modelId="{6C8AC4F8-3F42-436C-8E78-E2EE797EE02C}">
      <dsp:nvSpPr>
        <dsp:cNvPr id="0" name=""/>
        <dsp:cNvSpPr/>
      </dsp:nvSpPr>
      <dsp:spPr>
        <a:xfrm>
          <a:off x="1310240" y="418228"/>
          <a:ext cx="3323119" cy="3323119"/>
        </a:xfrm>
        <a:custGeom>
          <a:avLst/>
          <a:gdLst/>
          <a:ahLst/>
          <a:cxnLst/>
          <a:rect l="0" t="0" r="0" b="0"/>
          <a:pathLst>
            <a:path>
              <a:moveTo>
                <a:pt x="3319131" y="1776606"/>
              </a:moveTo>
              <a:arcTo wR="1661559" hR="1661559" stAng="21838221" swAng="1359589"/>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C130FBD7-7F3F-413A-A958-2BD584B09A26}">
      <dsp:nvSpPr>
        <dsp:cNvPr id="0" name=""/>
        <dsp:cNvSpPr/>
      </dsp:nvSpPr>
      <dsp:spPr>
        <a:xfrm>
          <a:off x="3308516" y="3008067"/>
          <a:ext cx="1279847" cy="831900"/>
        </a:xfrm>
        <a:prstGeom prst="round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CREATE AND TEST</a:t>
          </a:r>
          <a:endParaRPr lang="en-US" sz="1100" kern="1200" dirty="0"/>
        </a:p>
      </dsp:txBody>
      <dsp:txXfrm>
        <a:off x="3349126" y="3048677"/>
        <a:ext cx="1198627" cy="750680"/>
      </dsp:txXfrm>
    </dsp:sp>
    <dsp:sp modelId="{0EB89F78-0E11-4B5C-8714-6BEA039113BC}">
      <dsp:nvSpPr>
        <dsp:cNvPr id="0" name=""/>
        <dsp:cNvSpPr/>
      </dsp:nvSpPr>
      <dsp:spPr>
        <a:xfrm>
          <a:off x="1310240" y="418228"/>
          <a:ext cx="3323119" cy="3323119"/>
        </a:xfrm>
        <a:custGeom>
          <a:avLst/>
          <a:gdLst/>
          <a:ahLst/>
          <a:cxnLst/>
          <a:rect l="0" t="0" r="0" b="0"/>
          <a:pathLst>
            <a:path>
              <a:moveTo>
                <a:pt x="1865423" y="3310565"/>
              </a:moveTo>
              <a:arcTo wR="1661559" hR="1661559" stAng="4977144" swAng="845712"/>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6DB0C979-D935-4CDC-AFF9-F81D90D0AC24}">
      <dsp:nvSpPr>
        <dsp:cNvPr id="0" name=""/>
        <dsp:cNvSpPr/>
      </dsp:nvSpPr>
      <dsp:spPr>
        <a:xfrm>
          <a:off x="1355235" y="3008067"/>
          <a:ext cx="1279847" cy="831900"/>
        </a:xfrm>
        <a:prstGeom prst="round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COMMUNICATE RESULTS</a:t>
          </a:r>
        </a:p>
        <a:p>
          <a:pPr lvl="0" algn="ctr" defTabSz="488950">
            <a:lnSpc>
              <a:spcPct val="90000"/>
            </a:lnSpc>
            <a:spcBef>
              <a:spcPct val="0"/>
            </a:spcBef>
            <a:spcAft>
              <a:spcPct val="35000"/>
            </a:spcAft>
          </a:pPr>
          <a:r>
            <a:rPr lang="en-US" sz="1100" kern="1200" dirty="0" smtClean="0"/>
            <a:t>GATHER FEEDBACK</a:t>
          </a:r>
          <a:endParaRPr lang="en-US" sz="1100" kern="1200" dirty="0"/>
        </a:p>
      </dsp:txBody>
      <dsp:txXfrm>
        <a:off x="1395845" y="3048677"/>
        <a:ext cx="1198627" cy="750680"/>
      </dsp:txXfrm>
    </dsp:sp>
    <dsp:sp modelId="{0154BFE7-2815-4D65-B135-F46982859BD1}">
      <dsp:nvSpPr>
        <dsp:cNvPr id="0" name=""/>
        <dsp:cNvSpPr/>
      </dsp:nvSpPr>
      <dsp:spPr>
        <a:xfrm>
          <a:off x="1310240" y="418228"/>
          <a:ext cx="3323119" cy="3323119"/>
        </a:xfrm>
        <a:custGeom>
          <a:avLst/>
          <a:gdLst/>
          <a:ahLst/>
          <a:cxnLst/>
          <a:rect l="0" t="0" r="0" b="0"/>
          <a:pathLst>
            <a:path>
              <a:moveTo>
                <a:pt x="176260" y="2406320"/>
              </a:moveTo>
              <a:arcTo wR="1661559" hR="1661559" stAng="9202190" swAng="1359589"/>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6A3E04C9-A8C6-4DC9-B6B0-49EA49777272}">
      <dsp:nvSpPr>
        <dsp:cNvPr id="0" name=""/>
        <dsp:cNvSpPr/>
      </dsp:nvSpPr>
      <dsp:spPr>
        <a:xfrm>
          <a:off x="751638" y="1150387"/>
          <a:ext cx="1279847" cy="831900"/>
        </a:xfrm>
        <a:prstGeom prst="round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IMPROVE AND RETEST </a:t>
          </a:r>
          <a:endParaRPr lang="en-US" sz="1100" kern="1200" dirty="0"/>
        </a:p>
      </dsp:txBody>
      <dsp:txXfrm>
        <a:off x="792248" y="1190997"/>
        <a:ext cx="1198627" cy="750680"/>
      </dsp:txXfrm>
    </dsp:sp>
    <dsp:sp modelId="{157D9767-77ED-4860-8FD8-27A71EFCDC00}">
      <dsp:nvSpPr>
        <dsp:cNvPr id="0" name=""/>
        <dsp:cNvSpPr/>
      </dsp:nvSpPr>
      <dsp:spPr>
        <a:xfrm>
          <a:off x="1310240" y="418228"/>
          <a:ext cx="3323119" cy="3323119"/>
        </a:xfrm>
        <a:custGeom>
          <a:avLst/>
          <a:gdLst/>
          <a:ahLst/>
          <a:cxnLst/>
          <a:rect l="0" t="0" r="0" b="0"/>
          <a:pathLst>
            <a:path>
              <a:moveTo>
                <a:pt x="399699" y="580592"/>
              </a:moveTo>
              <a:arcTo wR="1661559" hR="1661559" stAng="13235092" swAng="1211361"/>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5218" name="Rectangle 2"/>
          <p:cNvSpPr>
            <a:spLocks noGrp="1" noChangeArrowheads="1"/>
          </p:cNvSpPr>
          <p:nvPr>
            <p:ph type="hdr" sz="quarter"/>
          </p:nvPr>
        </p:nvSpPr>
        <p:spPr bwMode="auto">
          <a:xfrm>
            <a:off x="0" y="0"/>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65219" name="Rectangle 3"/>
          <p:cNvSpPr>
            <a:spLocks noGrp="1" noChangeArrowheads="1"/>
          </p:cNvSpPr>
          <p:nvPr>
            <p:ph type="dt" sz="quarter" idx="1"/>
          </p:nvPr>
        </p:nvSpPr>
        <p:spPr bwMode="auto">
          <a:xfrm>
            <a:off x="3963988" y="0"/>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65220" name="Rectangle 4"/>
          <p:cNvSpPr>
            <a:spLocks noGrp="1" noChangeArrowheads="1"/>
          </p:cNvSpPr>
          <p:nvPr>
            <p:ph type="ftr" sz="quarter" idx="2"/>
          </p:nvPr>
        </p:nvSpPr>
        <p:spPr bwMode="auto">
          <a:xfrm>
            <a:off x="0" y="8805863"/>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65221" name="Rectangle 5"/>
          <p:cNvSpPr>
            <a:spLocks noGrp="1" noChangeArrowheads="1"/>
          </p:cNvSpPr>
          <p:nvPr>
            <p:ph type="sldNum" sz="quarter" idx="3"/>
          </p:nvPr>
        </p:nvSpPr>
        <p:spPr bwMode="auto">
          <a:xfrm>
            <a:off x="3963988" y="8805863"/>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79844A38-8D13-4B24-9497-A81A34569B6F}" type="slidenum">
              <a:rPr lang="en-US"/>
              <a:pPr/>
              <a:t>‹#›</a:t>
            </a:fld>
            <a:endParaRPr lang="en-US"/>
          </a:p>
        </p:txBody>
      </p:sp>
    </p:spTree>
    <p:extLst>
      <p:ext uri="{BB962C8B-B14F-4D97-AF65-F5344CB8AC3E}">
        <p14:creationId xmlns:p14="http://schemas.microsoft.com/office/powerpoint/2010/main" val="29537227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bwMode="auto">
          <a:xfrm>
            <a:off x="0" y="0"/>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78851" name="Rectangle 3"/>
          <p:cNvSpPr>
            <a:spLocks noGrp="1" noChangeArrowheads="1"/>
          </p:cNvSpPr>
          <p:nvPr>
            <p:ph type="dt" idx="1"/>
          </p:nvPr>
        </p:nvSpPr>
        <p:spPr bwMode="auto">
          <a:xfrm>
            <a:off x="3963988" y="0"/>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78852" name="Rectangle 4"/>
          <p:cNvSpPr>
            <a:spLocks noRot="1" noChangeArrowheads="1" noTextEdit="1"/>
          </p:cNvSpPr>
          <p:nvPr>
            <p:ph type="sldImg" idx="2"/>
          </p:nvPr>
        </p:nvSpPr>
        <p:spPr bwMode="auto">
          <a:xfrm>
            <a:off x="1181100" y="695325"/>
            <a:ext cx="4635500" cy="347662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8853" name="Rectangle 5"/>
          <p:cNvSpPr>
            <a:spLocks noGrp="1" noChangeArrowheads="1"/>
          </p:cNvSpPr>
          <p:nvPr>
            <p:ph type="body" sz="quarter" idx="3"/>
          </p:nvPr>
        </p:nvSpPr>
        <p:spPr bwMode="auto">
          <a:xfrm>
            <a:off x="700088" y="4403725"/>
            <a:ext cx="5597525" cy="4171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8854" name="Rectangle 6"/>
          <p:cNvSpPr>
            <a:spLocks noGrp="1" noChangeArrowheads="1"/>
          </p:cNvSpPr>
          <p:nvPr>
            <p:ph type="ftr" sz="quarter" idx="4"/>
          </p:nvPr>
        </p:nvSpPr>
        <p:spPr bwMode="auto">
          <a:xfrm>
            <a:off x="0" y="8805863"/>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8855" name="Rectangle 7"/>
          <p:cNvSpPr>
            <a:spLocks noGrp="1" noChangeArrowheads="1"/>
          </p:cNvSpPr>
          <p:nvPr>
            <p:ph type="sldNum" sz="quarter" idx="5"/>
          </p:nvPr>
        </p:nvSpPr>
        <p:spPr bwMode="auto">
          <a:xfrm>
            <a:off x="3963988" y="8805863"/>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D96543FC-10AD-43AD-BD61-4A9F7CAD388F}" type="slidenum">
              <a:rPr lang="en-US"/>
              <a:pPr/>
              <a:t>‹#›</a:t>
            </a:fld>
            <a:endParaRPr lang="en-US"/>
          </a:p>
        </p:txBody>
      </p:sp>
    </p:spTree>
    <p:extLst>
      <p:ext uri="{BB962C8B-B14F-4D97-AF65-F5344CB8AC3E}">
        <p14:creationId xmlns:p14="http://schemas.microsoft.com/office/powerpoint/2010/main" val="187789257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Today</a:t>
            </a:r>
            <a:r>
              <a:rPr lang="en-US" b="0" baseline="0" dirty="0" smtClean="0"/>
              <a:t> the focus is primarily on the students’ abilities to engage in inquiry and new understandings of science/scientific inquiry they gain as a result</a:t>
            </a:r>
            <a:endParaRPr lang="en-US" b="0" dirty="0" smtClean="0"/>
          </a:p>
          <a:p>
            <a:endParaRPr lang="en-US" b="1" dirty="0" smtClean="0"/>
          </a:p>
          <a:p>
            <a:r>
              <a:rPr lang="en-US" b="1" dirty="0" smtClean="0"/>
              <a:t>Classifying</a:t>
            </a:r>
            <a:r>
              <a:rPr lang="en-US" dirty="0" smtClean="0"/>
              <a:t> - arranging or distributing objects, events, or information representing objects or events in classes according to some method or system</a:t>
            </a:r>
          </a:p>
          <a:p>
            <a:r>
              <a:rPr lang="en-US" b="1" dirty="0" smtClean="0"/>
              <a:t>Communicating</a:t>
            </a:r>
            <a:r>
              <a:rPr lang="en-US" dirty="0" smtClean="0"/>
              <a:t> - giving oral and written explanations or graphic representations of observations</a:t>
            </a:r>
          </a:p>
          <a:p>
            <a:r>
              <a:rPr lang="en-US" b="1" dirty="0" smtClean="0"/>
              <a:t>Comparing and contrasting</a:t>
            </a:r>
            <a:r>
              <a:rPr lang="en-US" dirty="0" smtClean="0"/>
              <a:t> - identifying similarities and differences between or among objects, events, data, systems, etc.</a:t>
            </a:r>
          </a:p>
          <a:p>
            <a:r>
              <a:rPr lang="en-US" b="1" dirty="0" smtClean="0"/>
              <a:t>Creating models</a:t>
            </a:r>
            <a:r>
              <a:rPr lang="en-US" dirty="0" smtClean="0"/>
              <a:t> - displaying information, using multisensory representations</a:t>
            </a:r>
          </a:p>
          <a:p>
            <a:r>
              <a:rPr lang="en-US" b="1" dirty="0" smtClean="0"/>
              <a:t>Gathering and organizing data</a:t>
            </a:r>
            <a:r>
              <a:rPr lang="en-US" dirty="0" smtClean="0"/>
              <a:t> - collecting information about objects and events which illustrate a specific situation</a:t>
            </a:r>
          </a:p>
          <a:p>
            <a:r>
              <a:rPr lang="en-US" b="1" dirty="0" smtClean="0"/>
              <a:t>Generalizing</a:t>
            </a:r>
            <a:r>
              <a:rPr lang="en-US" dirty="0" smtClean="0"/>
              <a:t> - drawing general conclusions from particulars</a:t>
            </a:r>
          </a:p>
          <a:p>
            <a:r>
              <a:rPr lang="en-US" b="1" dirty="0" smtClean="0"/>
              <a:t>Identifying variables</a:t>
            </a:r>
            <a:r>
              <a:rPr lang="en-US" dirty="0" smtClean="0"/>
              <a:t> - recognizing the characteristics of objects or factors in events that are constant or change under different conditions</a:t>
            </a:r>
          </a:p>
          <a:p>
            <a:r>
              <a:rPr lang="en-US" b="1" dirty="0" smtClean="0"/>
              <a:t>Inferring</a:t>
            </a:r>
            <a:r>
              <a:rPr lang="en-US" dirty="0" smtClean="0"/>
              <a:t> - drawing a conclusion based on prior experiences</a:t>
            </a:r>
          </a:p>
          <a:p>
            <a:r>
              <a:rPr lang="en-US" b="1" dirty="0" smtClean="0"/>
              <a:t>Interpreting data</a:t>
            </a:r>
            <a:r>
              <a:rPr lang="en-US" dirty="0" smtClean="0"/>
              <a:t> - analyzing data that have been obtained and organized by determining apparent patterns or relationships in the data</a:t>
            </a:r>
          </a:p>
          <a:p>
            <a:r>
              <a:rPr lang="en-US" b="1" dirty="0" smtClean="0"/>
              <a:t>Making decisions</a:t>
            </a:r>
            <a:r>
              <a:rPr lang="en-US" dirty="0" smtClean="0"/>
              <a:t> - identifying alternatives and choosing a course of action from among the alternatives after basing the judgment for the selection on justifiable reasons</a:t>
            </a:r>
          </a:p>
          <a:p>
            <a:r>
              <a:rPr lang="en-US" b="1" dirty="0" smtClean="0"/>
              <a:t>Manipulating materials</a:t>
            </a:r>
            <a:r>
              <a:rPr lang="en-US" dirty="0" smtClean="0"/>
              <a:t> - handling or treating materials and equipment safely, skillfully, and effectively</a:t>
            </a:r>
          </a:p>
          <a:p>
            <a:r>
              <a:rPr lang="en-US" b="1" dirty="0" smtClean="0"/>
              <a:t>Measuring</a:t>
            </a:r>
            <a:r>
              <a:rPr lang="en-US" dirty="0" smtClean="0"/>
              <a:t> - making quantitative observations by comparing to a conventional or nonconventional standard</a:t>
            </a:r>
          </a:p>
          <a:p>
            <a:r>
              <a:rPr lang="en-US" b="1" dirty="0" smtClean="0"/>
              <a:t>Observing</a:t>
            </a:r>
            <a:r>
              <a:rPr lang="en-US" dirty="0" smtClean="0"/>
              <a:t> - becoming aware of an object or event by using any of the senses (or extensions of the senses) to identify properties</a:t>
            </a:r>
          </a:p>
          <a:p>
            <a:r>
              <a:rPr lang="en-US" b="1" dirty="0" smtClean="0"/>
              <a:t>Predicting</a:t>
            </a:r>
            <a:r>
              <a:rPr lang="en-US" dirty="0" smtClean="0"/>
              <a:t> - making a forecast of future events or conditions expected to exist</a:t>
            </a:r>
          </a:p>
          <a:p>
            <a:endParaRPr lang="en-US" dirty="0"/>
          </a:p>
        </p:txBody>
      </p:sp>
      <p:sp>
        <p:nvSpPr>
          <p:cNvPr id="4" name="Slide Number Placeholder 3"/>
          <p:cNvSpPr>
            <a:spLocks noGrp="1"/>
          </p:cNvSpPr>
          <p:nvPr>
            <p:ph type="sldNum" sz="quarter" idx="10"/>
          </p:nvPr>
        </p:nvSpPr>
        <p:spPr/>
        <p:txBody>
          <a:bodyPr/>
          <a:lstStyle/>
          <a:p>
            <a:fld id="{1D2BD15D-967F-4328-AE7D-4A40A3AE51CC}"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26411343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79895E-400F-4BB5-9640-D745BE91D8F2}" type="slidenum">
              <a:rPr lang="en-US"/>
              <a:pPr/>
              <a:t>4</a:t>
            </a:fld>
            <a:endParaRPr lang="en-US"/>
          </a:p>
        </p:txBody>
      </p:sp>
      <p:sp>
        <p:nvSpPr>
          <p:cNvPr id="368642" name="Rectangle 2"/>
          <p:cNvSpPr>
            <a:spLocks noRot="1" noChangeArrowheads="1" noTextEdit="1"/>
          </p:cNvSpPr>
          <p:nvPr>
            <p:ph type="sldImg"/>
          </p:nvPr>
        </p:nvSpPr>
        <p:spPr>
          <a:ln/>
        </p:spPr>
      </p:sp>
      <p:sp>
        <p:nvSpPr>
          <p:cNvPr id="3686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79895E-400F-4BB5-9640-D745BE91D8F2}" type="slidenum">
              <a:rPr lang="en-US"/>
              <a:pPr/>
              <a:t>5</a:t>
            </a:fld>
            <a:endParaRPr lang="en-US"/>
          </a:p>
        </p:txBody>
      </p:sp>
      <p:sp>
        <p:nvSpPr>
          <p:cNvPr id="368642" name="Rectangle 2"/>
          <p:cNvSpPr>
            <a:spLocks noRot="1" noChangeArrowheads="1" noTextEdit="1"/>
          </p:cNvSpPr>
          <p:nvPr>
            <p:ph type="sldImg"/>
          </p:nvPr>
        </p:nvSpPr>
        <p:spPr>
          <a:ln/>
        </p:spPr>
      </p:sp>
      <p:sp>
        <p:nvSpPr>
          <p:cNvPr id="3686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DAABB8-CFE2-482B-8B5F-AD91EA375870}" type="slidenum">
              <a:rPr lang="en-US"/>
              <a:pPr/>
              <a:t>6</a:t>
            </a:fld>
            <a:endParaRPr lang="en-US"/>
          </a:p>
        </p:txBody>
      </p:sp>
      <p:sp>
        <p:nvSpPr>
          <p:cNvPr id="369666" name="Rectangle 2"/>
          <p:cNvSpPr>
            <a:spLocks noRot="1" noChangeArrowheads="1" noTextEdit="1"/>
          </p:cNvSpPr>
          <p:nvPr>
            <p:ph type="sldImg"/>
          </p:nvPr>
        </p:nvSpPr>
        <p:spPr>
          <a:ln/>
        </p:spPr>
      </p:sp>
      <p:sp>
        <p:nvSpPr>
          <p:cNvPr id="369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Whereas scientists ask questions about the world around us—what is out there, how do things work, and what rules can be deduced to explain the patterns we see—engineers modify the world to satisfy people’s needs and wants.</a:t>
            </a:r>
          </a:p>
          <a:p>
            <a:endParaRPr lang="en-US" dirty="0" smtClean="0"/>
          </a:p>
          <a:p>
            <a:r>
              <a:rPr lang="en-US" dirty="0" smtClean="0"/>
              <a:t>Example:</a:t>
            </a:r>
            <a:r>
              <a:rPr lang="en-US" baseline="0" dirty="0" smtClean="0"/>
              <a:t> Tsunami in Japan </a:t>
            </a:r>
            <a:r>
              <a:rPr lang="en-US" baseline="0" dirty="0" smtClean="0">
                <a:sym typeface="Wingdings" pitchFamily="2" charset="2"/>
              </a:rPr>
              <a:t></a:t>
            </a:r>
          </a:p>
          <a:p>
            <a:r>
              <a:rPr lang="en-US" baseline="0" dirty="0" smtClean="0">
                <a:sym typeface="Wingdings" pitchFamily="2" charset="2"/>
              </a:rPr>
              <a:t>Scientists ask why did this happen; how did this happen; what scientific principles could explain this natural disaster</a:t>
            </a:r>
          </a:p>
          <a:p>
            <a:r>
              <a:rPr lang="en-US" baseline="0" dirty="0" smtClean="0">
                <a:sym typeface="Wingdings" pitchFamily="2" charset="2"/>
              </a:rPr>
              <a:t>Engineers design and develop ways to make homes, communities prepare for a tsunami</a:t>
            </a:r>
          </a:p>
          <a:p>
            <a:endParaRPr lang="en-US" baseline="0" dirty="0" smtClean="0">
              <a:sym typeface="Wingdings" pitchFamily="2" charset="2"/>
            </a:endParaRPr>
          </a:p>
          <a:p>
            <a:r>
              <a:rPr lang="en-US" baseline="0" dirty="0" smtClean="0">
                <a:sym typeface="Wingdings" pitchFamily="2" charset="2"/>
              </a:rPr>
              <a:t>In the real world, the two fields cannot be separated out  one informs the other</a:t>
            </a:r>
            <a:endParaRPr lang="en-US" dirty="0"/>
          </a:p>
        </p:txBody>
      </p:sp>
      <p:sp>
        <p:nvSpPr>
          <p:cNvPr id="4" name="Slide Number Placeholder 3"/>
          <p:cNvSpPr>
            <a:spLocks noGrp="1"/>
          </p:cNvSpPr>
          <p:nvPr>
            <p:ph type="sldNum" sz="quarter" idx="10"/>
          </p:nvPr>
        </p:nvSpPr>
        <p:spPr/>
        <p:txBody>
          <a:bodyPr/>
          <a:lstStyle/>
          <a:p>
            <a:fld id="{1D2BD15D-967F-4328-AE7D-4A40A3AE51CC}"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23082297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2BD15D-967F-4328-AE7D-4A40A3AE51CC}"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29049509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Primary differences = </a:t>
            </a:r>
            <a:r>
              <a:rPr lang="en-US" dirty="0" err="1" smtClean="0"/>
              <a:t>eng</a:t>
            </a:r>
            <a:r>
              <a:rPr lang="en-US" baseline="0" dirty="0" smtClean="0"/>
              <a:t> design requires attention to constraints; the client’s or user’s needs; open-ended and fosters multiple solutions (no right answer or way)</a:t>
            </a:r>
            <a:endParaRPr lang="en-US" dirty="0"/>
          </a:p>
        </p:txBody>
      </p:sp>
      <p:sp>
        <p:nvSpPr>
          <p:cNvPr id="4" name="Slide Number Placeholder 3"/>
          <p:cNvSpPr>
            <a:spLocks noGrp="1"/>
          </p:cNvSpPr>
          <p:nvPr>
            <p:ph type="sldNum" sz="quarter" idx="10"/>
          </p:nvPr>
        </p:nvSpPr>
        <p:spPr/>
        <p:txBody>
          <a:bodyPr/>
          <a:lstStyle/>
          <a:p>
            <a:fld id="{1D2BD15D-967F-4328-AE7D-4A40A3AE51CC}" type="slidenum">
              <a:rPr lang="en-US" smtClean="0"/>
              <a:pPr/>
              <a:t>10</a:t>
            </a:fld>
            <a:endParaRPr lang="en-US"/>
          </a:p>
        </p:txBody>
      </p:sp>
    </p:spTree>
    <p:extLst>
      <p:ext uri="{BB962C8B-B14F-4D97-AF65-F5344CB8AC3E}">
        <p14:creationId xmlns:p14="http://schemas.microsoft.com/office/powerpoint/2010/main" val="7786902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0F02E5E-5437-4789-AEED-41A4A8E83F4B}" type="slidenum">
              <a:rPr lang="en-US"/>
              <a:pPr/>
              <a:t>‹#›</a:t>
            </a:fld>
            <a:endParaRPr lang="en-US"/>
          </a:p>
        </p:txBody>
      </p:sp>
    </p:spTree>
    <p:extLst>
      <p:ext uri="{BB962C8B-B14F-4D97-AF65-F5344CB8AC3E}">
        <p14:creationId xmlns:p14="http://schemas.microsoft.com/office/powerpoint/2010/main" val="1167298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D815832-598E-4546-8123-4EC596C20383}" type="slidenum">
              <a:rPr lang="en-US"/>
              <a:pPr/>
              <a:t>‹#›</a:t>
            </a:fld>
            <a:endParaRPr lang="en-US"/>
          </a:p>
        </p:txBody>
      </p:sp>
    </p:spTree>
    <p:extLst>
      <p:ext uri="{BB962C8B-B14F-4D97-AF65-F5344CB8AC3E}">
        <p14:creationId xmlns:p14="http://schemas.microsoft.com/office/powerpoint/2010/main" val="1931669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1219200"/>
            <a:ext cx="2057400" cy="4953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1219200"/>
            <a:ext cx="6019800" cy="4953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29EF486-DAFE-4688-AAF0-74023FE9ED08}" type="slidenum">
              <a:rPr lang="en-US"/>
              <a:pPr/>
              <a:t>‹#›</a:t>
            </a:fld>
            <a:endParaRPr lang="en-US"/>
          </a:p>
        </p:txBody>
      </p:sp>
    </p:spTree>
    <p:extLst>
      <p:ext uri="{BB962C8B-B14F-4D97-AF65-F5344CB8AC3E}">
        <p14:creationId xmlns:p14="http://schemas.microsoft.com/office/powerpoint/2010/main" val="6098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1219200"/>
            <a:ext cx="8229600" cy="838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2133600"/>
            <a:ext cx="39624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133600"/>
            <a:ext cx="39624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98E6E32D-7FBE-4214-B140-7657722F9AF4}" type="slidenum">
              <a:rPr lang="en-US"/>
              <a:pPr/>
              <a:t>‹#›</a:t>
            </a:fld>
            <a:endParaRPr lang="en-US"/>
          </a:p>
        </p:txBody>
      </p:sp>
    </p:spTree>
    <p:extLst>
      <p:ext uri="{BB962C8B-B14F-4D97-AF65-F5344CB8AC3E}">
        <p14:creationId xmlns:p14="http://schemas.microsoft.com/office/powerpoint/2010/main" val="38764592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81000" y="1219200"/>
            <a:ext cx="8229600" cy="8382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533400" y="2133600"/>
            <a:ext cx="8077200" cy="4038600"/>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7B53FE17-185F-4405-99B3-EB8E07EAC03F}" type="slidenum">
              <a:rPr lang="en-US"/>
              <a:pPr/>
              <a:t>‹#›</a:t>
            </a:fld>
            <a:endParaRPr lang="en-US"/>
          </a:p>
        </p:txBody>
      </p:sp>
    </p:spTree>
    <p:extLst>
      <p:ext uri="{BB962C8B-B14F-4D97-AF65-F5344CB8AC3E}">
        <p14:creationId xmlns:p14="http://schemas.microsoft.com/office/powerpoint/2010/main" val="41284218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B23ED0B-8882-4E18-ACB5-B03AF9F0C50D}" type="datetimeFigureOut">
              <a:rPr lang="en-US" smtClean="0"/>
              <a:pPr/>
              <a:t>5/17/2012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3140FB-7279-4FE4-87E6-B87979B9C462}"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41715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23ED0B-8882-4E18-ACB5-B03AF9F0C50D}" type="datetimeFigureOut">
              <a:rPr lang="en-US" smtClean="0"/>
              <a:pPr/>
              <a:t>5/17/2012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3140FB-7279-4FE4-87E6-B87979B9C462}" type="slidenum">
              <a:rPr lang="en-US" smtClean="0"/>
              <a:pPr/>
              <a:t>‹#›</a:t>
            </a:fld>
            <a:endParaRPr lang="en-US"/>
          </a:p>
        </p:txBody>
      </p:sp>
    </p:spTree>
    <p:extLst>
      <p:ext uri="{BB962C8B-B14F-4D97-AF65-F5344CB8AC3E}">
        <p14:creationId xmlns:p14="http://schemas.microsoft.com/office/powerpoint/2010/main" val="28014917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23ED0B-8882-4E18-ACB5-B03AF9F0C50D}" type="datetimeFigureOut">
              <a:rPr lang="en-US" smtClean="0"/>
              <a:pPr/>
              <a:t>5/17/2012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3140FB-7279-4FE4-87E6-B87979B9C462}"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8203223"/>
      </p:ext>
    </p:extLst>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23ED0B-8882-4E18-ACB5-B03AF9F0C50D}" type="datetimeFigureOut">
              <a:rPr lang="en-US" smtClean="0"/>
              <a:pPr/>
              <a:t>5/17/2012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3140FB-7279-4FE4-87E6-B87979B9C462}" type="slidenum">
              <a:rPr lang="en-US" smtClean="0"/>
              <a:pPr/>
              <a:t>‹#›</a:t>
            </a:fld>
            <a:endParaRPr lang="en-US"/>
          </a:p>
        </p:txBody>
      </p:sp>
    </p:spTree>
    <p:extLst>
      <p:ext uri="{BB962C8B-B14F-4D97-AF65-F5344CB8AC3E}">
        <p14:creationId xmlns:p14="http://schemas.microsoft.com/office/powerpoint/2010/main" val="18731190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B23ED0B-8882-4E18-ACB5-B03AF9F0C50D}" type="datetimeFigureOut">
              <a:rPr lang="en-US" smtClean="0"/>
              <a:pPr/>
              <a:t>5/17/2012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3140FB-7279-4FE4-87E6-B87979B9C462}"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18750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B23ED0B-8882-4E18-ACB5-B03AF9F0C50D}" type="datetimeFigureOut">
              <a:rPr lang="en-US" smtClean="0"/>
              <a:pPr/>
              <a:t>5/17/2012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3140FB-7279-4FE4-87E6-B87979B9C462}" type="slidenum">
              <a:rPr lang="en-US" smtClean="0"/>
              <a:pPr/>
              <a:t>‹#›</a:t>
            </a:fld>
            <a:endParaRPr lang="en-US"/>
          </a:p>
        </p:txBody>
      </p:sp>
    </p:spTree>
    <p:extLst>
      <p:ext uri="{BB962C8B-B14F-4D97-AF65-F5344CB8AC3E}">
        <p14:creationId xmlns:p14="http://schemas.microsoft.com/office/powerpoint/2010/main" val="457563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3C05F97-DE31-4936-939C-25B0AFDA1798}" type="slidenum">
              <a:rPr lang="en-US"/>
              <a:pPr/>
              <a:t>‹#›</a:t>
            </a:fld>
            <a:endParaRPr lang="en-US"/>
          </a:p>
        </p:txBody>
      </p:sp>
    </p:spTree>
    <p:extLst>
      <p:ext uri="{BB962C8B-B14F-4D97-AF65-F5344CB8AC3E}">
        <p14:creationId xmlns:p14="http://schemas.microsoft.com/office/powerpoint/2010/main" val="959730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23ED0B-8882-4E18-ACB5-B03AF9F0C50D}" type="datetimeFigureOut">
              <a:rPr lang="en-US" smtClean="0"/>
              <a:pPr/>
              <a:t>5/17/2012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3140FB-7279-4FE4-87E6-B87979B9C462}" type="slidenum">
              <a:rPr lang="en-US" smtClean="0"/>
              <a:pPr/>
              <a:t>‹#›</a:t>
            </a:fld>
            <a:endParaRPr lang="en-US"/>
          </a:p>
        </p:txBody>
      </p:sp>
    </p:spTree>
    <p:extLst>
      <p:ext uri="{BB962C8B-B14F-4D97-AF65-F5344CB8AC3E}">
        <p14:creationId xmlns:p14="http://schemas.microsoft.com/office/powerpoint/2010/main" val="39182738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23ED0B-8882-4E18-ACB5-B03AF9F0C50D}" type="datetimeFigureOut">
              <a:rPr lang="en-US" smtClean="0"/>
              <a:pPr/>
              <a:t>5/17/2012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3140FB-7279-4FE4-87E6-B87979B9C462}"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92239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23ED0B-8882-4E18-ACB5-B03AF9F0C50D}" type="datetimeFigureOut">
              <a:rPr lang="en-US" smtClean="0"/>
              <a:pPr/>
              <a:t>5/17/2012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3140FB-7279-4FE4-87E6-B87979B9C462}" type="slidenum">
              <a:rPr lang="en-US" smtClean="0"/>
              <a:pPr/>
              <a:t>‹#›</a:t>
            </a:fld>
            <a:endParaRPr lang="en-US"/>
          </a:p>
        </p:txBody>
      </p:sp>
    </p:spTree>
    <p:extLst>
      <p:ext uri="{BB962C8B-B14F-4D97-AF65-F5344CB8AC3E}">
        <p14:creationId xmlns:p14="http://schemas.microsoft.com/office/powerpoint/2010/main" val="18781392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23ED0B-8882-4E18-ACB5-B03AF9F0C50D}" type="datetimeFigureOut">
              <a:rPr lang="en-US" smtClean="0"/>
              <a:pPr/>
              <a:t>5/17/2012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3140FB-7279-4FE4-87E6-B87979B9C462}" type="slidenum">
              <a:rPr lang="en-US" smtClean="0"/>
              <a:pPr/>
              <a:t>‹#›</a:t>
            </a:fld>
            <a:endParaRPr lang="en-US"/>
          </a:p>
        </p:txBody>
      </p:sp>
    </p:spTree>
    <p:extLst>
      <p:ext uri="{BB962C8B-B14F-4D97-AF65-F5344CB8AC3E}">
        <p14:creationId xmlns:p14="http://schemas.microsoft.com/office/powerpoint/2010/main" val="40331198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B23ED0B-8882-4E18-ACB5-B03AF9F0C50D}" type="datetimeFigureOut">
              <a:rPr lang="en-US" smtClean="0"/>
              <a:pPr/>
              <a:t>5/17/2012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3140FB-7279-4FE4-87E6-B87979B9C462}" type="slidenum">
              <a:rPr lang="en-US" smtClean="0"/>
              <a:pPr/>
              <a:t>‹#›</a:t>
            </a:fld>
            <a:endParaRPr lang="en-US"/>
          </a:p>
        </p:txBody>
      </p:sp>
    </p:spTree>
    <p:extLst>
      <p:ext uri="{BB962C8B-B14F-4D97-AF65-F5344CB8AC3E}">
        <p14:creationId xmlns:p14="http://schemas.microsoft.com/office/powerpoint/2010/main" val="2181274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3572AA2-DB48-4C9A-9A2B-5E9C3DF0059D}" type="slidenum">
              <a:rPr lang="en-US"/>
              <a:pPr/>
              <a:t>‹#›</a:t>
            </a:fld>
            <a:endParaRPr lang="en-US"/>
          </a:p>
        </p:txBody>
      </p:sp>
    </p:spTree>
    <p:extLst>
      <p:ext uri="{BB962C8B-B14F-4D97-AF65-F5344CB8AC3E}">
        <p14:creationId xmlns:p14="http://schemas.microsoft.com/office/powerpoint/2010/main" val="1217703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2133600"/>
            <a:ext cx="39624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133600"/>
            <a:ext cx="39624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BE6CF92-6BB5-4FF9-9FC9-B467EE247A9F}" type="slidenum">
              <a:rPr lang="en-US"/>
              <a:pPr/>
              <a:t>‹#›</a:t>
            </a:fld>
            <a:endParaRPr lang="en-US"/>
          </a:p>
        </p:txBody>
      </p:sp>
    </p:spTree>
    <p:extLst>
      <p:ext uri="{BB962C8B-B14F-4D97-AF65-F5344CB8AC3E}">
        <p14:creationId xmlns:p14="http://schemas.microsoft.com/office/powerpoint/2010/main" val="2674680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52FBEABD-2A34-455C-9211-9FD949A30B8E}" type="slidenum">
              <a:rPr lang="en-US"/>
              <a:pPr/>
              <a:t>‹#›</a:t>
            </a:fld>
            <a:endParaRPr lang="en-US"/>
          </a:p>
        </p:txBody>
      </p:sp>
    </p:spTree>
    <p:extLst>
      <p:ext uri="{BB962C8B-B14F-4D97-AF65-F5344CB8AC3E}">
        <p14:creationId xmlns:p14="http://schemas.microsoft.com/office/powerpoint/2010/main" val="2056550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FC81FF6-7B25-40CB-8B9D-C3194660F6F0}" type="slidenum">
              <a:rPr lang="en-US"/>
              <a:pPr/>
              <a:t>‹#›</a:t>
            </a:fld>
            <a:endParaRPr lang="en-US"/>
          </a:p>
        </p:txBody>
      </p:sp>
    </p:spTree>
    <p:extLst>
      <p:ext uri="{BB962C8B-B14F-4D97-AF65-F5344CB8AC3E}">
        <p14:creationId xmlns:p14="http://schemas.microsoft.com/office/powerpoint/2010/main" val="1291270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2F8C1FED-E109-4725-8CC4-22277413209B}" type="slidenum">
              <a:rPr lang="en-US"/>
              <a:pPr/>
              <a:t>‹#›</a:t>
            </a:fld>
            <a:endParaRPr lang="en-US"/>
          </a:p>
        </p:txBody>
      </p:sp>
    </p:spTree>
    <p:extLst>
      <p:ext uri="{BB962C8B-B14F-4D97-AF65-F5344CB8AC3E}">
        <p14:creationId xmlns:p14="http://schemas.microsoft.com/office/powerpoint/2010/main" val="1414881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6649DC6-A374-410C-9570-4307598FF40D}" type="slidenum">
              <a:rPr lang="en-US"/>
              <a:pPr/>
              <a:t>‹#›</a:t>
            </a:fld>
            <a:endParaRPr lang="en-US"/>
          </a:p>
        </p:txBody>
      </p:sp>
    </p:spTree>
    <p:extLst>
      <p:ext uri="{BB962C8B-B14F-4D97-AF65-F5344CB8AC3E}">
        <p14:creationId xmlns:p14="http://schemas.microsoft.com/office/powerpoint/2010/main" val="459821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622FC1B-35AB-40FF-912E-35AD8A941BDB}" type="slidenum">
              <a:rPr lang="en-US"/>
              <a:pPr/>
              <a:t>‹#›</a:t>
            </a:fld>
            <a:endParaRPr lang="en-US"/>
          </a:p>
        </p:txBody>
      </p:sp>
    </p:spTree>
    <p:extLst>
      <p:ext uri="{BB962C8B-B14F-4D97-AF65-F5344CB8AC3E}">
        <p14:creationId xmlns:p14="http://schemas.microsoft.com/office/powerpoint/2010/main" val="3175985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3" name="Picture 9" descr="caspie_logo"/>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76200" y="117475"/>
            <a:ext cx="1447800" cy="830263"/>
          </a:xfrm>
          <a:prstGeom prst="rect">
            <a:avLst/>
          </a:prstGeom>
          <a:noFill/>
          <a:extLst>
            <a:ext uri="{909E8E84-426E-40DD-AFC4-6F175D3DCCD1}">
              <a14:hiddenFill xmlns:a14="http://schemas.microsoft.com/office/drawing/2010/main">
                <a:solidFill>
                  <a:srgbClr val="FFFFFF"/>
                </a:solidFill>
              </a14:hiddenFill>
            </a:ext>
          </a:extLst>
        </p:spPr>
      </p:pic>
      <p:sp>
        <p:nvSpPr>
          <p:cNvPr id="1026" name="Rectangle 2"/>
          <p:cNvSpPr>
            <a:spLocks noGrp="1" noChangeArrowheads="1"/>
          </p:cNvSpPr>
          <p:nvPr>
            <p:ph type="title"/>
          </p:nvPr>
        </p:nvSpPr>
        <p:spPr bwMode="auto">
          <a:xfrm>
            <a:off x="381000" y="1219200"/>
            <a:ext cx="82296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533400" y="2133600"/>
            <a:ext cx="8077200"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9C39D229-4A77-4E5C-B850-3562C0540E2A}" type="slidenum">
              <a:rPr lang="en-US"/>
              <a:pPr/>
              <a:t>‹#›</a:t>
            </a:fld>
            <a:endParaRPr lang="en-US"/>
          </a:p>
        </p:txBody>
      </p:sp>
      <p:sp>
        <p:nvSpPr>
          <p:cNvPr id="1032" name="Line 8"/>
          <p:cNvSpPr>
            <a:spLocks noChangeShapeType="1"/>
          </p:cNvSpPr>
          <p:nvPr userDrawn="1"/>
        </p:nvSpPr>
        <p:spPr bwMode="auto">
          <a:xfrm>
            <a:off x="1524000" y="838200"/>
            <a:ext cx="7620000" cy="0"/>
          </a:xfrm>
          <a:prstGeom prst="line">
            <a:avLst/>
          </a:prstGeom>
          <a:noFill/>
          <a:ln w="34925">
            <a:solidFill>
              <a:srgbClr val="29487B"/>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72" r:id="rId12"/>
    <p:sldLayoutId id="2147483673" r:id="rId13"/>
  </p:sldLayoutIdLst>
  <p:txStyles>
    <p:titleStyle>
      <a:lvl1pPr algn="l" rtl="0" fontAlgn="base">
        <a:spcBef>
          <a:spcPct val="0"/>
        </a:spcBef>
        <a:spcAft>
          <a:spcPct val="0"/>
        </a:spcAft>
        <a:defRPr sz="3600">
          <a:solidFill>
            <a:srgbClr val="660033"/>
          </a:solidFill>
          <a:effectLst>
            <a:outerShdw blurRad="38100" dist="38100" dir="2700000" algn="tl">
              <a:srgbClr val="C0C0C0"/>
            </a:outerShdw>
          </a:effectLst>
          <a:latin typeface="+mj-lt"/>
          <a:ea typeface="+mj-ea"/>
          <a:cs typeface="+mj-cs"/>
        </a:defRPr>
      </a:lvl1pPr>
      <a:lvl2pPr algn="l" rtl="0" fontAlgn="base">
        <a:spcBef>
          <a:spcPct val="0"/>
        </a:spcBef>
        <a:spcAft>
          <a:spcPct val="0"/>
        </a:spcAft>
        <a:defRPr sz="3600">
          <a:solidFill>
            <a:srgbClr val="660033"/>
          </a:solidFill>
          <a:effectLst>
            <a:outerShdw blurRad="38100" dist="38100" dir="2700000" algn="tl">
              <a:srgbClr val="C0C0C0"/>
            </a:outerShdw>
          </a:effectLst>
          <a:latin typeface="Arial" pitchFamily="34" charset="0"/>
        </a:defRPr>
      </a:lvl2pPr>
      <a:lvl3pPr algn="l" rtl="0" fontAlgn="base">
        <a:spcBef>
          <a:spcPct val="0"/>
        </a:spcBef>
        <a:spcAft>
          <a:spcPct val="0"/>
        </a:spcAft>
        <a:defRPr sz="3600">
          <a:solidFill>
            <a:srgbClr val="660033"/>
          </a:solidFill>
          <a:effectLst>
            <a:outerShdw blurRad="38100" dist="38100" dir="2700000" algn="tl">
              <a:srgbClr val="C0C0C0"/>
            </a:outerShdw>
          </a:effectLst>
          <a:latin typeface="Arial" pitchFamily="34" charset="0"/>
        </a:defRPr>
      </a:lvl3pPr>
      <a:lvl4pPr algn="l" rtl="0" fontAlgn="base">
        <a:spcBef>
          <a:spcPct val="0"/>
        </a:spcBef>
        <a:spcAft>
          <a:spcPct val="0"/>
        </a:spcAft>
        <a:defRPr sz="3600">
          <a:solidFill>
            <a:srgbClr val="660033"/>
          </a:solidFill>
          <a:effectLst>
            <a:outerShdw blurRad="38100" dist="38100" dir="2700000" algn="tl">
              <a:srgbClr val="C0C0C0"/>
            </a:outerShdw>
          </a:effectLst>
          <a:latin typeface="Arial" pitchFamily="34" charset="0"/>
        </a:defRPr>
      </a:lvl4pPr>
      <a:lvl5pPr algn="l" rtl="0" fontAlgn="base">
        <a:spcBef>
          <a:spcPct val="0"/>
        </a:spcBef>
        <a:spcAft>
          <a:spcPct val="0"/>
        </a:spcAft>
        <a:defRPr sz="3600">
          <a:solidFill>
            <a:srgbClr val="660033"/>
          </a:solidFill>
          <a:effectLst>
            <a:outerShdw blurRad="38100" dist="38100" dir="2700000" algn="tl">
              <a:srgbClr val="C0C0C0"/>
            </a:outerShdw>
          </a:effectLst>
          <a:latin typeface="Arial" pitchFamily="34" charset="0"/>
        </a:defRPr>
      </a:lvl5pPr>
      <a:lvl6pPr marL="457200" algn="l" rtl="0" fontAlgn="base">
        <a:spcBef>
          <a:spcPct val="0"/>
        </a:spcBef>
        <a:spcAft>
          <a:spcPct val="0"/>
        </a:spcAft>
        <a:defRPr sz="3600">
          <a:solidFill>
            <a:srgbClr val="660033"/>
          </a:solidFill>
          <a:effectLst>
            <a:outerShdw blurRad="38100" dist="38100" dir="2700000" algn="tl">
              <a:srgbClr val="C0C0C0"/>
            </a:outerShdw>
          </a:effectLst>
          <a:latin typeface="Arial" pitchFamily="34" charset="0"/>
        </a:defRPr>
      </a:lvl6pPr>
      <a:lvl7pPr marL="914400" algn="l" rtl="0" fontAlgn="base">
        <a:spcBef>
          <a:spcPct val="0"/>
        </a:spcBef>
        <a:spcAft>
          <a:spcPct val="0"/>
        </a:spcAft>
        <a:defRPr sz="3600">
          <a:solidFill>
            <a:srgbClr val="660033"/>
          </a:solidFill>
          <a:effectLst>
            <a:outerShdw blurRad="38100" dist="38100" dir="2700000" algn="tl">
              <a:srgbClr val="C0C0C0"/>
            </a:outerShdw>
          </a:effectLst>
          <a:latin typeface="Arial" pitchFamily="34" charset="0"/>
        </a:defRPr>
      </a:lvl7pPr>
      <a:lvl8pPr marL="1371600" algn="l" rtl="0" fontAlgn="base">
        <a:spcBef>
          <a:spcPct val="0"/>
        </a:spcBef>
        <a:spcAft>
          <a:spcPct val="0"/>
        </a:spcAft>
        <a:defRPr sz="3600">
          <a:solidFill>
            <a:srgbClr val="660033"/>
          </a:solidFill>
          <a:effectLst>
            <a:outerShdw blurRad="38100" dist="38100" dir="2700000" algn="tl">
              <a:srgbClr val="C0C0C0"/>
            </a:outerShdw>
          </a:effectLst>
          <a:latin typeface="Arial" pitchFamily="34" charset="0"/>
        </a:defRPr>
      </a:lvl8pPr>
      <a:lvl9pPr marL="1828800" algn="l" rtl="0" fontAlgn="base">
        <a:spcBef>
          <a:spcPct val="0"/>
        </a:spcBef>
        <a:spcAft>
          <a:spcPct val="0"/>
        </a:spcAft>
        <a:defRPr sz="3600">
          <a:solidFill>
            <a:srgbClr val="660033"/>
          </a:solidFill>
          <a:effectLst>
            <a:outerShdw blurRad="38100" dist="38100" dir="2700000" algn="tl">
              <a:srgbClr val="C0C0C0"/>
            </a:outerShdw>
          </a:effectLst>
          <a:latin typeface="Arial" pitchFamily="34" charset="0"/>
        </a:defRPr>
      </a:lvl9pPr>
    </p:titleStyle>
    <p:bodyStyle>
      <a:lvl1pPr marL="342900" indent="-342900" algn="l" rtl="0" fontAlgn="base">
        <a:spcBef>
          <a:spcPct val="20000"/>
        </a:spcBef>
        <a:spcAft>
          <a:spcPct val="0"/>
        </a:spcAft>
        <a:buClr>
          <a:schemeClr val="tx2"/>
        </a:buClr>
        <a:buChar char="•"/>
        <a:defRPr sz="3200">
          <a:solidFill>
            <a:srgbClr val="660033"/>
          </a:solidFill>
          <a:latin typeface="+mn-lt"/>
          <a:ea typeface="+mn-ea"/>
          <a:cs typeface="+mn-cs"/>
        </a:defRPr>
      </a:lvl1pPr>
      <a:lvl2pPr marL="742950" indent="-285750" algn="l" rtl="0" fontAlgn="base">
        <a:spcBef>
          <a:spcPct val="20000"/>
        </a:spcBef>
        <a:spcAft>
          <a:spcPct val="0"/>
        </a:spcAft>
        <a:buClr>
          <a:schemeClr val="tx2"/>
        </a:buClr>
        <a:buChar char="•"/>
        <a:defRPr sz="2800">
          <a:solidFill>
            <a:srgbClr val="007976"/>
          </a:solidFill>
          <a:latin typeface="+mn-lt"/>
        </a:defRPr>
      </a:lvl2pPr>
      <a:lvl3pPr marL="1143000" indent="-228600" algn="l" rtl="0" fontAlgn="base">
        <a:spcBef>
          <a:spcPct val="20000"/>
        </a:spcBef>
        <a:spcAft>
          <a:spcPct val="0"/>
        </a:spcAft>
        <a:buClr>
          <a:schemeClr val="tx2"/>
        </a:buClr>
        <a:buChar char="•"/>
        <a:defRPr sz="2400">
          <a:solidFill>
            <a:srgbClr val="007976"/>
          </a:solidFill>
          <a:latin typeface="+mn-lt"/>
        </a:defRPr>
      </a:lvl3pPr>
      <a:lvl4pPr marL="1600200" indent="-228600" algn="l" rtl="0" fontAlgn="base">
        <a:spcBef>
          <a:spcPct val="20000"/>
        </a:spcBef>
        <a:spcAft>
          <a:spcPct val="0"/>
        </a:spcAft>
        <a:buClr>
          <a:schemeClr val="tx2"/>
        </a:buClr>
        <a:buChar char="•"/>
        <a:defRPr sz="2000">
          <a:solidFill>
            <a:srgbClr val="007976"/>
          </a:solidFill>
          <a:latin typeface="+mn-lt"/>
        </a:defRPr>
      </a:lvl4pPr>
      <a:lvl5pPr marL="2057400" indent="-228600" algn="l" rtl="0" fontAlgn="base">
        <a:spcBef>
          <a:spcPct val="20000"/>
        </a:spcBef>
        <a:spcAft>
          <a:spcPct val="0"/>
        </a:spcAft>
        <a:buClr>
          <a:schemeClr val="tx2"/>
        </a:buClr>
        <a:buChar char="•"/>
        <a:defRPr sz="2000">
          <a:solidFill>
            <a:srgbClr val="007976"/>
          </a:solidFill>
          <a:latin typeface="+mn-lt"/>
        </a:defRPr>
      </a:lvl5pPr>
      <a:lvl6pPr marL="2514600" indent="-228600" algn="l" rtl="0" fontAlgn="base">
        <a:spcBef>
          <a:spcPct val="20000"/>
        </a:spcBef>
        <a:spcAft>
          <a:spcPct val="0"/>
        </a:spcAft>
        <a:buClr>
          <a:schemeClr val="tx2"/>
        </a:buClr>
        <a:buChar char="•"/>
        <a:defRPr sz="2000">
          <a:solidFill>
            <a:srgbClr val="007976"/>
          </a:solidFill>
          <a:latin typeface="+mn-lt"/>
        </a:defRPr>
      </a:lvl6pPr>
      <a:lvl7pPr marL="2971800" indent="-228600" algn="l" rtl="0" fontAlgn="base">
        <a:spcBef>
          <a:spcPct val="20000"/>
        </a:spcBef>
        <a:spcAft>
          <a:spcPct val="0"/>
        </a:spcAft>
        <a:buClr>
          <a:schemeClr val="tx2"/>
        </a:buClr>
        <a:buChar char="•"/>
        <a:defRPr sz="2000">
          <a:solidFill>
            <a:srgbClr val="007976"/>
          </a:solidFill>
          <a:latin typeface="+mn-lt"/>
        </a:defRPr>
      </a:lvl7pPr>
      <a:lvl8pPr marL="3429000" indent="-228600" algn="l" rtl="0" fontAlgn="base">
        <a:spcBef>
          <a:spcPct val="20000"/>
        </a:spcBef>
        <a:spcAft>
          <a:spcPct val="0"/>
        </a:spcAft>
        <a:buClr>
          <a:schemeClr val="tx2"/>
        </a:buClr>
        <a:buChar char="•"/>
        <a:defRPr sz="2000">
          <a:solidFill>
            <a:srgbClr val="007976"/>
          </a:solidFill>
          <a:latin typeface="+mn-lt"/>
        </a:defRPr>
      </a:lvl8pPr>
      <a:lvl9pPr marL="3886200" indent="-228600" algn="l" rtl="0" fontAlgn="base">
        <a:spcBef>
          <a:spcPct val="20000"/>
        </a:spcBef>
        <a:spcAft>
          <a:spcPct val="0"/>
        </a:spcAft>
        <a:buClr>
          <a:schemeClr val="tx2"/>
        </a:buClr>
        <a:buChar char="•"/>
        <a:defRPr sz="2000">
          <a:solidFill>
            <a:srgbClr val="00797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fontAlgn="auto">
              <a:spcBef>
                <a:spcPts val="0"/>
              </a:spcBef>
              <a:spcAft>
                <a:spcPts val="0"/>
              </a:spcAft>
            </a:pPr>
            <a:fld id="{3B23ED0B-8882-4E18-ACB5-B03AF9F0C50D}" type="datetimeFigureOut">
              <a:rPr lang="en-US" smtClean="0">
                <a:latin typeface="Arial"/>
              </a:rPr>
              <a:pPr fontAlgn="auto">
                <a:spcBef>
                  <a:spcPts val="0"/>
                </a:spcBef>
                <a:spcAft>
                  <a:spcPts val="0"/>
                </a:spcAft>
              </a:pPr>
              <a:t>5/17/2012</a:t>
            </a:fld>
            <a:endParaRPr lang="en-US">
              <a:latin typeface="Arial"/>
            </a:endParaRPr>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fontAlgn="auto">
              <a:spcBef>
                <a:spcPts val="0"/>
              </a:spcBef>
              <a:spcAft>
                <a:spcPts val="0"/>
              </a:spcAft>
            </a:pPr>
            <a:endParaRPr lang="en-US">
              <a:latin typeface="Arial"/>
            </a:endParaRP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pPr fontAlgn="auto">
              <a:spcBef>
                <a:spcPts val="0"/>
              </a:spcBef>
              <a:spcAft>
                <a:spcPts val="0"/>
              </a:spcAft>
            </a:pPr>
            <a:fld id="{F93140FB-7279-4FE4-87E6-B87979B9C462}" type="slidenum">
              <a:rPr lang="en-US" smtClean="0">
                <a:latin typeface="Arial"/>
              </a:rPr>
              <a:pPr fontAlgn="auto">
                <a:spcBef>
                  <a:spcPts val="0"/>
                </a:spcBef>
                <a:spcAft>
                  <a:spcPts val="0"/>
                </a:spcAft>
              </a:pPr>
              <a:t>‹#›</a:t>
            </a:fld>
            <a:endParaRPr lang="en-US">
              <a:latin typeface="Arial"/>
            </a:endParaRPr>
          </a:p>
        </p:txBody>
      </p:sp>
    </p:spTree>
    <p:extLst>
      <p:ext uri="{BB962C8B-B14F-4D97-AF65-F5344CB8AC3E}">
        <p14:creationId xmlns:p14="http://schemas.microsoft.com/office/powerpoint/2010/main" val="242807018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3" Type="http://schemas.openxmlformats.org/officeDocument/2006/relationships/hyperlink" Target="file:///G:\Program%20Files\TurningPoint\2003\Question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file:///G:\Program%20Files\TurningPoint\2003\Questions.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file:///G:\Program%20Files\TurningPoint\2003\Questions.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0.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838200"/>
          </a:xfrm>
        </p:spPr>
        <p:txBody>
          <a:bodyPr/>
          <a:lstStyle/>
          <a:p>
            <a:r>
              <a:rPr lang="en-US" dirty="0" smtClean="0"/>
              <a:t>Inquiry</a:t>
            </a:r>
            <a:endParaRPr lang="en-US" dirty="0"/>
          </a:p>
        </p:txBody>
      </p:sp>
      <p:sp>
        <p:nvSpPr>
          <p:cNvPr id="3" name="Content Placeholder 2"/>
          <p:cNvSpPr>
            <a:spLocks noGrp="1"/>
          </p:cNvSpPr>
          <p:nvPr>
            <p:ph idx="1"/>
          </p:nvPr>
        </p:nvSpPr>
        <p:spPr>
          <a:xfrm>
            <a:off x="533400" y="1219200"/>
            <a:ext cx="8077200" cy="4038600"/>
          </a:xfrm>
        </p:spPr>
        <p:txBody>
          <a:bodyPr/>
          <a:lstStyle/>
          <a:p>
            <a:r>
              <a:rPr lang="en-US" dirty="0" smtClean="0"/>
              <a:t>Refers to the diverse </a:t>
            </a:r>
            <a:r>
              <a:rPr lang="en-US" dirty="0"/>
              <a:t>ways in which scientists study the natural world and propose explanations based on the evidence derived from their work. </a:t>
            </a:r>
            <a:endParaRPr lang="en-US" dirty="0" smtClean="0"/>
          </a:p>
          <a:p>
            <a:pPr marL="0" indent="0">
              <a:buNone/>
            </a:pPr>
            <a:endParaRPr lang="en-US" sz="2400" dirty="0" smtClean="0"/>
          </a:p>
          <a:p>
            <a:pPr marL="0" indent="0">
              <a:buNone/>
            </a:pPr>
            <a:r>
              <a:rPr lang="en-US" dirty="0" smtClean="0"/>
              <a:t>Inquiry-based teaching:</a:t>
            </a:r>
          </a:p>
          <a:p>
            <a:r>
              <a:rPr lang="en-US" dirty="0" smtClean="0"/>
              <a:t>Parallels the process of authentic science practice (“research”)</a:t>
            </a:r>
          </a:p>
          <a:p>
            <a:r>
              <a:rPr lang="en-US" dirty="0" smtClean="0"/>
              <a:t>is flexible and can be more or less student-centered.</a:t>
            </a:r>
            <a:endParaRPr lang="en-US" dirty="0"/>
          </a:p>
        </p:txBody>
      </p:sp>
    </p:spTree>
    <p:extLst>
      <p:ext uri="{BB962C8B-B14F-4D97-AF65-F5344CB8AC3E}">
        <p14:creationId xmlns:p14="http://schemas.microsoft.com/office/powerpoint/2010/main" val="4058260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C000"/>
                </a:solidFill>
              </a:rPr>
              <a:t>Inquiry</a:t>
            </a:r>
            <a:r>
              <a:rPr lang="en-US" dirty="0" smtClean="0"/>
              <a:t> vs. </a:t>
            </a:r>
            <a:r>
              <a:rPr lang="en-US" dirty="0" smtClean="0">
                <a:solidFill>
                  <a:srgbClr val="0070C0"/>
                </a:solidFill>
              </a:rPr>
              <a:t>Design</a:t>
            </a:r>
            <a:endParaRPr lang="en-US" dirty="0">
              <a:solidFill>
                <a:srgbClr val="0070C0"/>
              </a:solidFill>
            </a:endParaRPr>
          </a:p>
        </p:txBody>
      </p:sp>
      <p:sp>
        <p:nvSpPr>
          <p:cNvPr id="3" name="Content Placeholder 2"/>
          <p:cNvSpPr>
            <a:spLocks noGrp="1"/>
          </p:cNvSpPr>
          <p:nvPr>
            <p:ph sz="half" idx="1"/>
          </p:nvPr>
        </p:nvSpPr>
        <p:spPr/>
        <p:txBody>
          <a:bodyPr/>
          <a:lstStyle/>
          <a:p>
            <a:r>
              <a:rPr lang="en-US" sz="3200" dirty="0">
                <a:solidFill>
                  <a:srgbClr val="FFC000"/>
                </a:solidFill>
              </a:rPr>
              <a:t>Demands evidence</a:t>
            </a:r>
          </a:p>
          <a:p>
            <a:r>
              <a:rPr lang="en-US" sz="3200" dirty="0">
                <a:solidFill>
                  <a:srgbClr val="00B050"/>
                </a:solidFill>
              </a:rPr>
              <a:t>Is a blend of logic and imagination</a:t>
            </a:r>
          </a:p>
          <a:p>
            <a:r>
              <a:rPr lang="en-US" sz="3200" dirty="0">
                <a:solidFill>
                  <a:srgbClr val="FFC000"/>
                </a:solidFill>
              </a:rPr>
              <a:t>Explains and predicts</a:t>
            </a:r>
          </a:p>
          <a:p>
            <a:r>
              <a:rPr lang="en-US" sz="3200" dirty="0">
                <a:solidFill>
                  <a:srgbClr val="FFC000"/>
                </a:solidFill>
              </a:rPr>
              <a:t>Tries to identify and avoid bias</a:t>
            </a:r>
          </a:p>
          <a:p>
            <a:r>
              <a:rPr lang="en-US" sz="3200" dirty="0">
                <a:solidFill>
                  <a:srgbClr val="00B050"/>
                </a:solidFill>
              </a:rPr>
              <a:t>Is not authoritarian</a:t>
            </a:r>
          </a:p>
          <a:p>
            <a:endParaRPr lang="en-US" dirty="0"/>
          </a:p>
        </p:txBody>
      </p:sp>
      <p:sp>
        <p:nvSpPr>
          <p:cNvPr id="4" name="Content Placeholder 3"/>
          <p:cNvSpPr>
            <a:spLocks noGrp="1"/>
          </p:cNvSpPr>
          <p:nvPr>
            <p:ph sz="half" idx="2"/>
          </p:nvPr>
        </p:nvSpPr>
        <p:spPr/>
        <p:txBody>
          <a:bodyPr/>
          <a:lstStyle/>
          <a:p>
            <a:r>
              <a:rPr lang="en-US" sz="3200" dirty="0">
                <a:solidFill>
                  <a:srgbClr val="0070C0"/>
                </a:solidFill>
              </a:rPr>
              <a:t>Is purposeful</a:t>
            </a:r>
          </a:p>
          <a:p>
            <a:r>
              <a:rPr lang="en-US" sz="3200" dirty="0">
                <a:solidFill>
                  <a:srgbClr val="0070C0"/>
                </a:solidFill>
              </a:rPr>
              <a:t>Is based on certain requirements</a:t>
            </a:r>
          </a:p>
          <a:p>
            <a:r>
              <a:rPr lang="en-US" sz="3200" dirty="0">
                <a:solidFill>
                  <a:srgbClr val="00B050"/>
                </a:solidFill>
              </a:rPr>
              <a:t>Is systematic</a:t>
            </a:r>
          </a:p>
          <a:p>
            <a:r>
              <a:rPr lang="en-US" sz="3200" dirty="0">
                <a:solidFill>
                  <a:srgbClr val="00B050"/>
                </a:solidFill>
              </a:rPr>
              <a:t>Is iterative</a:t>
            </a:r>
          </a:p>
          <a:p>
            <a:r>
              <a:rPr lang="en-US" sz="3200" dirty="0">
                <a:solidFill>
                  <a:srgbClr val="00B050"/>
                </a:solidFill>
              </a:rPr>
              <a:t>Is creative</a:t>
            </a:r>
          </a:p>
          <a:p>
            <a:r>
              <a:rPr lang="en-US" sz="3200" dirty="0">
                <a:solidFill>
                  <a:srgbClr val="00B050"/>
                </a:solidFill>
              </a:rPr>
              <a:t>Allows many possible solutions</a:t>
            </a:r>
          </a:p>
          <a:p>
            <a:pPr marL="0" indent="0">
              <a:buNone/>
            </a:pPr>
            <a:endParaRPr lang="en-US" dirty="0"/>
          </a:p>
        </p:txBody>
      </p:sp>
    </p:spTree>
    <p:extLst>
      <p:ext uri="{BB962C8B-B14F-4D97-AF65-F5344CB8AC3E}">
        <p14:creationId xmlns:p14="http://schemas.microsoft.com/office/powerpoint/2010/main" val="33382319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Scientific Inquiry?</a:t>
            </a:r>
            <a:endParaRPr lang="en-US" dirty="0"/>
          </a:p>
        </p:txBody>
      </p:sp>
      <p:sp>
        <p:nvSpPr>
          <p:cNvPr id="3" name="Content Placeholder 2"/>
          <p:cNvSpPr>
            <a:spLocks noGrp="1"/>
          </p:cNvSpPr>
          <p:nvPr>
            <p:ph idx="1"/>
          </p:nvPr>
        </p:nvSpPr>
        <p:spPr/>
        <p:txBody>
          <a:bodyPr>
            <a:noAutofit/>
          </a:bodyPr>
          <a:lstStyle/>
          <a:p>
            <a:pPr marL="0" indent="0">
              <a:buNone/>
            </a:pPr>
            <a:r>
              <a:rPr lang="en-US" sz="3200" b="1" i="1" dirty="0" smtClean="0"/>
              <a:t>Scientific inquiry </a:t>
            </a:r>
            <a:r>
              <a:rPr lang="en-US" sz="3200" dirty="0" smtClean="0"/>
              <a:t>refers to:</a:t>
            </a:r>
          </a:p>
          <a:p>
            <a:r>
              <a:rPr lang="en-US" sz="3200" dirty="0" smtClean="0"/>
              <a:t>diverse ways in which scientists study the natural world and propose explanations based on the evidence derived from their work. </a:t>
            </a:r>
          </a:p>
          <a:p>
            <a:r>
              <a:rPr lang="en-US" sz="3200" dirty="0" smtClean="0"/>
              <a:t>activities of students in which they develop knowledge and understanding of scientific ideas, as well as an understanding of how scientists study the natural world</a:t>
            </a:r>
            <a:r>
              <a:rPr lang="en-US" sz="3200" dirty="0"/>
              <a:t> </a:t>
            </a:r>
            <a:r>
              <a:rPr lang="en-US" sz="3200" dirty="0" smtClean="0"/>
              <a:t>(NSES, 2002)</a:t>
            </a:r>
            <a:endParaRPr lang="en-US" sz="3200" dirty="0"/>
          </a:p>
        </p:txBody>
      </p:sp>
    </p:spTree>
    <p:extLst>
      <p:ext uri="{BB962C8B-B14F-4D97-AF65-F5344CB8AC3E}">
        <p14:creationId xmlns:p14="http://schemas.microsoft.com/office/powerpoint/2010/main" val="8424333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4" name="Group 3"/>
          <p:cNvGrpSpPr/>
          <p:nvPr/>
        </p:nvGrpSpPr>
        <p:grpSpPr>
          <a:xfrm>
            <a:off x="2514600" y="2895599"/>
            <a:ext cx="1771650" cy="1447801"/>
            <a:chOff x="2514600" y="2895599"/>
            <a:chExt cx="1771650" cy="1447801"/>
          </a:xfrm>
        </p:grpSpPr>
        <p:sp>
          <p:nvSpPr>
            <p:cNvPr id="2" name="Curved Right Arrow 1"/>
            <p:cNvSpPr/>
            <p:nvPr/>
          </p:nvSpPr>
          <p:spPr>
            <a:xfrm>
              <a:off x="2514600" y="2971800"/>
              <a:ext cx="838200" cy="137160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Curved Right Arrow 2"/>
            <p:cNvSpPr/>
            <p:nvPr/>
          </p:nvSpPr>
          <p:spPr>
            <a:xfrm rot="10800000">
              <a:off x="3448050" y="2895599"/>
              <a:ext cx="838200" cy="137160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p14="http://schemas.microsoft.com/office/powerpoint/2010/main" val="36394103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0274" name="Rectangle 2"/>
          <p:cNvSpPr>
            <a:spLocks noGrp="1" noChangeArrowheads="1"/>
          </p:cNvSpPr>
          <p:nvPr>
            <p:ph type="title"/>
          </p:nvPr>
        </p:nvSpPr>
        <p:spPr>
          <a:xfrm>
            <a:off x="533400" y="533400"/>
            <a:ext cx="8229600" cy="838200"/>
          </a:xfrm>
        </p:spPr>
        <p:txBody>
          <a:bodyPr/>
          <a:lstStyle/>
          <a:p>
            <a:r>
              <a:rPr lang="en-US" sz="3200" dirty="0" smtClean="0"/>
              <a:t>How can we characterize a </a:t>
            </a:r>
            <a:r>
              <a:rPr lang="en-US" sz="3200" dirty="0"/>
              <a:t>“research” </a:t>
            </a:r>
            <a:r>
              <a:rPr lang="en-US" sz="3200" dirty="0" smtClean="0"/>
              <a:t>experience?</a:t>
            </a:r>
            <a:r>
              <a:rPr lang="en-US" sz="3200" dirty="0" smtClean="0"/>
              <a:t/>
            </a:r>
            <a:br>
              <a:rPr lang="en-US" sz="3200" dirty="0" smtClean="0"/>
            </a:br>
            <a:endParaRPr lang="en-US" sz="3200" dirty="0"/>
          </a:p>
        </p:txBody>
      </p:sp>
      <p:sp>
        <p:nvSpPr>
          <p:cNvPr id="310275" name="Rectangle 3"/>
          <p:cNvSpPr>
            <a:spLocks noGrp="1" noChangeArrowheads="1"/>
          </p:cNvSpPr>
          <p:nvPr>
            <p:ph type="body" idx="1"/>
          </p:nvPr>
        </p:nvSpPr>
        <p:spPr>
          <a:xfrm>
            <a:off x="609600" y="1905000"/>
            <a:ext cx="7620000" cy="4419600"/>
          </a:xfrm>
        </p:spPr>
        <p:txBody>
          <a:bodyPr/>
          <a:lstStyle/>
          <a:p>
            <a:pPr>
              <a:lnSpc>
                <a:spcPct val="80000"/>
              </a:lnSpc>
            </a:pPr>
            <a:r>
              <a:rPr lang="en-US" sz="2000" dirty="0" smtClean="0"/>
              <a:t>Anchored in what is known?</a:t>
            </a:r>
            <a:endParaRPr lang="en-US" sz="2000" dirty="0"/>
          </a:p>
          <a:p>
            <a:pPr lvl="1">
              <a:lnSpc>
                <a:spcPct val="80000"/>
              </a:lnSpc>
            </a:pPr>
            <a:r>
              <a:rPr lang="en-US" sz="1800" dirty="0" smtClean="0"/>
              <a:t>reading the research literature</a:t>
            </a:r>
          </a:p>
          <a:p>
            <a:pPr>
              <a:lnSpc>
                <a:spcPct val="80000"/>
              </a:lnSpc>
            </a:pPr>
            <a:r>
              <a:rPr lang="en-US" sz="2000" dirty="0" smtClean="0"/>
              <a:t>New ideas – asking questions</a:t>
            </a:r>
          </a:p>
          <a:p>
            <a:pPr>
              <a:lnSpc>
                <a:spcPct val="80000"/>
              </a:lnSpc>
            </a:pPr>
            <a:r>
              <a:rPr lang="en-US" sz="2000" dirty="0" smtClean="0"/>
              <a:t>Developing </a:t>
            </a:r>
            <a:r>
              <a:rPr lang="en-US" sz="2000" dirty="0"/>
              <a:t>experimental procedures</a:t>
            </a:r>
          </a:p>
          <a:p>
            <a:pPr>
              <a:lnSpc>
                <a:spcPct val="80000"/>
              </a:lnSpc>
            </a:pPr>
            <a:r>
              <a:rPr lang="en-US" sz="2000" dirty="0" smtClean="0"/>
              <a:t>Collecting </a:t>
            </a:r>
            <a:r>
              <a:rPr lang="en-US" sz="2000" dirty="0"/>
              <a:t>and analyzing data</a:t>
            </a:r>
          </a:p>
          <a:p>
            <a:pPr lvl="1">
              <a:lnSpc>
                <a:spcPct val="80000"/>
              </a:lnSpc>
            </a:pPr>
            <a:r>
              <a:rPr lang="en-US" sz="1800" dirty="0"/>
              <a:t>for </a:t>
            </a:r>
            <a:r>
              <a:rPr lang="en-US" sz="1800" i="1" dirty="0" smtClean="0"/>
              <a:t>meaning </a:t>
            </a:r>
            <a:r>
              <a:rPr lang="en-US" sz="1800" dirty="0" smtClean="0"/>
              <a:t>and</a:t>
            </a:r>
            <a:r>
              <a:rPr lang="en-US" sz="1800" i="1" dirty="0" smtClean="0"/>
              <a:t> understanding,</a:t>
            </a:r>
            <a:r>
              <a:rPr lang="en-US" sz="1800" dirty="0" smtClean="0"/>
              <a:t> </a:t>
            </a:r>
            <a:r>
              <a:rPr lang="en-US" sz="1800" dirty="0"/>
              <a:t>not the “right answer”</a:t>
            </a:r>
          </a:p>
          <a:p>
            <a:pPr>
              <a:lnSpc>
                <a:spcPct val="80000"/>
              </a:lnSpc>
            </a:pPr>
            <a:r>
              <a:rPr lang="en-US" sz="2000" dirty="0"/>
              <a:t>Having the opportunity to </a:t>
            </a:r>
            <a:r>
              <a:rPr lang="en-US" sz="2000" b="1" dirty="0" smtClean="0"/>
              <a:t>REVISE</a:t>
            </a:r>
          </a:p>
          <a:p>
            <a:pPr lvl="1">
              <a:lnSpc>
                <a:spcPct val="80000"/>
              </a:lnSpc>
            </a:pPr>
            <a:r>
              <a:rPr lang="en-US" sz="1800" dirty="0" smtClean="0"/>
              <a:t>Ongoing and iterative process</a:t>
            </a:r>
          </a:p>
          <a:p>
            <a:pPr>
              <a:lnSpc>
                <a:spcPct val="80000"/>
              </a:lnSpc>
            </a:pPr>
            <a:r>
              <a:rPr lang="en-US" sz="2000" dirty="0"/>
              <a:t>Peer </a:t>
            </a:r>
            <a:r>
              <a:rPr lang="en-US" sz="2000" dirty="0" smtClean="0"/>
              <a:t>interactions and collaborations</a:t>
            </a:r>
            <a:endParaRPr lang="en-US" sz="2000" dirty="0"/>
          </a:p>
          <a:p>
            <a:pPr lvl="1">
              <a:lnSpc>
                <a:spcPct val="80000"/>
              </a:lnSpc>
            </a:pPr>
            <a:r>
              <a:rPr lang="en-US" sz="1800" dirty="0" smtClean="0"/>
              <a:t>being </a:t>
            </a:r>
            <a:r>
              <a:rPr lang="en-US" sz="1800" dirty="0"/>
              <a:t>part of a community of scientists (research group and </a:t>
            </a:r>
            <a:r>
              <a:rPr lang="en-US" sz="1800" dirty="0" smtClean="0"/>
              <a:t>collaborators)</a:t>
            </a:r>
            <a:endParaRPr lang="en-US" sz="1800" dirty="0"/>
          </a:p>
          <a:p>
            <a:pPr>
              <a:lnSpc>
                <a:spcPct val="80000"/>
              </a:lnSpc>
            </a:pPr>
            <a:r>
              <a:rPr lang="en-US" sz="2000" dirty="0"/>
              <a:t>Communicating knowledge/results </a:t>
            </a:r>
          </a:p>
          <a:p>
            <a:pPr lvl="1">
              <a:lnSpc>
                <a:spcPct val="80000"/>
              </a:lnSpc>
            </a:pPr>
            <a:r>
              <a:rPr lang="en-US" sz="1800" dirty="0"/>
              <a:t>writing </a:t>
            </a:r>
            <a:endParaRPr lang="en-US" sz="1800" dirty="0" smtClean="0"/>
          </a:p>
          <a:p>
            <a:pPr lvl="1">
              <a:lnSpc>
                <a:spcPct val="80000"/>
              </a:lnSpc>
            </a:pPr>
            <a:r>
              <a:rPr lang="en-US" sz="1800" dirty="0" smtClean="0"/>
              <a:t>presentations </a:t>
            </a:r>
            <a:r>
              <a:rPr lang="en-US" sz="1800" dirty="0"/>
              <a:t>and </a:t>
            </a:r>
            <a:r>
              <a:rPr lang="en-US" sz="1800" dirty="0" smtClean="0"/>
              <a:t>publications</a:t>
            </a:r>
          </a:p>
          <a:p>
            <a:pPr lvl="1">
              <a:lnSpc>
                <a:spcPct val="80000"/>
              </a:lnSpc>
            </a:pPr>
            <a:r>
              <a:rPr lang="en-US" sz="1800" dirty="0" smtClean="0"/>
              <a:t>Feedback</a:t>
            </a:r>
          </a:p>
          <a:p>
            <a:pPr lvl="1">
              <a:lnSpc>
                <a:spcPct val="80000"/>
              </a:lnSpc>
            </a:pPr>
            <a:r>
              <a:rPr lang="en-US" sz="1800" dirty="0" smtClean="0"/>
              <a:t>Leading to new lines of research</a:t>
            </a:r>
            <a:endParaRPr lang="en-US" sz="1800" dirty="0"/>
          </a:p>
        </p:txBody>
      </p:sp>
      <p:sp>
        <p:nvSpPr>
          <p:cNvPr id="310278" name="FlagCount" hidden="1">
            <a:hlinkClick r:id="rId3" action="ppaction://hlinkfile"/>
          </p:cNvPr>
          <p:cNvSpPr>
            <a:spLocks noChangeArrowheads="1"/>
          </p:cNvSpPr>
          <p:nvPr/>
        </p:nvSpPr>
        <p:spPr bwMode="auto">
          <a:xfrm>
            <a:off x="8255000" y="-503238"/>
            <a:ext cx="381000" cy="317500"/>
          </a:xfrm>
          <a:prstGeom prst="wedgeRoundRectCallout">
            <a:avLst>
              <a:gd name="adj1" fmla="val -43750"/>
              <a:gd name="adj2" fmla="val 70000"/>
              <a:gd name="adj3" fmla="val 16667"/>
            </a:avLst>
          </a:prstGeom>
          <a:solidFill>
            <a:schemeClr val="accent1">
              <a:alpha val="25000"/>
            </a:schemeClr>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b="1">
                <a:latin typeface="Tahoma" pitchFamily="34" charset="0"/>
              </a:rPr>
              <a:t>0</a:t>
            </a:r>
          </a:p>
        </p:txBody>
      </p:sp>
      <p:sp>
        <p:nvSpPr>
          <p:cNvPr id="10" name="Rectangle 2"/>
          <p:cNvSpPr txBox="1">
            <a:spLocks noChangeArrowheads="1"/>
          </p:cNvSpPr>
          <p:nvPr/>
        </p:nvSpPr>
        <p:spPr bwMode="auto">
          <a:xfrm>
            <a:off x="533400" y="1066800"/>
            <a:ext cx="82296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rgbClr val="660033"/>
                </a:solidFill>
                <a:effectLst>
                  <a:outerShdw blurRad="38100" dist="38100" dir="2700000" algn="tl">
                    <a:srgbClr val="C0C0C0"/>
                  </a:outerShdw>
                </a:effectLst>
                <a:latin typeface="+mj-lt"/>
                <a:ea typeface="+mj-ea"/>
                <a:cs typeface="+mj-cs"/>
              </a:defRPr>
            </a:lvl1pPr>
            <a:lvl2pPr algn="l" rtl="0" fontAlgn="base">
              <a:spcBef>
                <a:spcPct val="0"/>
              </a:spcBef>
              <a:spcAft>
                <a:spcPct val="0"/>
              </a:spcAft>
              <a:defRPr sz="3600">
                <a:solidFill>
                  <a:srgbClr val="660033"/>
                </a:solidFill>
                <a:effectLst>
                  <a:outerShdw blurRad="38100" dist="38100" dir="2700000" algn="tl">
                    <a:srgbClr val="C0C0C0"/>
                  </a:outerShdw>
                </a:effectLst>
                <a:latin typeface="Arial" pitchFamily="34" charset="0"/>
              </a:defRPr>
            </a:lvl2pPr>
            <a:lvl3pPr algn="l" rtl="0" fontAlgn="base">
              <a:spcBef>
                <a:spcPct val="0"/>
              </a:spcBef>
              <a:spcAft>
                <a:spcPct val="0"/>
              </a:spcAft>
              <a:defRPr sz="3600">
                <a:solidFill>
                  <a:srgbClr val="660033"/>
                </a:solidFill>
                <a:effectLst>
                  <a:outerShdw blurRad="38100" dist="38100" dir="2700000" algn="tl">
                    <a:srgbClr val="C0C0C0"/>
                  </a:outerShdw>
                </a:effectLst>
                <a:latin typeface="Arial" pitchFamily="34" charset="0"/>
              </a:defRPr>
            </a:lvl3pPr>
            <a:lvl4pPr algn="l" rtl="0" fontAlgn="base">
              <a:spcBef>
                <a:spcPct val="0"/>
              </a:spcBef>
              <a:spcAft>
                <a:spcPct val="0"/>
              </a:spcAft>
              <a:defRPr sz="3600">
                <a:solidFill>
                  <a:srgbClr val="660033"/>
                </a:solidFill>
                <a:effectLst>
                  <a:outerShdw blurRad="38100" dist="38100" dir="2700000" algn="tl">
                    <a:srgbClr val="C0C0C0"/>
                  </a:outerShdw>
                </a:effectLst>
                <a:latin typeface="Arial" pitchFamily="34" charset="0"/>
              </a:defRPr>
            </a:lvl4pPr>
            <a:lvl5pPr algn="l" rtl="0" fontAlgn="base">
              <a:spcBef>
                <a:spcPct val="0"/>
              </a:spcBef>
              <a:spcAft>
                <a:spcPct val="0"/>
              </a:spcAft>
              <a:defRPr sz="3600">
                <a:solidFill>
                  <a:srgbClr val="660033"/>
                </a:solidFill>
                <a:effectLst>
                  <a:outerShdw blurRad="38100" dist="38100" dir="2700000" algn="tl">
                    <a:srgbClr val="C0C0C0"/>
                  </a:outerShdw>
                </a:effectLst>
                <a:latin typeface="Arial" pitchFamily="34" charset="0"/>
              </a:defRPr>
            </a:lvl5pPr>
            <a:lvl6pPr marL="457200" algn="l" rtl="0" fontAlgn="base">
              <a:spcBef>
                <a:spcPct val="0"/>
              </a:spcBef>
              <a:spcAft>
                <a:spcPct val="0"/>
              </a:spcAft>
              <a:defRPr sz="3600">
                <a:solidFill>
                  <a:srgbClr val="660033"/>
                </a:solidFill>
                <a:effectLst>
                  <a:outerShdw blurRad="38100" dist="38100" dir="2700000" algn="tl">
                    <a:srgbClr val="C0C0C0"/>
                  </a:outerShdw>
                </a:effectLst>
                <a:latin typeface="Arial" pitchFamily="34" charset="0"/>
              </a:defRPr>
            </a:lvl6pPr>
            <a:lvl7pPr marL="914400" algn="l" rtl="0" fontAlgn="base">
              <a:spcBef>
                <a:spcPct val="0"/>
              </a:spcBef>
              <a:spcAft>
                <a:spcPct val="0"/>
              </a:spcAft>
              <a:defRPr sz="3600">
                <a:solidFill>
                  <a:srgbClr val="660033"/>
                </a:solidFill>
                <a:effectLst>
                  <a:outerShdw blurRad="38100" dist="38100" dir="2700000" algn="tl">
                    <a:srgbClr val="C0C0C0"/>
                  </a:outerShdw>
                </a:effectLst>
                <a:latin typeface="Arial" pitchFamily="34" charset="0"/>
              </a:defRPr>
            </a:lvl7pPr>
            <a:lvl8pPr marL="1371600" algn="l" rtl="0" fontAlgn="base">
              <a:spcBef>
                <a:spcPct val="0"/>
              </a:spcBef>
              <a:spcAft>
                <a:spcPct val="0"/>
              </a:spcAft>
              <a:defRPr sz="3600">
                <a:solidFill>
                  <a:srgbClr val="660033"/>
                </a:solidFill>
                <a:effectLst>
                  <a:outerShdw blurRad="38100" dist="38100" dir="2700000" algn="tl">
                    <a:srgbClr val="C0C0C0"/>
                  </a:outerShdw>
                </a:effectLst>
                <a:latin typeface="Arial" pitchFamily="34" charset="0"/>
              </a:defRPr>
            </a:lvl8pPr>
            <a:lvl9pPr marL="1828800" algn="l" rtl="0" fontAlgn="base">
              <a:spcBef>
                <a:spcPct val="0"/>
              </a:spcBef>
              <a:spcAft>
                <a:spcPct val="0"/>
              </a:spcAft>
              <a:defRPr sz="3600">
                <a:solidFill>
                  <a:srgbClr val="660033"/>
                </a:solidFill>
                <a:effectLst>
                  <a:outerShdw blurRad="38100" dist="38100" dir="2700000" algn="tl">
                    <a:srgbClr val="C0C0C0"/>
                  </a:outerShdw>
                </a:effectLst>
                <a:latin typeface="Arial" pitchFamily="34" charset="0"/>
              </a:defRPr>
            </a:lvl9pPr>
          </a:lstStyle>
          <a:p>
            <a:r>
              <a:rPr lang="en-US" sz="3200" dirty="0" smtClean="0"/>
              <a:t/>
            </a:r>
            <a:br>
              <a:rPr lang="en-US" sz="3200" dirty="0" smtClean="0"/>
            </a:br>
            <a:r>
              <a:rPr lang="en-US" sz="2400" dirty="0" smtClean="0">
                <a:effectLst/>
              </a:rPr>
              <a:t>The generation of new knowledge through experimentation. </a:t>
            </a:r>
            <a:r>
              <a:rPr lang="en-US" sz="3200" dirty="0" smtClean="0"/>
              <a:t/>
            </a:r>
            <a:br>
              <a:rPr lang="en-US" sz="3200" dirty="0" smtClean="0"/>
            </a:br>
            <a:endParaRPr lang="en-US" sz="3200" dirty="0"/>
          </a:p>
        </p:txBody>
      </p:sp>
      <p:grpSp>
        <p:nvGrpSpPr>
          <p:cNvPr id="11" name="Group 10"/>
          <p:cNvGrpSpPr/>
          <p:nvPr/>
        </p:nvGrpSpPr>
        <p:grpSpPr>
          <a:xfrm>
            <a:off x="5029200" y="3657600"/>
            <a:ext cx="838201" cy="685800"/>
            <a:chOff x="2514600" y="2895599"/>
            <a:chExt cx="1771650" cy="1447801"/>
          </a:xfrm>
        </p:grpSpPr>
        <p:sp>
          <p:nvSpPr>
            <p:cNvPr id="12" name="Curved Right Arrow 11"/>
            <p:cNvSpPr/>
            <p:nvPr/>
          </p:nvSpPr>
          <p:spPr>
            <a:xfrm>
              <a:off x="2514600" y="2971800"/>
              <a:ext cx="838200" cy="137160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Curved Right Arrow 12"/>
            <p:cNvSpPr/>
            <p:nvPr/>
          </p:nvSpPr>
          <p:spPr>
            <a:xfrm rot="10800000">
              <a:off x="3448050" y="2895599"/>
              <a:ext cx="838200" cy="137160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0275">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10275">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10275">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10275">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10275">
                                            <p:txEl>
                                              <p:pRg st="4" end="4"/>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1027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10275">
                                            <p:txEl>
                                              <p:pRg st="6" end="6"/>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10275">
                                            <p:txEl>
                                              <p:pRg st="7" end="7"/>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10275">
                                            <p:txEl>
                                              <p:pRg st="8" end="8"/>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10275">
                                            <p:txEl>
                                              <p:pRg st="9" end="9"/>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10275">
                                            <p:txEl>
                                              <p:pRg st="10" end="10"/>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10275">
                                            <p:txEl>
                                              <p:pRg st="11" end="11"/>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10275">
                                            <p:txEl>
                                              <p:pRg st="12" end="12"/>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10275">
                                            <p:txEl>
                                              <p:pRg st="13" end="13"/>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10275">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0274" name="Rectangle 2"/>
          <p:cNvSpPr>
            <a:spLocks noGrp="1" noChangeArrowheads="1"/>
          </p:cNvSpPr>
          <p:nvPr>
            <p:ph type="title"/>
          </p:nvPr>
        </p:nvSpPr>
        <p:spPr>
          <a:xfrm>
            <a:off x="533400" y="838200"/>
            <a:ext cx="8229600" cy="838200"/>
          </a:xfrm>
        </p:spPr>
        <p:txBody>
          <a:bodyPr/>
          <a:lstStyle/>
          <a:p>
            <a:r>
              <a:rPr lang="en-US" sz="3200" dirty="0" smtClean="0"/>
              <a:t>How can we characterize a </a:t>
            </a:r>
            <a:r>
              <a:rPr lang="en-US" sz="3200" dirty="0"/>
              <a:t>“research” </a:t>
            </a:r>
            <a:r>
              <a:rPr lang="en-US" sz="3200" dirty="0" smtClean="0"/>
              <a:t>experience?</a:t>
            </a:r>
            <a:r>
              <a:rPr lang="en-US" sz="3200" dirty="0"/>
              <a:t/>
            </a:r>
            <a:br>
              <a:rPr lang="en-US" sz="3200" dirty="0"/>
            </a:br>
            <a:r>
              <a:rPr lang="en-US" sz="2400" dirty="0">
                <a:effectLst/>
              </a:rPr>
              <a:t>T</a:t>
            </a:r>
            <a:r>
              <a:rPr lang="en-US" sz="2400" dirty="0" smtClean="0">
                <a:effectLst/>
              </a:rPr>
              <a:t>he generation of new knowledge through experimentation. </a:t>
            </a:r>
            <a:r>
              <a:rPr lang="en-US" sz="3200" dirty="0" smtClean="0"/>
              <a:t/>
            </a:r>
            <a:br>
              <a:rPr lang="en-US" sz="3200" dirty="0" smtClean="0"/>
            </a:br>
            <a:endParaRPr lang="en-US" sz="3200" dirty="0"/>
          </a:p>
        </p:txBody>
      </p:sp>
      <p:sp>
        <p:nvSpPr>
          <p:cNvPr id="310275" name="Rectangle 3"/>
          <p:cNvSpPr>
            <a:spLocks noGrp="1" noChangeArrowheads="1"/>
          </p:cNvSpPr>
          <p:nvPr>
            <p:ph type="body" idx="1"/>
          </p:nvPr>
        </p:nvSpPr>
        <p:spPr>
          <a:xfrm>
            <a:off x="609600" y="1905000"/>
            <a:ext cx="7620000" cy="4419600"/>
          </a:xfrm>
        </p:spPr>
        <p:txBody>
          <a:bodyPr/>
          <a:lstStyle/>
          <a:p>
            <a:pPr>
              <a:lnSpc>
                <a:spcPct val="80000"/>
              </a:lnSpc>
            </a:pPr>
            <a:r>
              <a:rPr lang="en-US" sz="2000" dirty="0" smtClean="0"/>
              <a:t>Anchored in what is known?</a:t>
            </a:r>
            <a:endParaRPr lang="en-US" sz="2000" dirty="0"/>
          </a:p>
          <a:p>
            <a:pPr lvl="1">
              <a:lnSpc>
                <a:spcPct val="80000"/>
              </a:lnSpc>
            </a:pPr>
            <a:r>
              <a:rPr lang="en-US" sz="1800" dirty="0" smtClean="0"/>
              <a:t>reading the research literature</a:t>
            </a:r>
          </a:p>
          <a:p>
            <a:pPr>
              <a:lnSpc>
                <a:spcPct val="80000"/>
              </a:lnSpc>
            </a:pPr>
            <a:r>
              <a:rPr lang="en-US" sz="2000" dirty="0" smtClean="0"/>
              <a:t>New ideas – asking questions</a:t>
            </a:r>
          </a:p>
          <a:p>
            <a:pPr>
              <a:lnSpc>
                <a:spcPct val="80000"/>
              </a:lnSpc>
            </a:pPr>
            <a:r>
              <a:rPr lang="en-US" sz="2000" dirty="0" smtClean="0"/>
              <a:t>Developing </a:t>
            </a:r>
            <a:r>
              <a:rPr lang="en-US" sz="2000" dirty="0"/>
              <a:t>experimental procedures</a:t>
            </a:r>
          </a:p>
          <a:p>
            <a:pPr>
              <a:lnSpc>
                <a:spcPct val="80000"/>
              </a:lnSpc>
            </a:pPr>
            <a:r>
              <a:rPr lang="en-US" sz="2000" b="1" dirty="0" smtClean="0">
                <a:solidFill>
                  <a:srgbClr val="FF0000"/>
                </a:solidFill>
              </a:rPr>
              <a:t>Collecting </a:t>
            </a:r>
            <a:r>
              <a:rPr lang="en-US" sz="2000" b="1" dirty="0">
                <a:solidFill>
                  <a:srgbClr val="FF0000"/>
                </a:solidFill>
              </a:rPr>
              <a:t>and analyzing data</a:t>
            </a:r>
          </a:p>
          <a:p>
            <a:pPr lvl="1">
              <a:lnSpc>
                <a:spcPct val="80000"/>
              </a:lnSpc>
            </a:pPr>
            <a:r>
              <a:rPr lang="en-US" sz="1800" dirty="0"/>
              <a:t>for </a:t>
            </a:r>
            <a:r>
              <a:rPr lang="en-US" sz="1800" i="1" dirty="0" smtClean="0"/>
              <a:t>meaning </a:t>
            </a:r>
            <a:r>
              <a:rPr lang="en-US" sz="1800" dirty="0" smtClean="0"/>
              <a:t>and</a:t>
            </a:r>
            <a:r>
              <a:rPr lang="en-US" sz="1800" i="1" dirty="0" smtClean="0"/>
              <a:t> understanding,</a:t>
            </a:r>
            <a:r>
              <a:rPr lang="en-US" sz="1800" dirty="0" smtClean="0"/>
              <a:t> </a:t>
            </a:r>
            <a:r>
              <a:rPr lang="en-US" sz="1800" dirty="0"/>
              <a:t>not the “right answer”</a:t>
            </a:r>
          </a:p>
          <a:p>
            <a:pPr>
              <a:lnSpc>
                <a:spcPct val="80000"/>
              </a:lnSpc>
            </a:pPr>
            <a:r>
              <a:rPr lang="en-US" sz="2000" dirty="0"/>
              <a:t>Having the opportunity to </a:t>
            </a:r>
            <a:r>
              <a:rPr lang="en-US" sz="2000" b="1" dirty="0" smtClean="0"/>
              <a:t>REVISE</a:t>
            </a:r>
          </a:p>
          <a:p>
            <a:pPr lvl="1">
              <a:lnSpc>
                <a:spcPct val="80000"/>
              </a:lnSpc>
            </a:pPr>
            <a:r>
              <a:rPr lang="en-US" sz="1800" dirty="0" smtClean="0"/>
              <a:t>Ongoing and iterative process</a:t>
            </a:r>
          </a:p>
          <a:p>
            <a:pPr>
              <a:lnSpc>
                <a:spcPct val="80000"/>
              </a:lnSpc>
            </a:pPr>
            <a:r>
              <a:rPr lang="en-US" sz="2000" dirty="0"/>
              <a:t>Peer </a:t>
            </a:r>
            <a:r>
              <a:rPr lang="en-US" sz="2000" dirty="0" smtClean="0"/>
              <a:t>interactions and collaborations</a:t>
            </a:r>
            <a:endParaRPr lang="en-US" sz="2000" dirty="0"/>
          </a:p>
          <a:p>
            <a:pPr lvl="1">
              <a:lnSpc>
                <a:spcPct val="80000"/>
              </a:lnSpc>
            </a:pPr>
            <a:r>
              <a:rPr lang="en-US" sz="1800" dirty="0" smtClean="0"/>
              <a:t>being </a:t>
            </a:r>
            <a:r>
              <a:rPr lang="en-US" sz="1800" dirty="0"/>
              <a:t>part of a community of scientists (research group and </a:t>
            </a:r>
            <a:r>
              <a:rPr lang="en-US" sz="1800" dirty="0" smtClean="0"/>
              <a:t>collaborators)</a:t>
            </a:r>
            <a:endParaRPr lang="en-US" sz="1800" dirty="0"/>
          </a:p>
          <a:p>
            <a:pPr>
              <a:lnSpc>
                <a:spcPct val="80000"/>
              </a:lnSpc>
            </a:pPr>
            <a:r>
              <a:rPr lang="en-US" sz="2000" dirty="0"/>
              <a:t>Communicating knowledge/results </a:t>
            </a:r>
          </a:p>
          <a:p>
            <a:pPr lvl="1">
              <a:lnSpc>
                <a:spcPct val="80000"/>
              </a:lnSpc>
            </a:pPr>
            <a:r>
              <a:rPr lang="en-US" sz="1800" dirty="0"/>
              <a:t>writing </a:t>
            </a:r>
            <a:endParaRPr lang="en-US" sz="1800" dirty="0" smtClean="0"/>
          </a:p>
          <a:p>
            <a:pPr lvl="1">
              <a:lnSpc>
                <a:spcPct val="80000"/>
              </a:lnSpc>
            </a:pPr>
            <a:r>
              <a:rPr lang="en-US" sz="1800" dirty="0" smtClean="0"/>
              <a:t>presentations </a:t>
            </a:r>
            <a:r>
              <a:rPr lang="en-US" sz="1800" dirty="0"/>
              <a:t>and </a:t>
            </a:r>
            <a:r>
              <a:rPr lang="en-US" sz="1800" dirty="0" smtClean="0"/>
              <a:t>publications</a:t>
            </a:r>
          </a:p>
          <a:p>
            <a:pPr lvl="1">
              <a:lnSpc>
                <a:spcPct val="80000"/>
              </a:lnSpc>
            </a:pPr>
            <a:r>
              <a:rPr lang="en-US" sz="1800" dirty="0" smtClean="0"/>
              <a:t>Feedback</a:t>
            </a:r>
          </a:p>
          <a:p>
            <a:pPr lvl="1">
              <a:lnSpc>
                <a:spcPct val="80000"/>
              </a:lnSpc>
            </a:pPr>
            <a:r>
              <a:rPr lang="en-US" sz="1800" dirty="0" smtClean="0"/>
              <a:t>Leading to new lines of research</a:t>
            </a:r>
            <a:endParaRPr lang="en-US" sz="1800" dirty="0"/>
          </a:p>
        </p:txBody>
      </p:sp>
      <p:sp>
        <p:nvSpPr>
          <p:cNvPr id="310278" name="FlagCount" hidden="1">
            <a:hlinkClick r:id="rId3" action="ppaction://hlinkfile"/>
          </p:cNvPr>
          <p:cNvSpPr>
            <a:spLocks noChangeArrowheads="1"/>
          </p:cNvSpPr>
          <p:nvPr/>
        </p:nvSpPr>
        <p:spPr bwMode="auto">
          <a:xfrm>
            <a:off x="8255000" y="-503238"/>
            <a:ext cx="381000" cy="317500"/>
          </a:xfrm>
          <a:prstGeom prst="wedgeRoundRectCallout">
            <a:avLst>
              <a:gd name="adj1" fmla="val -43750"/>
              <a:gd name="adj2" fmla="val 70000"/>
              <a:gd name="adj3" fmla="val 16667"/>
            </a:avLst>
          </a:prstGeom>
          <a:solidFill>
            <a:schemeClr val="accent1">
              <a:alpha val="25000"/>
            </a:schemeClr>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b="1">
                <a:latin typeface="Tahoma" pitchFamily="34" charset="0"/>
              </a:rPr>
              <a:t>0</a:t>
            </a:r>
          </a:p>
        </p:txBody>
      </p:sp>
    </p:spTree>
    <p:extLst>
      <p:ext uri="{BB962C8B-B14F-4D97-AF65-F5344CB8AC3E}">
        <p14:creationId xmlns:p14="http://schemas.microsoft.com/office/powerpoint/2010/main" val="17707078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1300"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00"/>
            </a:schemeClr>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b="1">
                <a:latin typeface="Tahoma" pitchFamily="34" charset="0"/>
              </a:rPr>
              <a:t>0</a:t>
            </a:r>
          </a:p>
        </p:txBody>
      </p:sp>
      <p:pic>
        <p:nvPicPr>
          <p:cNvPr id="311301" name="Picture 5"/>
          <p:cNvPicPr>
            <a:picLocks noChangeAspect="1" noChangeArrowheads="1"/>
          </p:cNvPicPr>
          <p:nvPr/>
        </p:nvPicPr>
        <p:blipFill rotWithShape="1">
          <a:blip r:embed="rId4">
            <a:extLst>
              <a:ext uri="{28A0092B-C50C-407E-A947-70E740481C1C}">
                <a14:useLocalDpi xmlns:a14="http://schemas.microsoft.com/office/drawing/2010/main" val="0"/>
              </a:ext>
            </a:extLst>
          </a:blip>
          <a:srcRect l="12738" t="30208" r="9224" b="12240"/>
          <a:stretch/>
        </p:blipFill>
        <p:spPr bwMode="auto">
          <a:xfrm>
            <a:off x="-121023" y="1219200"/>
            <a:ext cx="9188823" cy="38100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cap="flat" cmpd="sng">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Engineering and Science </a:t>
            </a:r>
            <a:endParaRPr lang="en-US" dirty="0"/>
          </a:p>
        </p:txBody>
      </p:sp>
      <p:sp>
        <p:nvSpPr>
          <p:cNvPr id="3" name="Content Placeholder 2"/>
          <p:cNvSpPr>
            <a:spLocks noGrp="1"/>
          </p:cNvSpPr>
          <p:nvPr>
            <p:ph idx="1"/>
          </p:nvPr>
        </p:nvSpPr>
        <p:spPr/>
        <p:txBody>
          <a:bodyPr>
            <a:normAutofit lnSpcReduction="10000"/>
          </a:bodyPr>
          <a:lstStyle/>
          <a:p>
            <a:r>
              <a:rPr lang="en-US" sz="3200" b="1" i="1" dirty="0"/>
              <a:t>Engineering</a:t>
            </a:r>
            <a:r>
              <a:rPr lang="en-US" sz="3200" dirty="0"/>
              <a:t> is </a:t>
            </a:r>
            <a:r>
              <a:rPr lang="en-US" sz="3200" dirty="0" smtClean="0"/>
              <a:t>the process </a:t>
            </a:r>
            <a:r>
              <a:rPr lang="en-US" sz="3200" dirty="0"/>
              <a:t>of designing the human-made </a:t>
            </a:r>
            <a:r>
              <a:rPr lang="en-US" sz="3200" dirty="0" smtClean="0"/>
              <a:t>world.</a:t>
            </a:r>
          </a:p>
          <a:p>
            <a:r>
              <a:rPr lang="en-US" sz="3200" dirty="0" smtClean="0"/>
              <a:t>Scientists ask questions about the world around us.</a:t>
            </a:r>
          </a:p>
          <a:p>
            <a:r>
              <a:rPr lang="en-US" sz="3200" dirty="0" smtClean="0"/>
              <a:t>Engineers modify the world to satisfy people’s needs and wants.</a:t>
            </a:r>
          </a:p>
          <a:p>
            <a:r>
              <a:rPr lang="en-US" sz="3200" dirty="0"/>
              <a:t>Scientific knowledge informs engineering design, and many scientific advances would not be possible without technological tools developed by engineers</a:t>
            </a:r>
            <a:r>
              <a:rPr lang="en-US" sz="3200" dirty="0" smtClean="0"/>
              <a:t>.</a:t>
            </a:r>
            <a:endParaRPr lang="en-US" sz="3200" dirty="0"/>
          </a:p>
        </p:txBody>
      </p:sp>
    </p:spTree>
    <p:extLst>
      <p:ext uri="{BB962C8B-B14F-4D97-AF65-F5344CB8AC3E}">
        <p14:creationId xmlns:p14="http://schemas.microsoft.com/office/powerpoint/2010/main" val="2374427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the Engineering Design Process?</a:t>
            </a:r>
            <a:endParaRPr lang="en-US" dirty="0"/>
          </a:p>
        </p:txBody>
      </p:sp>
      <p:sp>
        <p:nvSpPr>
          <p:cNvPr id="3" name="Content Placeholder 2"/>
          <p:cNvSpPr>
            <a:spLocks noGrp="1"/>
          </p:cNvSpPr>
          <p:nvPr>
            <p:ph idx="1"/>
          </p:nvPr>
        </p:nvSpPr>
        <p:spPr/>
        <p:txBody>
          <a:bodyPr>
            <a:normAutofit/>
          </a:bodyPr>
          <a:lstStyle/>
          <a:p>
            <a:r>
              <a:rPr lang="en-US" sz="3200" b="1" i="1" dirty="0"/>
              <a:t>Design</a:t>
            </a:r>
            <a:r>
              <a:rPr lang="en-US" sz="3200" dirty="0"/>
              <a:t> is the approach engineers use to solve engineering problems—generally, to determine the best way to make a device or process that serves a particular purpose. </a:t>
            </a:r>
            <a:endParaRPr lang="en-US" sz="3200" dirty="0" smtClean="0"/>
          </a:p>
          <a:p>
            <a:r>
              <a:rPr lang="en-US" sz="3200" dirty="0" smtClean="0"/>
              <a:t>Design is not a linear, step-by-step process</a:t>
            </a:r>
            <a:endParaRPr lang="en-US" sz="3200" dirty="0"/>
          </a:p>
        </p:txBody>
      </p:sp>
    </p:spTree>
    <p:extLst>
      <p:ext uri="{BB962C8B-B14F-4D97-AF65-F5344CB8AC3E}">
        <p14:creationId xmlns:p14="http://schemas.microsoft.com/office/powerpoint/2010/main" val="976958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314150935"/>
              </p:ext>
            </p:extLst>
          </p:nvPr>
        </p:nvGraphicFramePr>
        <p:xfrm>
          <a:off x="1634490" y="1272540"/>
          <a:ext cx="5943600" cy="38972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 Box 2"/>
          <p:cNvSpPr txBox="1">
            <a:spLocks noChangeArrowheads="1"/>
          </p:cNvSpPr>
          <p:nvPr/>
        </p:nvSpPr>
        <p:spPr bwMode="auto">
          <a:xfrm>
            <a:off x="3733800" y="230182"/>
            <a:ext cx="2491740" cy="1065218"/>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fontAlgn="auto">
              <a:lnSpc>
                <a:spcPct val="115000"/>
              </a:lnSpc>
              <a:spcBef>
                <a:spcPts val="0"/>
              </a:spcBef>
              <a:spcAft>
                <a:spcPts val="0"/>
              </a:spcAft>
            </a:pPr>
            <a:r>
              <a:rPr lang="en-US" sz="1400" b="1" i="1" dirty="0">
                <a:solidFill>
                  <a:prstClr val="black"/>
                </a:solidFill>
                <a:latin typeface="Calibri"/>
                <a:ea typeface="Calibri"/>
                <a:cs typeface="Times New Roman"/>
              </a:rPr>
              <a:t>What is the problem?</a:t>
            </a:r>
            <a:endParaRPr lang="en-US" sz="1400" b="1" dirty="0">
              <a:solidFill>
                <a:prstClr val="black"/>
              </a:solidFill>
              <a:latin typeface="Calibri"/>
              <a:ea typeface="Calibri"/>
              <a:cs typeface="Times New Roman"/>
            </a:endParaRPr>
          </a:p>
          <a:p>
            <a:pPr fontAlgn="auto">
              <a:lnSpc>
                <a:spcPct val="115000"/>
              </a:lnSpc>
              <a:spcBef>
                <a:spcPts val="0"/>
              </a:spcBef>
              <a:spcAft>
                <a:spcPts val="0"/>
              </a:spcAft>
            </a:pPr>
            <a:r>
              <a:rPr lang="en-US" sz="1400" b="1" i="1" dirty="0">
                <a:solidFill>
                  <a:prstClr val="black"/>
                </a:solidFill>
                <a:latin typeface="Calibri"/>
                <a:ea typeface="Calibri"/>
                <a:cs typeface="Times New Roman"/>
              </a:rPr>
              <a:t>What is the setting? </a:t>
            </a:r>
            <a:endParaRPr lang="en-US" sz="1400" b="1" dirty="0">
              <a:solidFill>
                <a:prstClr val="black"/>
              </a:solidFill>
              <a:latin typeface="Calibri"/>
              <a:ea typeface="Calibri"/>
              <a:cs typeface="Times New Roman"/>
            </a:endParaRPr>
          </a:p>
          <a:p>
            <a:pPr fontAlgn="auto">
              <a:lnSpc>
                <a:spcPct val="115000"/>
              </a:lnSpc>
              <a:spcBef>
                <a:spcPts val="0"/>
              </a:spcBef>
              <a:spcAft>
                <a:spcPts val="0"/>
              </a:spcAft>
            </a:pPr>
            <a:r>
              <a:rPr lang="en-US" sz="1400" b="1" i="1" dirty="0">
                <a:solidFill>
                  <a:prstClr val="black"/>
                </a:solidFill>
                <a:latin typeface="Calibri"/>
                <a:ea typeface="Calibri"/>
                <a:cs typeface="Times New Roman"/>
              </a:rPr>
              <a:t>Who is the user or client?</a:t>
            </a:r>
            <a:endParaRPr lang="en-US" sz="1400" b="1" dirty="0">
              <a:solidFill>
                <a:prstClr val="black"/>
              </a:solidFill>
              <a:latin typeface="Calibri"/>
              <a:ea typeface="Calibri"/>
              <a:cs typeface="Times New Roman"/>
            </a:endParaRPr>
          </a:p>
          <a:p>
            <a:pPr fontAlgn="auto">
              <a:lnSpc>
                <a:spcPct val="115000"/>
              </a:lnSpc>
              <a:spcBef>
                <a:spcPts val="0"/>
              </a:spcBef>
              <a:spcAft>
                <a:spcPts val="0"/>
              </a:spcAft>
            </a:pPr>
            <a:r>
              <a:rPr lang="en-US" sz="1400" b="1" i="1" dirty="0">
                <a:solidFill>
                  <a:prstClr val="black"/>
                </a:solidFill>
                <a:latin typeface="Calibri"/>
                <a:ea typeface="Calibri"/>
                <a:cs typeface="Times New Roman"/>
              </a:rPr>
              <a:t>What are the constraints</a:t>
            </a:r>
            <a:r>
              <a:rPr lang="en-US" sz="1400" i="1" dirty="0">
                <a:solidFill>
                  <a:prstClr val="black"/>
                </a:solidFill>
                <a:latin typeface="Calibri"/>
                <a:ea typeface="Calibri"/>
                <a:cs typeface="Times New Roman"/>
              </a:rPr>
              <a:t>?</a:t>
            </a:r>
            <a:endParaRPr lang="en-US" sz="1400" dirty="0">
              <a:solidFill>
                <a:prstClr val="black"/>
              </a:solidFill>
              <a:latin typeface="Calibri"/>
              <a:ea typeface="Calibri"/>
              <a:cs typeface="Times New Roman"/>
            </a:endParaRPr>
          </a:p>
          <a:p>
            <a:pPr fontAlgn="auto">
              <a:lnSpc>
                <a:spcPct val="115000"/>
              </a:lnSpc>
              <a:spcBef>
                <a:spcPts val="0"/>
              </a:spcBef>
              <a:spcAft>
                <a:spcPts val="0"/>
              </a:spcAft>
            </a:pPr>
            <a:r>
              <a:rPr lang="en-US" sz="1100" i="1" dirty="0">
                <a:solidFill>
                  <a:prstClr val="black"/>
                </a:solidFill>
                <a:latin typeface="Calibri"/>
                <a:ea typeface="Calibri"/>
                <a:cs typeface="Times New Roman"/>
              </a:rPr>
              <a:t> </a:t>
            </a:r>
            <a:endParaRPr lang="en-US" sz="1100" dirty="0">
              <a:solidFill>
                <a:prstClr val="black"/>
              </a:solidFill>
              <a:latin typeface="Calibri"/>
              <a:ea typeface="Calibri"/>
              <a:cs typeface="Times New Roman"/>
            </a:endParaRPr>
          </a:p>
          <a:p>
            <a:pPr fontAlgn="auto">
              <a:lnSpc>
                <a:spcPct val="115000"/>
              </a:lnSpc>
              <a:spcBef>
                <a:spcPts val="0"/>
              </a:spcBef>
              <a:spcAft>
                <a:spcPts val="1000"/>
              </a:spcAft>
            </a:pPr>
            <a:r>
              <a:rPr lang="en-US" sz="1100" dirty="0">
                <a:solidFill>
                  <a:prstClr val="black"/>
                </a:solidFill>
                <a:latin typeface="Calibri"/>
                <a:ea typeface="Calibri"/>
                <a:cs typeface="Times New Roman"/>
              </a:rPr>
              <a:t> </a:t>
            </a:r>
          </a:p>
        </p:txBody>
      </p:sp>
      <p:sp>
        <p:nvSpPr>
          <p:cNvPr id="6" name="Text Box 2"/>
          <p:cNvSpPr txBox="1">
            <a:spLocks noChangeArrowheads="1"/>
          </p:cNvSpPr>
          <p:nvPr/>
        </p:nvSpPr>
        <p:spPr bwMode="auto">
          <a:xfrm>
            <a:off x="6854754" y="1848556"/>
            <a:ext cx="1988820" cy="2418644"/>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fontAlgn="auto">
              <a:lnSpc>
                <a:spcPct val="115000"/>
              </a:lnSpc>
              <a:spcBef>
                <a:spcPts val="0"/>
              </a:spcBef>
              <a:spcAft>
                <a:spcPts val="0"/>
              </a:spcAft>
            </a:pPr>
            <a:r>
              <a:rPr lang="en-US" sz="1400" b="1" i="1" dirty="0">
                <a:solidFill>
                  <a:prstClr val="black"/>
                </a:solidFill>
                <a:latin typeface="Calibri"/>
                <a:ea typeface="Calibri"/>
                <a:cs typeface="Times New Roman"/>
              </a:rPr>
              <a:t>What are your ideas?</a:t>
            </a:r>
            <a:endParaRPr lang="en-US" sz="1400" b="1" dirty="0">
              <a:solidFill>
                <a:prstClr val="black"/>
              </a:solidFill>
              <a:latin typeface="Calibri"/>
              <a:ea typeface="Calibri"/>
              <a:cs typeface="Times New Roman"/>
            </a:endParaRPr>
          </a:p>
          <a:p>
            <a:pPr fontAlgn="auto">
              <a:lnSpc>
                <a:spcPct val="115000"/>
              </a:lnSpc>
              <a:spcBef>
                <a:spcPts val="0"/>
              </a:spcBef>
              <a:spcAft>
                <a:spcPts val="0"/>
              </a:spcAft>
            </a:pPr>
            <a:r>
              <a:rPr lang="en-US" sz="1400" b="1" i="1" dirty="0">
                <a:solidFill>
                  <a:prstClr val="black"/>
                </a:solidFill>
                <a:latin typeface="Calibri"/>
                <a:ea typeface="Calibri"/>
                <a:cs typeface="Times New Roman"/>
              </a:rPr>
              <a:t>What are others’ ideas? </a:t>
            </a:r>
            <a:endParaRPr lang="en-US" sz="1400" b="1" dirty="0">
              <a:solidFill>
                <a:prstClr val="black"/>
              </a:solidFill>
              <a:latin typeface="Calibri"/>
              <a:ea typeface="Calibri"/>
              <a:cs typeface="Times New Roman"/>
            </a:endParaRPr>
          </a:p>
          <a:p>
            <a:pPr fontAlgn="auto">
              <a:lnSpc>
                <a:spcPct val="115000"/>
              </a:lnSpc>
              <a:spcBef>
                <a:spcPts val="0"/>
              </a:spcBef>
              <a:spcAft>
                <a:spcPts val="0"/>
              </a:spcAft>
            </a:pPr>
            <a:r>
              <a:rPr lang="en-US" sz="1400" b="1" i="1" dirty="0">
                <a:solidFill>
                  <a:prstClr val="black"/>
                </a:solidFill>
                <a:latin typeface="Calibri"/>
                <a:ea typeface="Calibri"/>
                <a:cs typeface="Times New Roman"/>
              </a:rPr>
              <a:t>What materials will you need?</a:t>
            </a:r>
            <a:endParaRPr lang="en-US" sz="1400" b="1" dirty="0">
              <a:solidFill>
                <a:prstClr val="black"/>
              </a:solidFill>
              <a:latin typeface="Calibri"/>
              <a:ea typeface="Calibri"/>
              <a:cs typeface="Times New Roman"/>
            </a:endParaRPr>
          </a:p>
          <a:p>
            <a:pPr fontAlgn="auto">
              <a:lnSpc>
                <a:spcPct val="115000"/>
              </a:lnSpc>
              <a:spcBef>
                <a:spcPts val="0"/>
              </a:spcBef>
              <a:spcAft>
                <a:spcPts val="0"/>
              </a:spcAft>
            </a:pPr>
            <a:r>
              <a:rPr lang="en-US" sz="1400" b="1" i="1" dirty="0">
                <a:solidFill>
                  <a:prstClr val="black"/>
                </a:solidFill>
                <a:latin typeface="Calibri"/>
                <a:ea typeface="Calibri"/>
                <a:cs typeface="Times New Roman"/>
              </a:rPr>
              <a:t>What will your team measure?</a:t>
            </a:r>
            <a:endParaRPr lang="en-US" sz="1400" b="1" dirty="0">
              <a:solidFill>
                <a:prstClr val="black"/>
              </a:solidFill>
              <a:latin typeface="Calibri"/>
              <a:ea typeface="Calibri"/>
              <a:cs typeface="Times New Roman"/>
            </a:endParaRPr>
          </a:p>
          <a:p>
            <a:pPr fontAlgn="auto">
              <a:lnSpc>
                <a:spcPct val="115000"/>
              </a:lnSpc>
              <a:spcBef>
                <a:spcPts val="0"/>
              </a:spcBef>
              <a:spcAft>
                <a:spcPts val="0"/>
              </a:spcAft>
            </a:pPr>
            <a:r>
              <a:rPr lang="en-US" sz="1400" b="1" i="1" dirty="0">
                <a:solidFill>
                  <a:prstClr val="black"/>
                </a:solidFill>
                <a:latin typeface="Calibri"/>
                <a:ea typeface="Calibri"/>
                <a:cs typeface="Times New Roman"/>
              </a:rPr>
              <a:t>How might your scientific knowledge inform your design?</a:t>
            </a:r>
            <a:endParaRPr lang="en-US" sz="1400" b="1" dirty="0">
              <a:solidFill>
                <a:prstClr val="black"/>
              </a:solidFill>
              <a:latin typeface="Calibri"/>
              <a:ea typeface="Calibri"/>
              <a:cs typeface="Times New Roman"/>
            </a:endParaRPr>
          </a:p>
          <a:p>
            <a:pPr fontAlgn="auto">
              <a:lnSpc>
                <a:spcPct val="115000"/>
              </a:lnSpc>
              <a:spcBef>
                <a:spcPts val="0"/>
              </a:spcBef>
              <a:spcAft>
                <a:spcPts val="1000"/>
              </a:spcAft>
            </a:pPr>
            <a:r>
              <a:rPr lang="en-US" sz="1100" dirty="0">
                <a:solidFill>
                  <a:prstClr val="black"/>
                </a:solidFill>
                <a:latin typeface="Calibri"/>
                <a:ea typeface="Calibri"/>
                <a:cs typeface="Times New Roman"/>
              </a:rPr>
              <a:t> </a:t>
            </a:r>
          </a:p>
        </p:txBody>
      </p:sp>
      <p:sp>
        <p:nvSpPr>
          <p:cNvPr id="7" name="Text Box 3"/>
          <p:cNvSpPr txBox="1">
            <a:spLocks noChangeArrowheads="1"/>
          </p:cNvSpPr>
          <p:nvPr/>
        </p:nvSpPr>
        <p:spPr bwMode="auto">
          <a:xfrm>
            <a:off x="5200794" y="5165945"/>
            <a:ext cx="3890574" cy="1692054"/>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fontAlgn="auto">
              <a:lnSpc>
                <a:spcPct val="115000"/>
              </a:lnSpc>
              <a:spcBef>
                <a:spcPts val="0"/>
              </a:spcBef>
              <a:spcAft>
                <a:spcPts val="0"/>
              </a:spcAft>
            </a:pPr>
            <a:r>
              <a:rPr lang="en-US" sz="1400" b="1" i="1" dirty="0">
                <a:solidFill>
                  <a:prstClr val="black"/>
                </a:solidFill>
                <a:latin typeface="Calibri"/>
                <a:ea typeface="Calibri"/>
                <a:cs typeface="Times New Roman"/>
              </a:rPr>
              <a:t>How will your team create a prototype, model, or solution?</a:t>
            </a:r>
            <a:endParaRPr lang="en-US" sz="1400" b="1" dirty="0">
              <a:solidFill>
                <a:prstClr val="black"/>
              </a:solidFill>
              <a:latin typeface="Calibri"/>
              <a:ea typeface="Calibri"/>
              <a:cs typeface="Times New Roman"/>
            </a:endParaRPr>
          </a:p>
          <a:p>
            <a:pPr fontAlgn="auto">
              <a:lnSpc>
                <a:spcPct val="115000"/>
              </a:lnSpc>
              <a:spcBef>
                <a:spcPts val="0"/>
              </a:spcBef>
              <a:spcAft>
                <a:spcPts val="0"/>
              </a:spcAft>
            </a:pPr>
            <a:r>
              <a:rPr lang="en-US" sz="1400" b="1" i="1" dirty="0">
                <a:solidFill>
                  <a:prstClr val="black"/>
                </a:solidFill>
                <a:latin typeface="Calibri"/>
                <a:ea typeface="Calibri"/>
                <a:cs typeface="Times New Roman"/>
              </a:rPr>
              <a:t>Does your solution match the team’s plan?</a:t>
            </a:r>
            <a:endParaRPr lang="en-US" sz="1400" b="1" dirty="0">
              <a:solidFill>
                <a:prstClr val="black"/>
              </a:solidFill>
              <a:latin typeface="Calibri"/>
              <a:ea typeface="Calibri"/>
              <a:cs typeface="Times New Roman"/>
            </a:endParaRPr>
          </a:p>
          <a:p>
            <a:pPr fontAlgn="auto">
              <a:lnSpc>
                <a:spcPct val="115000"/>
              </a:lnSpc>
              <a:spcBef>
                <a:spcPts val="0"/>
              </a:spcBef>
              <a:spcAft>
                <a:spcPts val="0"/>
              </a:spcAft>
            </a:pPr>
            <a:r>
              <a:rPr lang="en-US" sz="1400" b="1" i="1" dirty="0">
                <a:solidFill>
                  <a:prstClr val="black"/>
                </a:solidFill>
                <a:latin typeface="Calibri"/>
                <a:ea typeface="Calibri"/>
                <a:cs typeface="Times New Roman"/>
              </a:rPr>
              <a:t>How will you record results from testing?</a:t>
            </a:r>
            <a:endParaRPr lang="en-US" sz="1400" b="1" dirty="0">
              <a:solidFill>
                <a:prstClr val="black"/>
              </a:solidFill>
              <a:latin typeface="Calibri"/>
              <a:ea typeface="Calibri"/>
              <a:cs typeface="Times New Roman"/>
            </a:endParaRPr>
          </a:p>
          <a:p>
            <a:pPr fontAlgn="auto">
              <a:lnSpc>
                <a:spcPct val="115000"/>
              </a:lnSpc>
              <a:spcBef>
                <a:spcPts val="0"/>
              </a:spcBef>
              <a:spcAft>
                <a:spcPts val="0"/>
              </a:spcAft>
            </a:pPr>
            <a:r>
              <a:rPr lang="en-US" sz="1400" b="1" i="1" dirty="0">
                <a:solidFill>
                  <a:prstClr val="black"/>
                </a:solidFill>
                <a:latin typeface="Calibri"/>
                <a:ea typeface="Calibri"/>
                <a:cs typeface="Times New Roman"/>
              </a:rPr>
              <a:t>What kinds of scientific concepts could explain your results?</a:t>
            </a:r>
            <a:endParaRPr lang="en-US" sz="1400" b="1" dirty="0">
              <a:solidFill>
                <a:prstClr val="black"/>
              </a:solidFill>
              <a:latin typeface="Calibri"/>
              <a:ea typeface="Calibri"/>
              <a:cs typeface="Times New Roman"/>
            </a:endParaRPr>
          </a:p>
          <a:p>
            <a:pPr fontAlgn="auto">
              <a:lnSpc>
                <a:spcPct val="115000"/>
              </a:lnSpc>
              <a:spcBef>
                <a:spcPts val="0"/>
              </a:spcBef>
              <a:spcAft>
                <a:spcPts val="0"/>
              </a:spcAft>
            </a:pPr>
            <a:r>
              <a:rPr lang="en-US" sz="1100" i="1" dirty="0">
                <a:solidFill>
                  <a:prstClr val="black"/>
                </a:solidFill>
                <a:latin typeface="Calibri"/>
                <a:ea typeface="Calibri"/>
                <a:cs typeface="Times New Roman"/>
              </a:rPr>
              <a:t> </a:t>
            </a:r>
            <a:endParaRPr lang="en-US" sz="1100" dirty="0">
              <a:solidFill>
                <a:prstClr val="black"/>
              </a:solidFill>
              <a:latin typeface="Calibri"/>
              <a:ea typeface="Calibri"/>
              <a:cs typeface="Times New Roman"/>
            </a:endParaRPr>
          </a:p>
          <a:p>
            <a:pPr fontAlgn="auto">
              <a:lnSpc>
                <a:spcPct val="115000"/>
              </a:lnSpc>
              <a:spcBef>
                <a:spcPts val="0"/>
              </a:spcBef>
              <a:spcAft>
                <a:spcPts val="0"/>
              </a:spcAft>
            </a:pPr>
            <a:r>
              <a:rPr lang="en-US" sz="1100" i="1" dirty="0">
                <a:solidFill>
                  <a:prstClr val="black"/>
                </a:solidFill>
                <a:latin typeface="Calibri"/>
                <a:ea typeface="Calibri"/>
                <a:cs typeface="Times New Roman"/>
              </a:rPr>
              <a:t> </a:t>
            </a:r>
            <a:endParaRPr lang="en-US" sz="1100" dirty="0">
              <a:solidFill>
                <a:prstClr val="black"/>
              </a:solidFill>
              <a:latin typeface="Calibri"/>
              <a:ea typeface="Calibri"/>
              <a:cs typeface="Times New Roman"/>
            </a:endParaRPr>
          </a:p>
        </p:txBody>
      </p:sp>
      <p:sp>
        <p:nvSpPr>
          <p:cNvPr id="8" name="Text Box 4"/>
          <p:cNvSpPr txBox="1">
            <a:spLocks noChangeArrowheads="1"/>
          </p:cNvSpPr>
          <p:nvPr/>
        </p:nvSpPr>
        <p:spPr bwMode="auto">
          <a:xfrm>
            <a:off x="228600" y="5165945"/>
            <a:ext cx="4751070" cy="1692054"/>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fontAlgn="auto">
              <a:lnSpc>
                <a:spcPct val="115000"/>
              </a:lnSpc>
              <a:spcBef>
                <a:spcPts val="0"/>
              </a:spcBef>
              <a:spcAft>
                <a:spcPts val="0"/>
              </a:spcAft>
            </a:pPr>
            <a:r>
              <a:rPr lang="en-US" sz="1400" b="1" i="1" dirty="0">
                <a:solidFill>
                  <a:prstClr val="black"/>
                </a:solidFill>
                <a:latin typeface="Calibri"/>
                <a:ea typeface="Calibri"/>
                <a:cs typeface="Times New Roman"/>
              </a:rPr>
              <a:t>How did your model, prototype, or solution perform? </a:t>
            </a:r>
            <a:endParaRPr lang="en-US" sz="1400" b="1" i="1" dirty="0">
              <a:solidFill>
                <a:prstClr val="black"/>
              </a:solidFill>
              <a:latin typeface="Calibri"/>
              <a:ea typeface="Calibri"/>
              <a:cs typeface="Times New Roman"/>
            </a:endParaRPr>
          </a:p>
          <a:p>
            <a:pPr fontAlgn="auto">
              <a:lnSpc>
                <a:spcPct val="115000"/>
              </a:lnSpc>
              <a:spcBef>
                <a:spcPts val="0"/>
              </a:spcBef>
              <a:spcAft>
                <a:spcPts val="0"/>
              </a:spcAft>
            </a:pPr>
            <a:r>
              <a:rPr lang="en-US" sz="1400" b="1" i="1" dirty="0">
                <a:solidFill>
                  <a:prstClr val="black"/>
                </a:solidFill>
                <a:latin typeface="Calibri"/>
                <a:ea typeface="Calibri"/>
                <a:cs typeface="Times New Roman"/>
              </a:rPr>
              <a:t>What </a:t>
            </a:r>
            <a:r>
              <a:rPr lang="en-US" sz="1400" b="1" i="1" dirty="0">
                <a:solidFill>
                  <a:prstClr val="black"/>
                </a:solidFill>
                <a:latin typeface="Calibri"/>
                <a:ea typeface="Calibri"/>
                <a:cs typeface="Times New Roman"/>
              </a:rPr>
              <a:t>were your results?</a:t>
            </a:r>
            <a:endParaRPr lang="en-US" sz="1400" b="1" dirty="0">
              <a:solidFill>
                <a:prstClr val="black"/>
              </a:solidFill>
              <a:latin typeface="Calibri"/>
              <a:ea typeface="Calibri"/>
              <a:cs typeface="Times New Roman"/>
            </a:endParaRPr>
          </a:p>
          <a:p>
            <a:pPr fontAlgn="auto">
              <a:lnSpc>
                <a:spcPct val="115000"/>
              </a:lnSpc>
              <a:spcBef>
                <a:spcPts val="0"/>
              </a:spcBef>
              <a:spcAft>
                <a:spcPts val="0"/>
              </a:spcAft>
            </a:pPr>
            <a:r>
              <a:rPr lang="en-US" sz="1400" b="1" i="1" dirty="0">
                <a:solidFill>
                  <a:prstClr val="black"/>
                </a:solidFill>
                <a:latin typeface="Calibri"/>
                <a:ea typeface="Calibri"/>
                <a:cs typeface="Times New Roman"/>
              </a:rPr>
              <a:t>What feedback did your team receive?</a:t>
            </a:r>
            <a:endParaRPr lang="en-US" sz="1400" b="1" dirty="0">
              <a:solidFill>
                <a:prstClr val="black"/>
              </a:solidFill>
              <a:latin typeface="Calibri"/>
              <a:ea typeface="Calibri"/>
              <a:cs typeface="Times New Roman"/>
            </a:endParaRPr>
          </a:p>
          <a:p>
            <a:pPr fontAlgn="auto">
              <a:lnSpc>
                <a:spcPct val="115000"/>
              </a:lnSpc>
              <a:spcBef>
                <a:spcPts val="0"/>
              </a:spcBef>
              <a:spcAft>
                <a:spcPts val="0"/>
              </a:spcAft>
            </a:pPr>
            <a:r>
              <a:rPr lang="en-US" sz="1400" b="1" i="1" dirty="0">
                <a:solidFill>
                  <a:prstClr val="black"/>
                </a:solidFill>
                <a:latin typeface="Calibri"/>
                <a:ea typeface="Calibri"/>
                <a:cs typeface="Times New Roman"/>
              </a:rPr>
              <a:t>How will you use this feedback to inform your model or solution?</a:t>
            </a:r>
            <a:endParaRPr lang="en-US" sz="1400" b="1" dirty="0">
              <a:solidFill>
                <a:prstClr val="black"/>
              </a:solidFill>
              <a:latin typeface="Calibri"/>
              <a:ea typeface="Calibri"/>
              <a:cs typeface="Times New Roman"/>
            </a:endParaRPr>
          </a:p>
          <a:p>
            <a:pPr fontAlgn="auto">
              <a:lnSpc>
                <a:spcPct val="115000"/>
              </a:lnSpc>
              <a:spcBef>
                <a:spcPts val="0"/>
              </a:spcBef>
              <a:spcAft>
                <a:spcPts val="0"/>
              </a:spcAft>
            </a:pPr>
            <a:r>
              <a:rPr lang="en-US" sz="1400" b="1" i="1" dirty="0">
                <a:solidFill>
                  <a:prstClr val="black"/>
                </a:solidFill>
                <a:latin typeface="Calibri"/>
                <a:ea typeface="Calibri"/>
                <a:cs typeface="Times New Roman"/>
              </a:rPr>
              <a:t>What kinds of scientific concepts could explain your results?</a:t>
            </a:r>
            <a:endParaRPr lang="en-US" sz="1400" b="1" dirty="0">
              <a:solidFill>
                <a:prstClr val="black"/>
              </a:solidFill>
              <a:latin typeface="Calibri"/>
              <a:ea typeface="Calibri"/>
              <a:cs typeface="Times New Roman"/>
            </a:endParaRPr>
          </a:p>
          <a:p>
            <a:pPr fontAlgn="auto">
              <a:lnSpc>
                <a:spcPct val="115000"/>
              </a:lnSpc>
              <a:spcBef>
                <a:spcPts val="0"/>
              </a:spcBef>
              <a:spcAft>
                <a:spcPts val="0"/>
              </a:spcAft>
            </a:pPr>
            <a:r>
              <a:rPr lang="en-US" sz="1100" i="1" dirty="0">
                <a:solidFill>
                  <a:prstClr val="black"/>
                </a:solidFill>
                <a:latin typeface="Calibri"/>
                <a:ea typeface="Calibri"/>
                <a:cs typeface="Times New Roman"/>
              </a:rPr>
              <a:t> </a:t>
            </a:r>
            <a:endParaRPr lang="en-US" sz="1100" dirty="0">
              <a:solidFill>
                <a:prstClr val="black"/>
              </a:solidFill>
              <a:latin typeface="Calibri"/>
              <a:ea typeface="Calibri"/>
              <a:cs typeface="Times New Roman"/>
            </a:endParaRPr>
          </a:p>
          <a:p>
            <a:pPr fontAlgn="auto">
              <a:lnSpc>
                <a:spcPct val="115000"/>
              </a:lnSpc>
              <a:spcBef>
                <a:spcPts val="0"/>
              </a:spcBef>
              <a:spcAft>
                <a:spcPts val="0"/>
              </a:spcAft>
            </a:pPr>
            <a:r>
              <a:rPr lang="en-US" sz="1100" i="1" dirty="0">
                <a:solidFill>
                  <a:prstClr val="black"/>
                </a:solidFill>
                <a:latin typeface="Calibri"/>
                <a:ea typeface="Calibri"/>
                <a:cs typeface="Times New Roman"/>
              </a:rPr>
              <a:t> </a:t>
            </a:r>
            <a:endParaRPr lang="en-US" sz="1100" dirty="0">
              <a:solidFill>
                <a:prstClr val="black"/>
              </a:solidFill>
              <a:latin typeface="Calibri"/>
              <a:ea typeface="Calibri"/>
              <a:cs typeface="Times New Roman"/>
            </a:endParaRPr>
          </a:p>
        </p:txBody>
      </p:sp>
      <p:sp>
        <p:nvSpPr>
          <p:cNvPr id="9" name="Text Box 5"/>
          <p:cNvSpPr txBox="1">
            <a:spLocks noChangeArrowheads="1"/>
          </p:cNvSpPr>
          <p:nvPr/>
        </p:nvSpPr>
        <p:spPr bwMode="auto">
          <a:xfrm>
            <a:off x="228600" y="2550040"/>
            <a:ext cx="2133600" cy="171716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fontAlgn="auto">
              <a:lnSpc>
                <a:spcPct val="115000"/>
              </a:lnSpc>
              <a:spcBef>
                <a:spcPts val="0"/>
              </a:spcBef>
              <a:spcAft>
                <a:spcPts val="0"/>
              </a:spcAft>
            </a:pPr>
            <a:r>
              <a:rPr lang="en-US" sz="1400" b="1" i="1" dirty="0">
                <a:solidFill>
                  <a:prstClr val="black"/>
                </a:solidFill>
                <a:latin typeface="Calibri"/>
                <a:ea typeface="Calibri"/>
                <a:cs typeface="Times New Roman"/>
              </a:rPr>
              <a:t>How will you improve your solution?</a:t>
            </a:r>
            <a:endParaRPr lang="en-US" sz="1400" b="1" dirty="0">
              <a:solidFill>
                <a:prstClr val="black"/>
              </a:solidFill>
              <a:latin typeface="Calibri"/>
              <a:ea typeface="Calibri"/>
              <a:cs typeface="Times New Roman"/>
            </a:endParaRPr>
          </a:p>
          <a:p>
            <a:pPr fontAlgn="auto">
              <a:lnSpc>
                <a:spcPct val="115000"/>
              </a:lnSpc>
              <a:spcBef>
                <a:spcPts val="0"/>
              </a:spcBef>
              <a:spcAft>
                <a:spcPts val="0"/>
              </a:spcAft>
            </a:pPr>
            <a:r>
              <a:rPr lang="en-US" sz="1400" b="1" i="1" dirty="0">
                <a:solidFill>
                  <a:prstClr val="black"/>
                </a:solidFill>
                <a:latin typeface="Calibri"/>
                <a:ea typeface="Calibri"/>
                <a:cs typeface="Times New Roman"/>
              </a:rPr>
              <a:t>What are the results from your retest?</a:t>
            </a:r>
            <a:endParaRPr lang="en-US" sz="1400" b="1" dirty="0">
              <a:solidFill>
                <a:prstClr val="black"/>
              </a:solidFill>
              <a:latin typeface="Calibri"/>
              <a:ea typeface="Calibri"/>
              <a:cs typeface="Times New Roman"/>
            </a:endParaRPr>
          </a:p>
          <a:p>
            <a:pPr fontAlgn="auto">
              <a:lnSpc>
                <a:spcPct val="115000"/>
              </a:lnSpc>
              <a:spcBef>
                <a:spcPts val="0"/>
              </a:spcBef>
              <a:spcAft>
                <a:spcPts val="0"/>
              </a:spcAft>
            </a:pPr>
            <a:r>
              <a:rPr lang="en-US" sz="1400" b="1" i="1" dirty="0">
                <a:solidFill>
                  <a:prstClr val="black"/>
                </a:solidFill>
                <a:latin typeface="Calibri"/>
                <a:ea typeface="Calibri"/>
                <a:cs typeface="Times New Roman"/>
              </a:rPr>
              <a:t>Which solution best addressed the problem? </a:t>
            </a:r>
            <a:endParaRPr lang="en-US" sz="1400" b="1" dirty="0">
              <a:solidFill>
                <a:prstClr val="black"/>
              </a:solidFill>
              <a:latin typeface="Calibri"/>
              <a:ea typeface="Calibri"/>
              <a:cs typeface="Times New Roman"/>
            </a:endParaRPr>
          </a:p>
        </p:txBody>
      </p:sp>
      <p:sp>
        <p:nvSpPr>
          <p:cNvPr id="12" name="Rectangle 9"/>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auto">
              <a:spcBef>
                <a:spcPts val="0"/>
              </a:spcBef>
              <a:spcAft>
                <a:spcPts val="0"/>
              </a:spcAft>
            </a:pPr>
            <a:endParaRPr lang="en-US" sz="1800">
              <a:solidFill>
                <a:prstClr val="black"/>
              </a:solidFill>
              <a:latin typeface="Arial"/>
            </a:endParaRPr>
          </a:p>
        </p:txBody>
      </p:sp>
      <p:sp>
        <p:nvSpPr>
          <p:cNvPr id="13" name="Rectangle 11"/>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auto">
              <a:spcBef>
                <a:spcPts val="0"/>
              </a:spcBef>
              <a:spcAft>
                <a:spcPts val="0"/>
              </a:spcAft>
            </a:pPr>
            <a:endParaRPr lang="en-US" sz="1800">
              <a:solidFill>
                <a:prstClr val="black"/>
              </a:solidFill>
              <a:latin typeface="Arial"/>
            </a:endParaRPr>
          </a:p>
        </p:txBody>
      </p:sp>
    </p:spTree>
    <p:extLst>
      <p:ext uri="{BB962C8B-B14F-4D97-AF65-F5344CB8AC3E}">
        <p14:creationId xmlns:p14="http://schemas.microsoft.com/office/powerpoint/2010/main" val="3034310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bg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lar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3297</TotalTime>
  <Words>979</Words>
  <Application>Microsoft Office PowerPoint</Application>
  <PresentationFormat>On-screen Show (4:3)</PresentationFormat>
  <Paragraphs>131</Paragraphs>
  <Slides>10</Slides>
  <Notes>7</Notes>
  <HiddenSlides>2</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10</vt:i4>
      </vt:variant>
    </vt:vector>
  </HeadingPairs>
  <TitlesOfParts>
    <vt:vector size="23" baseType="lpstr">
      <vt:lpstr>Arial</vt:lpstr>
      <vt:lpstr>Tahoma</vt:lpstr>
      <vt:lpstr>굴림</vt:lpstr>
      <vt:lpstr>Symbol</vt:lpstr>
      <vt:lpstr>Verdana</vt:lpstr>
      <vt:lpstr>Batang</vt:lpstr>
      <vt:lpstr>Univers Condensed</vt:lpstr>
      <vt:lpstr>Wingdings</vt:lpstr>
      <vt:lpstr>Garamond</vt:lpstr>
      <vt:lpstr>Times New Roman</vt:lpstr>
      <vt:lpstr>Times</vt:lpstr>
      <vt:lpstr>Default Design</vt:lpstr>
      <vt:lpstr>Clarity</vt:lpstr>
      <vt:lpstr>Inquiry</vt:lpstr>
      <vt:lpstr>What is Scientific Inquiry?</vt:lpstr>
      <vt:lpstr>PowerPoint Presentation</vt:lpstr>
      <vt:lpstr>How can we characterize a “research” experience? </vt:lpstr>
      <vt:lpstr>How can we characterize a “research” experience? The generation of new knowledge through experimentation.  </vt:lpstr>
      <vt:lpstr>PowerPoint Presentation</vt:lpstr>
      <vt:lpstr>Engineering and Science </vt:lpstr>
      <vt:lpstr>What is the Engineering Design Process?</vt:lpstr>
      <vt:lpstr>PowerPoint Presentation</vt:lpstr>
      <vt:lpstr>Inquiry vs. Design</vt:lpstr>
    </vt:vector>
  </TitlesOfParts>
  <Company>Purdue -- Chemistry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Gabriela Weaver</dc:creator>
  <cp:lastModifiedBy>Gabriela</cp:lastModifiedBy>
  <cp:revision>160</cp:revision>
  <dcterms:created xsi:type="dcterms:W3CDTF">2004-04-09T00:31:59Z</dcterms:created>
  <dcterms:modified xsi:type="dcterms:W3CDTF">2012-05-17T17:34:24Z</dcterms:modified>
</cp:coreProperties>
</file>