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8" r:id="rId3"/>
    <p:sldId id="259" r:id="rId4"/>
    <p:sldId id="257" r:id="rId5"/>
    <p:sldId id="260" r:id="rId6"/>
    <p:sldId id="261" r:id="rId7"/>
    <p:sldId id="262" r:id="rId8"/>
    <p:sldId id="264" r:id="rId9"/>
    <p:sldId id="265" r:id="rId10"/>
    <p:sldId id="267" r:id="rId11"/>
    <p:sldId id="266" r:id="rId12"/>
    <p:sldId id="271"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736" y="5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541172-5ADC-4C7F-A838-EF3DE74F69C0}" type="datetimeFigureOut">
              <a:rPr lang="en-US" smtClean="0"/>
              <a:t>3/25/17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FABA3-BE94-45D9-A366-1C410EF90532}" type="slidenum">
              <a:rPr lang="en-US" smtClean="0"/>
              <a:t>‹#›</a:t>
            </a:fld>
            <a:endParaRPr lang="en-US"/>
          </a:p>
        </p:txBody>
      </p:sp>
    </p:spTree>
    <p:extLst>
      <p:ext uri="{BB962C8B-B14F-4D97-AF65-F5344CB8AC3E}">
        <p14:creationId xmlns:p14="http://schemas.microsoft.com/office/powerpoint/2010/main" val="27768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6002611-E732-417C-ABF9-F533CAD476A5}" type="datetimeFigureOut">
              <a:rPr lang="en-US" smtClean="0"/>
              <a:t>3/25/17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8E178C0-D427-4DD6-BE9B-1B796C693F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002611-E732-417C-ABF9-F533CAD476A5}" type="datetimeFigureOut">
              <a:rPr lang="en-US" smtClean="0"/>
              <a:t>3/25/17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178C0-D427-4DD6-BE9B-1B796C693F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002611-E732-417C-ABF9-F533CAD476A5}" type="datetimeFigureOut">
              <a:rPr lang="en-US" smtClean="0"/>
              <a:t>3/25/17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178C0-D427-4DD6-BE9B-1B796C693F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002611-E732-417C-ABF9-F533CAD476A5}" type="datetimeFigureOut">
              <a:rPr lang="en-US" smtClean="0"/>
              <a:t>3/25/17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178C0-D427-4DD6-BE9B-1B796C693F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002611-E732-417C-ABF9-F533CAD476A5}" type="datetimeFigureOut">
              <a:rPr lang="en-US" smtClean="0"/>
              <a:t>3/25/17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178C0-D427-4DD6-BE9B-1B796C693F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002611-E732-417C-ABF9-F533CAD476A5}" type="datetimeFigureOut">
              <a:rPr lang="en-US" smtClean="0"/>
              <a:t>3/25/17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178C0-D427-4DD6-BE9B-1B796C693F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002611-E732-417C-ABF9-F533CAD476A5}" type="datetimeFigureOut">
              <a:rPr lang="en-US" smtClean="0"/>
              <a:t>3/25/17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178C0-D427-4DD6-BE9B-1B796C693F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002611-E732-417C-ABF9-F533CAD476A5}" type="datetimeFigureOut">
              <a:rPr lang="en-US" smtClean="0"/>
              <a:t>3/25/17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178C0-D427-4DD6-BE9B-1B796C693F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02611-E732-417C-ABF9-F533CAD476A5}" type="datetimeFigureOut">
              <a:rPr lang="en-US" smtClean="0"/>
              <a:t>3/25/17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E178C0-D427-4DD6-BE9B-1B796C693F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002611-E732-417C-ABF9-F533CAD476A5}" type="datetimeFigureOut">
              <a:rPr lang="en-US" smtClean="0"/>
              <a:t>3/25/17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178C0-D427-4DD6-BE9B-1B796C693F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002611-E732-417C-ABF9-F533CAD476A5}" type="datetimeFigureOut">
              <a:rPr lang="en-US" smtClean="0"/>
              <a:t>3/25/17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8E178C0-D427-4DD6-BE9B-1B796C693F9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002611-E732-417C-ABF9-F533CAD476A5}" type="datetimeFigureOut">
              <a:rPr lang="en-US" smtClean="0"/>
              <a:t>3/25/17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E178C0-D427-4DD6-BE9B-1B796C693F9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Faculty Community of Practice in Equity and Privilege</a:t>
            </a:r>
            <a:endParaRPr lang="en-US" dirty="0"/>
          </a:p>
        </p:txBody>
      </p:sp>
      <p:sp>
        <p:nvSpPr>
          <p:cNvPr id="3" name="Subtitle 2"/>
          <p:cNvSpPr>
            <a:spLocks noGrp="1"/>
          </p:cNvSpPr>
          <p:nvPr>
            <p:ph type="subTitle" idx="1"/>
          </p:nvPr>
        </p:nvSpPr>
        <p:spPr/>
        <p:txBody>
          <a:bodyPr>
            <a:normAutofit/>
          </a:bodyPr>
          <a:lstStyle/>
          <a:p>
            <a:r>
              <a:rPr lang="en-US" dirty="0" err="1" smtClean="0"/>
              <a:t>Fatma</a:t>
            </a:r>
            <a:r>
              <a:rPr lang="en-US" dirty="0" smtClean="0"/>
              <a:t> </a:t>
            </a:r>
            <a:r>
              <a:rPr lang="en-US" dirty="0" err="1" smtClean="0"/>
              <a:t>Mili</a:t>
            </a:r>
            <a:r>
              <a:rPr lang="en-US" dirty="0" smtClean="0"/>
              <a:t>, Chris Clifton, Willie Burgess, Elena </a:t>
            </a:r>
            <a:r>
              <a:rPr lang="en-US" dirty="0" err="1" smtClean="0"/>
              <a:t>Benedicto</a:t>
            </a:r>
            <a:r>
              <a:rPr lang="en-US" dirty="0" smtClean="0"/>
              <a:t>, Ronald Stephens</a:t>
            </a:r>
          </a:p>
          <a:p>
            <a:r>
              <a:rPr lang="en-US" dirty="0" smtClean="0"/>
              <a:t>Purdue University</a:t>
            </a:r>
          </a:p>
          <a:p>
            <a:endParaRPr lang="en-US" dirty="0"/>
          </a:p>
        </p:txBody>
      </p:sp>
      <p:sp>
        <p:nvSpPr>
          <p:cNvPr id="4" name="Rectangle 3"/>
          <p:cNvSpPr/>
          <p:nvPr/>
        </p:nvSpPr>
        <p:spPr>
          <a:xfrm>
            <a:off x="2135080" y="685800"/>
            <a:ext cx="4572000" cy="646331"/>
          </a:xfrm>
          <a:prstGeom prst="rect">
            <a:avLst/>
          </a:prstGeom>
        </p:spPr>
        <p:txBody>
          <a:bodyPr>
            <a:spAutoFit/>
          </a:bodyPr>
          <a:lstStyle/>
          <a:p>
            <a:r>
              <a:rPr lang="en-US" b="1" dirty="0"/>
              <a:t/>
            </a:r>
            <a:br>
              <a:rPr lang="en-US" b="1" dirty="0"/>
            </a:br>
            <a:endParaRPr lang="en-US" dirty="0"/>
          </a:p>
        </p:txBody>
      </p:sp>
    </p:spTree>
    <p:extLst>
      <p:ext uri="{BB962C8B-B14F-4D97-AF65-F5344CB8AC3E}">
        <p14:creationId xmlns:p14="http://schemas.microsoft.com/office/powerpoint/2010/main" val="7618932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658002"/>
            <a:ext cx="5714999" cy="5616887"/>
          </a:xfrm>
          <a:prstGeom prst="rect">
            <a:avLst/>
          </a:prstGeom>
        </p:spPr>
      </p:pic>
    </p:spTree>
    <p:extLst>
      <p:ext uri="{BB962C8B-B14F-4D97-AF65-F5344CB8AC3E}">
        <p14:creationId xmlns:p14="http://schemas.microsoft.com/office/powerpoint/2010/main" val="20998427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Sanitization of STEM</a:t>
            </a:r>
            <a:endParaRPr lang="en-US" dirty="0"/>
          </a:p>
        </p:txBody>
      </p:sp>
      <p:sp>
        <p:nvSpPr>
          <p:cNvPr id="3" name="Content Placeholder 2"/>
          <p:cNvSpPr>
            <a:spLocks noGrp="1"/>
          </p:cNvSpPr>
          <p:nvPr>
            <p:ph idx="1"/>
          </p:nvPr>
        </p:nvSpPr>
        <p:spPr/>
        <p:txBody>
          <a:bodyPr/>
          <a:lstStyle/>
          <a:p>
            <a:pPr lvl="1"/>
            <a:r>
              <a:rPr lang="en-US" dirty="0"/>
              <a:t>Training in normal science vs the whole cycle.</a:t>
            </a:r>
          </a:p>
          <a:p>
            <a:pPr lvl="1"/>
            <a:r>
              <a:rPr lang="en-US" dirty="0"/>
              <a:t>STEM education presents science as a linear tension-free discipline. Does not appeal to a diversity of students</a:t>
            </a:r>
          </a:p>
          <a:p>
            <a:pPr lvl="1"/>
            <a:r>
              <a:rPr lang="en-US" dirty="0"/>
              <a:t>STEM education focuses on normal science where tension is inexistent. We do not equip students to deal with ambiguity, tension, etc.</a:t>
            </a:r>
          </a:p>
          <a:p>
            <a:pPr marL="0" indent="0">
              <a:buNone/>
            </a:pPr>
            <a:endParaRPr lang="en-US" dirty="0"/>
          </a:p>
        </p:txBody>
      </p:sp>
    </p:spTree>
    <p:extLst>
      <p:ext uri="{BB962C8B-B14F-4D97-AF65-F5344CB8AC3E}">
        <p14:creationId xmlns:p14="http://schemas.microsoft.com/office/powerpoint/2010/main" val="13403375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when/if STEM is neutral</a:t>
            </a:r>
            <a:endParaRPr lang="en-US" dirty="0"/>
          </a:p>
        </p:txBody>
      </p:sp>
      <p:sp>
        <p:nvSpPr>
          <p:cNvPr id="3" name="Content Placeholder 2"/>
          <p:cNvSpPr>
            <a:spLocks noGrp="1"/>
          </p:cNvSpPr>
          <p:nvPr>
            <p:ph idx="1"/>
          </p:nvPr>
        </p:nvSpPr>
        <p:spPr/>
        <p:txBody>
          <a:bodyPr/>
          <a:lstStyle/>
          <a:p>
            <a:r>
              <a:rPr lang="en-US" dirty="0" smtClean="0"/>
              <a:t>Pedagogy is not</a:t>
            </a:r>
          </a:p>
          <a:p>
            <a:pPr lvl="1"/>
            <a:r>
              <a:rPr lang="en-US" dirty="0" smtClean="0"/>
              <a:t>Examples used</a:t>
            </a:r>
          </a:p>
          <a:p>
            <a:pPr lvl="1"/>
            <a:r>
              <a:rPr lang="en-US" dirty="0" smtClean="0"/>
              <a:t>Diversity of models</a:t>
            </a:r>
            <a:endParaRPr lang="en-US" dirty="0"/>
          </a:p>
        </p:txBody>
      </p:sp>
    </p:spTree>
    <p:extLst>
      <p:ext uri="{BB962C8B-B14F-4D97-AF65-F5344CB8AC3E}">
        <p14:creationId xmlns:p14="http://schemas.microsoft.com/office/powerpoint/2010/main" val="31773834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Take away</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845156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Resources</a:t>
            </a:r>
            <a:endParaRPr lang="en-US" dirty="0"/>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pPr lvl="1"/>
            <a:r>
              <a:rPr lang="en-US" sz="2500" dirty="0"/>
              <a:t>Motivation</a:t>
            </a:r>
          </a:p>
          <a:p>
            <a:pPr lvl="2"/>
            <a:r>
              <a:rPr lang="en-US" sz="2900" dirty="0"/>
              <a:t>Promoting Diversity and Social Justice by Diane Goodman</a:t>
            </a:r>
          </a:p>
          <a:p>
            <a:pPr lvl="2"/>
            <a:r>
              <a:rPr lang="en-US" sz="2900" dirty="0"/>
              <a:t>Whistling Vivaldi: How Stereotypes Affect Us and What We Can Do (Issues of Our Time) 2011 by Claude M. Steele  </a:t>
            </a:r>
          </a:p>
          <a:p>
            <a:pPr lvl="1"/>
            <a:r>
              <a:rPr lang="en-US" dirty="0"/>
              <a:t>Cognitive: </a:t>
            </a:r>
          </a:p>
          <a:p>
            <a:pPr lvl="2"/>
            <a:r>
              <a:rPr lang="en-US" sz="2900" dirty="0"/>
              <a:t>The Difference: How the Power of Diversity Creates Better Groups, Firms, Schools, and Societies by Scott E. Page</a:t>
            </a:r>
          </a:p>
          <a:p>
            <a:pPr lvl="2"/>
            <a:r>
              <a:rPr lang="en-US" sz="2900" dirty="0"/>
              <a:t>Faculty Identities and the Challenge of Diversity: Reflections on Teaching in Higher Education by Mark A Chester; Alford A Young Jr</a:t>
            </a:r>
          </a:p>
          <a:p>
            <a:pPr lvl="1"/>
            <a:r>
              <a:rPr lang="en-US" dirty="0"/>
              <a:t>Emotional/psychological: </a:t>
            </a:r>
          </a:p>
          <a:p>
            <a:pPr lvl="2"/>
            <a:r>
              <a:rPr lang="en-US" sz="2900" dirty="0"/>
              <a:t>Immunity to Change: How to Overcome It and Unlock the Potential in Yourself and Your Organization (Leadership for the Common Good) 2009 by Robert Kegan, Lisa </a:t>
            </a:r>
            <a:r>
              <a:rPr lang="en-US" sz="2900" dirty="0" err="1"/>
              <a:t>Laskow</a:t>
            </a:r>
            <a:r>
              <a:rPr lang="en-US" sz="2900" dirty="0"/>
              <a:t> </a:t>
            </a:r>
            <a:r>
              <a:rPr lang="en-US" sz="2900" dirty="0" err="1"/>
              <a:t>Lahey</a:t>
            </a:r>
            <a:endParaRPr lang="en-US" sz="2900" dirty="0"/>
          </a:p>
          <a:p>
            <a:pPr lvl="1"/>
            <a:r>
              <a:rPr lang="en-US" dirty="0" smtClean="0"/>
              <a:t>Education</a:t>
            </a:r>
          </a:p>
          <a:p>
            <a:pPr lvl="2"/>
            <a:r>
              <a:rPr lang="en-US" sz="2900" dirty="0"/>
              <a:t>Parker Palmer, Healing the Heart of Democracy: The Courage to Create a Politics Worthy of the Human Spirit. Wiley 2011.</a:t>
            </a:r>
          </a:p>
          <a:p>
            <a:pPr lvl="1"/>
            <a:r>
              <a:rPr lang="en-US" dirty="0" smtClean="0"/>
              <a:t>STEM</a:t>
            </a:r>
          </a:p>
          <a:p>
            <a:pPr lvl="2"/>
            <a:r>
              <a:rPr lang="en-US" sz="2900" dirty="0"/>
              <a:t>Kuhn, Thomas S.. The Structure of Scientific Revolutions: 50th Anniversary Edition. University of Chicago Press. </a:t>
            </a:r>
          </a:p>
          <a:p>
            <a:pPr lvl="1"/>
            <a:r>
              <a:rPr lang="en-US" dirty="0" smtClean="0"/>
              <a:t>Our website</a:t>
            </a:r>
            <a:endParaRPr lang="en-US" dirty="0"/>
          </a:p>
        </p:txBody>
      </p:sp>
    </p:spTree>
    <p:extLst>
      <p:ext uri="{BB962C8B-B14F-4D97-AF65-F5344CB8AC3E}">
        <p14:creationId xmlns:p14="http://schemas.microsoft.com/office/powerpoint/2010/main" val="36869650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The wicked problem of diversity</a:t>
            </a:r>
            <a:endParaRPr lang="en-US" dirty="0"/>
          </a:p>
        </p:txBody>
      </p:sp>
      <p:sp>
        <p:nvSpPr>
          <p:cNvPr id="3" name="Content Placeholder 2"/>
          <p:cNvSpPr>
            <a:spLocks noGrp="1"/>
          </p:cNvSpPr>
          <p:nvPr>
            <p:ph idx="1"/>
          </p:nvPr>
        </p:nvSpPr>
        <p:spPr/>
        <p:txBody>
          <a:bodyPr>
            <a:normAutofit/>
          </a:bodyPr>
          <a:lstStyle/>
          <a:p>
            <a:pPr lvl="1"/>
            <a:r>
              <a:rPr lang="en-US" dirty="0" smtClean="0"/>
              <a:t>Question</a:t>
            </a:r>
            <a:r>
              <a:rPr lang="en-US" dirty="0"/>
              <a:t>: Why do we keep missing our diversity targets?</a:t>
            </a:r>
          </a:p>
          <a:p>
            <a:pPr lvl="2"/>
            <a:r>
              <a:rPr lang="en-US" dirty="0" smtClean="0"/>
              <a:t>High </a:t>
            </a:r>
            <a:r>
              <a:rPr lang="en-US" dirty="0"/>
              <a:t>level initiatives and investments made to address the lack of diversity and equity in education</a:t>
            </a:r>
          </a:p>
          <a:p>
            <a:pPr lvl="2"/>
            <a:r>
              <a:rPr lang="en-US" dirty="0"/>
              <a:t>Yet, progress has been very slow to inexistent</a:t>
            </a:r>
          </a:p>
          <a:p>
            <a:pPr lvl="2"/>
            <a:r>
              <a:rPr lang="en-US" dirty="0"/>
              <a:t>In many areas the problem has been worsening  </a:t>
            </a:r>
          </a:p>
          <a:p>
            <a:endParaRPr lang="en-US" dirty="0"/>
          </a:p>
        </p:txBody>
      </p:sp>
    </p:spTree>
    <p:extLst>
      <p:ext uri="{BB962C8B-B14F-4D97-AF65-F5344CB8AC3E}">
        <p14:creationId xmlns:p14="http://schemas.microsoft.com/office/powerpoint/2010/main" val="32744959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lvl="0"/>
            <a:r>
              <a:rPr lang="en-US" dirty="0" smtClean="0"/>
              <a:t>What diversity initiatives have you been involved in?</a:t>
            </a:r>
          </a:p>
          <a:p>
            <a:pPr lvl="0"/>
            <a:r>
              <a:rPr lang="en-US" dirty="0" smtClean="0"/>
              <a:t>How do you measure their impact?</a:t>
            </a:r>
          </a:p>
          <a:p>
            <a:endParaRPr lang="en-US" dirty="0"/>
          </a:p>
        </p:txBody>
      </p:sp>
    </p:spTree>
    <p:extLst>
      <p:ext uri="{BB962C8B-B14F-4D97-AF65-F5344CB8AC3E}">
        <p14:creationId xmlns:p14="http://schemas.microsoft.com/office/powerpoint/2010/main" val="19202097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Diversity efforts have largely focused on assimilating students from under-represented groups into the existing educational environment.  We posit that this environment, even in supposedly culture-neutral STEM disciplines, includes many cultural biases making the learning environment more accessible to the majority culture – some explicit, but many implicit.  We have established a multi-disciplinary community of practice to help each other to recognize and address such issues within our own classrooms.  This session discusses how this group has formed, what is being accomplished, and how to form such a network to address issues within one’s own classroom. </a:t>
            </a:r>
          </a:p>
        </p:txBody>
      </p:sp>
    </p:spTree>
    <p:extLst>
      <p:ext uri="{BB962C8B-B14F-4D97-AF65-F5344CB8AC3E}">
        <p14:creationId xmlns:p14="http://schemas.microsoft.com/office/powerpoint/2010/main" val="29812922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US" dirty="0"/>
              <a:t>Hypothesis: The system is not broken. </a:t>
            </a:r>
          </a:p>
          <a:p>
            <a:pPr lvl="2"/>
            <a:r>
              <a:rPr lang="en-US" dirty="0"/>
              <a:t>The homogeneity and inequity are not exogenous features than can be changed independently.</a:t>
            </a:r>
          </a:p>
          <a:p>
            <a:pPr lvl="2"/>
            <a:r>
              <a:rPr lang="en-US" dirty="0"/>
              <a:t>Inequity and homogeneity are embedded in the system.</a:t>
            </a:r>
          </a:p>
          <a:p>
            <a:pPr lvl="1"/>
            <a:r>
              <a:rPr lang="en-US" dirty="0"/>
              <a:t>Theoretical framework: To change the system; shift paradigms.</a:t>
            </a:r>
          </a:p>
          <a:p>
            <a:pPr lvl="2"/>
            <a:r>
              <a:rPr lang="en-US" sz="2800" dirty="0"/>
              <a:t>“</a:t>
            </a:r>
            <a:r>
              <a:rPr lang="en-US" dirty="0"/>
              <a:t>No problem can be solved from the same level of consciousness that created it.” Einstein</a:t>
            </a:r>
            <a:endParaRPr lang="en-US" sz="2800" dirty="0"/>
          </a:p>
          <a:p>
            <a:pPr lvl="2"/>
            <a:r>
              <a:rPr lang="en-US" dirty="0"/>
              <a:t>Faculty are important stewards of the educational system’s consciousness</a:t>
            </a:r>
            <a:endParaRPr lang="en-US" sz="2800" dirty="0"/>
          </a:p>
          <a:p>
            <a:endParaRPr lang="en-US" dirty="0"/>
          </a:p>
        </p:txBody>
      </p:sp>
    </p:spTree>
    <p:extLst>
      <p:ext uri="{BB962C8B-B14F-4D97-AF65-F5344CB8AC3E}">
        <p14:creationId xmlns:p14="http://schemas.microsoft.com/office/powerpoint/2010/main" val="39604194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Resource: </a:t>
            </a:r>
            <a:r>
              <a:rPr lang="en-US" dirty="0" err="1" smtClean="0"/>
              <a:t>Donella</a:t>
            </a:r>
            <a:r>
              <a:rPr lang="en-US" dirty="0" smtClean="0"/>
              <a:t> Meadow’s </a:t>
            </a:r>
            <a:r>
              <a:rPr lang="en-US" dirty="0"/>
              <a:t>list of 10 most effective leverage </a:t>
            </a:r>
            <a:r>
              <a:rPr lang="en-US" dirty="0" smtClean="0"/>
              <a:t>points from </a:t>
            </a:r>
            <a:r>
              <a:rPr lang="en-US" i="1" dirty="0" smtClean="0"/>
              <a:t>Thinking in Systems</a:t>
            </a:r>
            <a:endParaRPr lang="en-US" i="1" dirty="0"/>
          </a:p>
          <a:p>
            <a:r>
              <a:rPr lang="en-US" dirty="0" smtClean="0"/>
              <a:t>Map activities you listed in terms of which leverage points they target</a:t>
            </a:r>
          </a:p>
        </p:txBody>
      </p:sp>
    </p:spTree>
    <p:extLst>
      <p:ext uri="{BB962C8B-B14F-4D97-AF65-F5344CB8AC3E}">
        <p14:creationId xmlns:p14="http://schemas.microsoft.com/office/powerpoint/2010/main" val="3878968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Diversity? </a:t>
            </a:r>
            <a:endParaRPr lang="en-US" dirty="0"/>
          </a:p>
        </p:txBody>
      </p:sp>
      <p:sp>
        <p:nvSpPr>
          <p:cNvPr id="3" name="Content Placeholder 2"/>
          <p:cNvSpPr>
            <a:spLocks noGrp="1"/>
          </p:cNvSpPr>
          <p:nvPr>
            <p:ph idx="1"/>
          </p:nvPr>
        </p:nvSpPr>
        <p:spPr/>
        <p:txBody>
          <a:bodyPr/>
          <a:lstStyle/>
          <a:p>
            <a:r>
              <a:rPr lang="en-US" dirty="0" smtClean="0"/>
              <a:t>Why do we want diversity?</a:t>
            </a:r>
          </a:p>
          <a:p>
            <a:r>
              <a:rPr lang="en-US" dirty="0" smtClean="0"/>
              <a:t>What is the cost of diversity?</a:t>
            </a:r>
          </a:p>
          <a:p>
            <a:pPr marL="742950" lvl="2" indent="-342900"/>
            <a:r>
              <a:rPr lang="en-US" dirty="0"/>
              <a:t>Resource: Downside of diversity</a:t>
            </a:r>
          </a:p>
          <a:p>
            <a:endParaRPr lang="en-US" dirty="0"/>
          </a:p>
        </p:txBody>
      </p:sp>
    </p:spTree>
    <p:extLst>
      <p:ext uri="{BB962C8B-B14F-4D97-AF65-F5344CB8AC3E}">
        <p14:creationId xmlns:p14="http://schemas.microsoft.com/office/powerpoint/2010/main" val="21774310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reconcile?</a:t>
            </a:r>
            <a:endParaRPr lang="en-US" dirty="0"/>
          </a:p>
        </p:txBody>
      </p:sp>
      <p:sp>
        <p:nvSpPr>
          <p:cNvPr id="3" name="Content Placeholder 2"/>
          <p:cNvSpPr>
            <a:spLocks noGrp="1"/>
          </p:cNvSpPr>
          <p:nvPr>
            <p:ph idx="1"/>
          </p:nvPr>
        </p:nvSpPr>
        <p:spPr/>
        <p:txBody>
          <a:bodyPr/>
          <a:lstStyle/>
          <a:p>
            <a:r>
              <a:rPr lang="en-US" dirty="0" smtClean="0"/>
              <a:t>How to resolve the tension?</a:t>
            </a:r>
          </a:p>
          <a:p>
            <a:r>
              <a:rPr lang="en-US" dirty="0" smtClean="0"/>
              <a:t>What is our natural reflex towards tensions?</a:t>
            </a:r>
          </a:p>
          <a:p>
            <a:pPr lvl="1"/>
            <a:r>
              <a:rPr lang="en-US" dirty="0" smtClean="0"/>
              <a:t>Resolve</a:t>
            </a:r>
          </a:p>
          <a:p>
            <a:pPr lvl="1"/>
            <a:r>
              <a:rPr lang="en-US" dirty="0" smtClean="0"/>
              <a:t>ASAP</a:t>
            </a:r>
          </a:p>
          <a:p>
            <a:pPr marL="0" indent="0">
              <a:buNone/>
            </a:pPr>
            <a:endParaRPr lang="en-US" dirty="0"/>
          </a:p>
        </p:txBody>
      </p:sp>
    </p:spTree>
    <p:extLst>
      <p:ext uri="{BB962C8B-B14F-4D97-AF65-F5344CB8AC3E}">
        <p14:creationId xmlns:p14="http://schemas.microsoft.com/office/powerpoint/2010/main" val="31810518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fourth civilizing invention is education.  A good education teaches us to hold contradictions reflectively rather than reactively, a habit of the heart that lies behind all social, cultural, and scientific breakthroughs.  The civilizing impact of science, for example, does not come primarily from its most widely heralded discoveries.  It comes from insisting that we embrace contradictory observations and explanations, using the experimental method to let their tensions advance our knowledge.  Good scientists do not fear divergent views but welcome them for whatever new truth they may reveal. They also know that every new truth is likely to be followed, sooner or later, by yet another contradiction and that only by holding such tensions over time can we advance our knowledge.” </a:t>
            </a:r>
            <a:endParaRPr lang="en-US" b="0" dirty="0" smtClean="0">
              <a:effectLst/>
            </a:endParaRPr>
          </a:p>
          <a:p>
            <a:pPr marL="0" indent="0">
              <a:buNone/>
            </a:pPr>
            <a:r>
              <a:rPr lang="en-US" dirty="0"/>
              <a:t>Palmer, Parker J.. Healing the Heart of Democracy: The Courage to Create a Politics Worthy of the Human Spirit (pp. 83-84). Wiley. Kindle Edition</a:t>
            </a:r>
            <a:r>
              <a:rPr lang="en-US" dirty="0" smtClean="0"/>
              <a:t>.</a:t>
            </a:r>
            <a:br>
              <a:rPr lang="en-US" dirty="0" smtClean="0"/>
            </a:br>
            <a:endParaRPr lang="en-US" dirty="0"/>
          </a:p>
        </p:txBody>
      </p:sp>
    </p:spTree>
    <p:extLst>
      <p:ext uri="{BB962C8B-B14F-4D97-AF65-F5344CB8AC3E}">
        <p14:creationId xmlns:p14="http://schemas.microsoft.com/office/powerpoint/2010/main" val="12715973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1254</TotalTime>
  <Words>499</Words>
  <Application>Microsoft Macintosh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Faculty Community of Practice in Equity and Privilege</vt:lpstr>
      <vt:lpstr>The wicked problem of diversity</vt:lpstr>
      <vt:lpstr>Exercise</vt:lpstr>
      <vt:lpstr>Thesis</vt:lpstr>
      <vt:lpstr>PowerPoint Presentation</vt:lpstr>
      <vt:lpstr>Exercise</vt:lpstr>
      <vt:lpstr>Why Diversity? </vt:lpstr>
      <vt:lpstr>How do we reconcile?</vt:lpstr>
      <vt:lpstr>Discussion</vt:lpstr>
      <vt:lpstr>PowerPoint Presentation</vt:lpstr>
      <vt:lpstr>Sanitization of STEM</vt:lpstr>
      <vt:lpstr>Even when/if STEM is neutral</vt:lpstr>
      <vt:lpstr>Take away</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Community of Practice in Equity and Privilege</dc:title>
  <dc:creator>fmili</dc:creator>
  <cp:lastModifiedBy>M Canning</cp:lastModifiedBy>
  <cp:revision>11</cp:revision>
  <dcterms:created xsi:type="dcterms:W3CDTF">2017-03-16T23:37:21Z</dcterms:created>
  <dcterms:modified xsi:type="dcterms:W3CDTF">2017-03-25T18:24:43Z</dcterms:modified>
</cp:coreProperties>
</file>