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D8B"/>
    <a:srgbClr val="FFFF9F"/>
    <a:srgbClr val="B0CBEA"/>
    <a:srgbClr val="002A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22" autoAdjust="0"/>
  </p:normalViewPr>
  <p:slideViewPr>
    <p:cSldViewPr snapToGrid="0" snapToObjects="1">
      <p:cViewPr varScale="1">
        <p:scale>
          <a:sx n="49" d="100"/>
          <a:sy n="49" d="100"/>
        </p:scale>
        <p:origin x="2645" y="53"/>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AA8A5-89F8-9348-B3D1-CE365616719E}" type="datetimeFigureOut">
              <a:rPr lang="en-US" smtClean="0"/>
              <a:t>10/30/2021</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06A3A-4A4D-9143-9CEE-7C8BD100A5A5}" type="slidenum">
              <a:rPr lang="en-US" smtClean="0"/>
              <a:t>‹#›</a:t>
            </a:fld>
            <a:endParaRPr lang="en-US"/>
          </a:p>
        </p:txBody>
      </p:sp>
    </p:spTree>
    <p:extLst>
      <p:ext uri="{BB962C8B-B14F-4D97-AF65-F5344CB8AC3E}">
        <p14:creationId xmlns:p14="http://schemas.microsoft.com/office/powerpoint/2010/main" val="7498157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simply some placeholders to get you started. Please make as few or as many boxes and connections as you wish.</a:t>
            </a:r>
          </a:p>
          <a:p>
            <a:r>
              <a:rPr lang="en-US" dirty="0"/>
              <a:t>The dark blue boxes are the “big picture outcome” that you are hoping to contribute to. The light blue boxes are long-term results that you could achieve. The white boxes are short/medium term results that you are working toward. The results are written as descriptive statements that describe how things “are” or “could be.”  In the “activities” panel you can map how your actions will contribute to the results you hope to achieve. Scroll down to slide 3 to see an example.</a:t>
            </a:r>
          </a:p>
          <a:p>
            <a:endParaRPr lang="en-US" dirty="0"/>
          </a:p>
        </p:txBody>
      </p:sp>
      <p:sp>
        <p:nvSpPr>
          <p:cNvPr id="4" name="Slide Number Placeholder 3"/>
          <p:cNvSpPr>
            <a:spLocks noGrp="1"/>
          </p:cNvSpPr>
          <p:nvPr>
            <p:ph type="sldNum" sz="quarter" idx="5"/>
          </p:nvPr>
        </p:nvSpPr>
        <p:spPr/>
        <p:txBody>
          <a:bodyPr/>
          <a:lstStyle/>
          <a:p>
            <a:fld id="{EF606A3A-4A4D-9143-9CEE-7C8BD100A5A5}" type="slidenum">
              <a:rPr lang="en-US" smtClean="0"/>
              <a:t>1</a:t>
            </a:fld>
            <a:endParaRPr lang="en-US"/>
          </a:p>
        </p:txBody>
      </p:sp>
    </p:spTree>
    <p:extLst>
      <p:ext uri="{BB962C8B-B14F-4D97-AF65-F5344CB8AC3E}">
        <p14:creationId xmlns:p14="http://schemas.microsoft.com/office/powerpoint/2010/main" val="85507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If you wish, you can describe your logic model in table form.</a:t>
            </a:r>
          </a:p>
          <a:p>
            <a:endParaRPr lang="en-US" dirty="0"/>
          </a:p>
        </p:txBody>
      </p:sp>
      <p:sp>
        <p:nvSpPr>
          <p:cNvPr id="4" name="Slide Number Placeholder 3"/>
          <p:cNvSpPr>
            <a:spLocks noGrp="1"/>
          </p:cNvSpPr>
          <p:nvPr>
            <p:ph type="sldNum" sz="quarter" idx="5"/>
          </p:nvPr>
        </p:nvSpPr>
        <p:spPr/>
        <p:txBody>
          <a:bodyPr/>
          <a:lstStyle/>
          <a:p>
            <a:fld id="{EF606A3A-4A4D-9143-9CEE-7C8BD100A5A5}" type="slidenum">
              <a:rPr lang="en-US" smtClean="0"/>
              <a:t>2</a:t>
            </a:fld>
            <a:endParaRPr lang="en-US"/>
          </a:p>
        </p:txBody>
      </p:sp>
    </p:spTree>
    <p:extLst>
      <p:ext uri="{BB962C8B-B14F-4D97-AF65-F5344CB8AC3E}">
        <p14:creationId xmlns:p14="http://schemas.microsoft.com/office/powerpoint/2010/main" val="212146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the </a:t>
            </a:r>
            <a:r>
              <a:rPr lang="en-US" dirty="0" err="1"/>
              <a:t>mesonet</a:t>
            </a:r>
            <a:r>
              <a:rPr lang="en-US" dirty="0"/>
              <a:t> team describes their project:</a:t>
            </a:r>
          </a:p>
          <a:p>
            <a:r>
              <a:rPr lang="en-US" sz="1200" b="0" i="0" u="none" strike="noStrike" kern="1200" baseline="0" dirty="0">
                <a:solidFill>
                  <a:schemeClr val="tx1"/>
                </a:solidFill>
                <a:latin typeface="+mn-lt"/>
                <a:ea typeface="+mn-ea"/>
                <a:cs typeface="+mn-cs"/>
              </a:rPr>
              <a:t>The network of automated weather and environmental monitoring stations (a </a:t>
            </a:r>
            <a:r>
              <a:rPr lang="en-US" sz="1200" b="0" i="0" u="none" strike="noStrike" kern="1200" baseline="0" dirty="0" err="1">
                <a:solidFill>
                  <a:schemeClr val="tx1"/>
                </a:solidFill>
                <a:latin typeface="+mn-lt"/>
                <a:ea typeface="+mn-ea"/>
                <a:cs typeface="+mn-cs"/>
              </a:rPr>
              <a:t>Mesonet</a:t>
            </a:r>
            <a:r>
              <a:rPr lang="en-US" sz="1200" b="0" i="0" u="none" strike="noStrike" kern="1200" baseline="0" dirty="0">
                <a:solidFill>
                  <a:schemeClr val="tx1"/>
                </a:solidFill>
                <a:latin typeface="+mn-lt"/>
                <a:ea typeface="+mn-ea"/>
                <a:cs typeface="+mn-cs"/>
              </a:rPr>
              <a:t>) will be established to observe meteorological conditions, enable climatic forecast and modeling reports. Forecasts will be distributed in real time to farmers, especially women and indigenous farmers, to prevent crop losses and for more efficient and sustainable crop management decisions. The platform will enhance La Molina IRD capabilities for participatory research and impact in the San Martin Region</a:t>
            </a:r>
            <a:endParaRPr lang="en-US" dirty="0"/>
          </a:p>
        </p:txBody>
      </p:sp>
      <p:sp>
        <p:nvSpPr>
          <p:cNvPr id="4" name="Slide Number Placeholder 3"/>
          <p:cNvSpPr>
            <a:spLocks noGrp="1"/>
          </p:cNvSpPr>
          <p:nvPr>
            <p:ph type="sldNum" sz="quarter" idx="5"/>
          </p:nvPr>
        </p:nvSpPr>
        <p:spPr/>
        <p:txBody>
          <a:bodyPr/>
          <a:lstStyle/>
          <a:p>
            <a:fld id="{EF606A3A-4A4D-9143-9CEE-7C8BD100A5A5}" type="slidenum">
              <a:rPr lang="en-US" smtClean="0"/>
              <a:t>3</a:t>
            </a:fld>
            <a:endParaRPr lang="en-US"/>
          </a:p>
        </p:txBody>
      </p:sp>
    </p:spTree>
    <p:extLst>
      <p:ext uri="{BB962C8B-B14F-4D97-AF65-F5344CB8AC3E}">
        <p14:creationId xmlns:p14="http://schemas.microsoft.com/office/powerpoint/2010/main" val="73979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Describe how your activities will achieve the described results:</a:t>
            </a:r>
          </a:p>
          <a:p>
            <a:r>
              <a:rPr lang="en-US" sz="1200" b="0" i="0" u="none" strike="noStrike" kern="1200" baseline="0" dirty="0">
                <a:solidFill>
                  <a:schemeClr val="tx1"/>
                </a:solidFill>
                <a:latin typeface="+mn-lt"/>
                <a:ea typeface="+mn-ea"/>
                <a:cs typeface="+mn-cs"/>
              </a:rPr>
              <a:t>The network of automated weather and environmental monitoring stations (a </a:t>
            </a:r>
            <a:r>
              <a:rPr lang="en-US" sz="1200" b="0" i="0" u="none" strike="noStrike" kern="1200" baseline="0" dirty="0" err="1">
                <a:solidFill>
                  <a:schemeClr val="tx1"/>
                </a:solidFill>
                <a:latin typeface="+mn-lt"/>
                <a:ea typeface="+mn-ea"/>
                <a:cs typeface="+mn-cs"/>
              </a:rPr>
              <a:t>Mesonet</a:t>
            </a:r>
            <a:r>
              <a:rPr lang="en-US" sz="1200" b="0" i="0" u="none" strike="noStrike" kern="1200" baseline="0" dirty="0">
                <a:solidFill>
                  <a:schemeClr val="tx1"/>
                </a:solidFill>
                <a:latin typeface="+mn-lt"/>
                <a:ea typeface="+mn-ea"/>
                <a:cs typeface="+mn-cs"/>
              </a:rPr>
              <a:t>) will be established to observe meteorological conditions, enable climatic forecast and modeling reports. Forecasts will be distributed in real time to farmers, especially women and indigenous farmers, to prevent crop losses and for more efficient and sustainable crop management decisions. The platform will enhance La Molina IRD capabilities for participatory research and impact in the San Martin Region</a:t>
            </a:r>
            <a:endParaRPr lang="en-US" dirty="0"/>
          </a:p>
        </p:txBody>
      </p:sp>
      <p:sp>
        <p:nvSpPr>
          <p:cNvPr id="4" name="Slide Number Placeholder 3"/>
          <p:cNvSpPr>
            <a:spLocks noGrp="1"/>
          </p:cNvSpPr>
          <p:nvPr>
            <p:ph type="sldNum" sz="quarter" idx="5"/>
          </p:nvPr>
        </p:nvSpPr>
        <p:spPr/>
        <p:txBody>
          <a:bodyPr/>
          <a:lstStyle/>
          <a:p>
            <a:fld id="{EF606A3A-4A4D-9143-9CEE-7C8BD100A5A5}" type="slidenum">
              <a:rPr lang="en-US" smtClean="0"/>
              <a:t>4</a:t>
            </a:fld>
            <a:endParaRPr lang="en-US"/>
          </a:p>
        </p:txBody>
      </p:sp>
    </p:spTree>
    <p:extLst>
      <p:ext uri="{BB962C8B-B14F-4D97-AF65-F5344CB8AC3E}">
        <p14:creationId xmlns:p14="http://schemas.microsoft.com/office/powerpoint/2010/main" val="243404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7B24F9-F012-ED45-BA85-D52B616BD451}"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3788641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B24F9-F012-ED45-BA85-D52B616BD451}"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267223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B24F9-F012-ED45-BA85-D52B616BD451}"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296367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B24F9-F012-ED45-BA85-D52B616BD451}"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9374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B24F9-F012-ED45-BA85-D52B616BD451}"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136926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7B24F9-F012-ED45-BA85-D52B616BD451}"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76354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7B24F9-F012-ED45-BA85-D52B616BD451}" type="datetimeFigureOut">
              <a:rPr lang="en-US" smtClean="0"/>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140516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7B24F9-F012-ED45-BA85-D52B616BD451}" type="datetimeFigureOut">
              <a:rPr lang="en-US" smtClean="0"/>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253573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B24F9-F012-ED45-BA85-D52B616BD451}" type="datetimeFigureOut">
              <a:rPr lang="en-US" smtClean="0"/>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233356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B24F9-F012-ED45-BA85-D52B616BD451}"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172910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B24F9-F012-ED45-BA85-D52B616BD451}"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F457F-BA02-4345-B39F-8C2FBE3C5D1C}" type="slidenum">
              <a:rPr lang="en-US" smtClean="0"/>
              <a:t>‹#›</a:t>
            </a:fld>
            <a:endParaRPr lang="en-US"/>
          </a:p>
        </p:txBody>
      </p:sp>
    </p:spTree>
    <p:extLst>
      <p:ext uri="{BB962C8B-B14F-4D97-AF65-F5344CB8AC3E}">
        <p14:creationId xmlns:p14="http://schemas.microsoft.com/office/powerpoint/2010/main" val="311285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7A7B24F9-F012-ED45-BA85-D52B616BD451}" type="datetimeFigureOut">
              <a:rPr lang="en-US" smtClean="0"/>
              <a:t>10/30/2021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F61F457F-BA02-4345-B39F-8C2FBE3C5D1C}" type="slidenum">
              <a:rPr lang="en-US" smtClean="0"/>
              <a:t>‹#›</a:t>
            </a:fld>
            <a:endParaRPr lang="en-US"/>
          </a:p>
        </p:txBody>
      </p:sp>
    </p:spTree>
    <p:extLst>
      <p:ext uri="{BB962C8B-B14F-4D97-AF65-F5344CB8AC3E}">
        <p14:creationId xmlns:p14="http://schemas.microsoft.com/office/powerpoint/2010/main" val="116511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862643" y="1468355"/>
            <a:ext cx="1747835" cy="671275"/>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1</a:t>
            </a:r>
          </a:p>
        </p:txBody>
      </p:sp>
      <p:sp>
        <p:nvSpPr>
          <p:cNvPr id="55" name="Rectangle 54"/>
          <p:cNvSpPr/>
          <p:nvPr/>
        </p:nvSpPr>
        <p:spPr>
          <a:xfrm>
            <a:off x="935734" y="2335932"/>
            <a:ext cx="1598395" cy="639454"/>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1.1</a:t>
            </a:r>
          </a:p>
        </p:txBody>
      </p:sp>
      <p:sp>
        <p:nvSpPr>
          <p:cNvPr id="56" name="Rectangle 55"/>
          <p:cNvSpPr/>
          <p:nvPr/>
        </p:nvSpPr>
        <p:spPr>
          <a:xfrm>
            <a:off x="1058501" y="3169754"/>
            <a:ext cx="1359011" cy="910957"/>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1.2</a:t>
            </a:r>
          </a:p>
        </p:txBody>
      </p:sp>
      <p:sp>
        <p:nvSpPr>
          <p:cNvPr id="65" name="Rectangle 64"/>
          <p:cNvSpPr/>
          <p:nvPr/>
        </p:nvSpPr>
        <p:spPr>
          <a:xfrm>
            <a:off x="3722365" y="1509235"/>
            <a:ext cx="1428536" cy="695393"/>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2</a:t>
            </a:r>
          </a:p>
        </p:txBody>
      </p:sp>
      <p:sp>
        <p:nvSpPr>
          <p:cNvPr id="66" name="Rectangle 65"/>
          <p:cNvSpPr/>
          <p:nvPr/>
        </p:nvSpPr>
        <p:spPr>
          <a:xfrm>
            <a:off x="3763991" y="2395425"/>
            <a:ext cx="1357279" cy="821030"/>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2.1</a:t>
            </a:r>
          </a:p>
        </p:txBody>
      </p:sp>
      <p:sp>
        <p:nvSpPr>
          <p:cNvPr id="67" name="Rectangle 66"/>
          <p:cNvSpPr/>
          <p:nvPr/>
        </p:nvSpPr>
        <p:spPr>
          <a:xfrm>
            <a:off x="3773039" y="3407256"/>
            <a:ext cx="1327187" cy="103707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2.2</a:t>
            </a:r>
          </a:p>
        </p:txBody>
      </p:sp>
      <p:sp>
        <p:nvSpPr>
          <p:cNvPr id="68" name="Rectangle 67"/>
          <p:cNvSpPr/>
          <p:nvPr/>
        </p:nvSpPr>
        <p:spPr>
          <a:xfrm>
            <a:off x="601134" y="4586771"/>
            <a:ext cx="5066066" cy="281388"/>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Crosscutting Result 1.1</a:t>
            </a:r>
          </a:p>
        </p:txBody>
      </p:sp>
      <p:sp>
        <p:nvSpPr>
          <p:cNvPr id="87" name="Rectangle 86"/>
          <p:cNvSpPr/>
          <p:nvPr/>
        </p:nvSpPr>
        <p:spPr>
          <a:xfrm>
            <a:off x="5945674" y="1495270"/>
            <a:ext cx="1780607" cy="911994"/>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3</a:t>
            </a:r>
          </a:p>
        </p:txBody>
      </p:sp>
      <p:sp>
        <p:nvSpPr>
          <p:cNvPr id="88" name="Rectangle 87"/>
          <p:cNvSpPr/>
          <p:nvPr/>
        </p:nvSpPr>
        <p:spPr>
          <a:xfrm>
            <a:off x="6112696" y="4910492"/>
            <a:ext cx="1613585" cy="828989"/>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3.1</a:t>
            </a:r>
          </a:p>
        </p:txBody>
      </p:sp>
      <p:sp>
        <p:nvSpPr>
          <p:cNvPr id="89" name="Rectangle 88"/>
          <p:cNvSpPr/>
          <p:nvPr/>
        </p:nvSpPr>
        <p:spPr>
          <a:xfrm>
            <a:off x="6234172" y="3793287"/>
            <a:ext cx="1492109" cy="94174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3.2</a:t>
            </a:r>
          </a:p>
        </p:txBody>
      </p:sp>
      <p:sp>
        <p:nvSpPr>
          <p:cNvPr id="90" name="Rectangle 89"/>
          <p:cNvSpPr/>
          <p:nvPr/>
        </p:nvSpPr>
        <p:spPr>
          <a:xfrm>
            <a:off x="5806077" y="2581039"/>
            <a:ext cx="1932706" cy="103847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Result 3.3</a:t>
            </a:r>
          </a:p>
        </p:txBody>
      </p:sp>
      <p:sp>
        <p:nvSpPr>
          <p:cNvPr id="53" name="Rectangle 52"/>
          <p:cNvSpPr/>
          <p:nvPr/>
        </p:nvSpPr>
        <p:spPr>
          <a:xfrm>
            <a:off x="3078699" y="513316"/>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Overarching Goal (1)—something that is too big to impact directly</a:t>
            </a:r>
          </a:p>
        </p:txBody>
      </p:sp>
      <p:sp>
        <p:nvSpPr>
          <p:cNvPr id="61" name="Rectangle 60">
            <a:extLst>
              <a:ext uri="{FF2B5EF4-FFF2-40B4-BE49-F238E27FC236}">
                <a16:creationId xmlns:a16="http://schemas.microsoft.com/office/drawing/2014/main" id="{5132FC0A-AF7A-490D-B3E9-8BFAD581DDF0}"/>
              </a:ext>
            </a:extLst>
          </p:cNvPr>
          <p:cNvSpPr/>
          <p:nvPr/>
        </p:nvSpPr>
        <p:spPr>
          <a:xfrm>
            <a:off x="5594132" y="515785"/>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Related Overarching Goal</a:t>
            </a:r>
          </a:p>
        </p:txBody>
      </p:sp>
      <p:sp>
        <p:nvSpPr>
          <p:cNvPr id="70" name="Rectangle 69">
            <a:extLst>
              <a:ext uri="{FF2B5EF4-FFF2-40B4-BE49-F238E27FC236}">
                <a16:creationId xmlns:a16="http://schemas.microsoft.com/office/drawing/2014/main" id="{7EA41B8D-29E2-4A62-BB9F-B5FF0DFD7BED}"/>
              </a:ext>
            </a:extLst>
          </p:cNvPr>
          <p:cNvSpPr/>
          <p:nvPr/>
        </p:nvSpPr>
        <p:spPr>
          <a:xfrm>
            <a:off x="563529" y="513549"/>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Related Overarching Goal</a:t>
            </a:r>
          </a:p>
        </p:txBody>
      </p:sp>
      <p:cxnSp>
        <p:nvCxnSpPr>
          <p:cNvPr id="121" name="Straight Connector 120">
            <a:extLst>
              <a:ext uri="{FF2B5EF4-FFF2-40B4-BE49-F238E27FC236}">
                <a16:creationId xmlns:a16="http://schemas.microsoft.com/office/drawing/2014/main" id="{F3B94FC8-C963-420E-859C-243A6126A2B0}"/>
              </a:ext>
            </a:extLst>
          </p:cNvPr>
          <p:cNvCxnSpPr/>
          <p:nvPr/>
        </p:nvCxnSpPr>
        <p:spPr>
          <a:xfrm flipH="1">
            <a:off x="119550" y="6335016"/>
            <a:ext cx="7606731"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2" name="TextBox 121">
            <a:extLst>
              <a:ext uri="{FF2B5EF4-FFF2-40B4-BE49-F238E27FC236}">
                <a16:creationId xmlns:a16="http://schemas.microsoft.com/office/drawing/2014/main" id="{242EF874-F276-446C-B703-216ECA71BC76}"/>
              </a:ext>
            </a:extLst>
          </p:cNvPr>
          <p:cNvSpPr txBox="1"/>
          <p:nvPr/>
        </p:nvSpPr>
        <p:spPr>
          <a:xfrm flipH="1">
            <a:off x="72166" y="5969310"/>
            <a:ext cx="921302"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Results</a:t>
            </a:r>
          </a:p>
        </p:txBody>
      </p:sp>
      <p:cxnSp>
        <p:nvCxnSpPr>
          <p:cNvPr id="124" name="Straight Arrow Connector 123">
            <a:extLst>
              <a:ext uri="{FF2B5EF4-FFF2-40B4-BE49-F238E27FC236}">
                <a16:creationId xmlns:a16="http://schemas.microsoft.com/office/drawing/2014/main" id="{83597837-F54F-4937-A7DE-0CC636C5FFBC}"/>
              </a:ext>
            </a:extLst>
          </p:cNvPr>
          <p:cNvCxnSpPr>
            <a:cxnSpLocks/>
          </p:cNvCxnSpPr>
          <p:nvPr/>
        </p:nvCxnSpPr>
        <p:spPr>
          <a:xfrm flipV="1">
            <a:off x="72166" y="5236418"/>
            <a:ext cx="0" cy="95702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1" name="TextBox 140">
            <a:extLst>
              <a:ext uri="{FF2B5EF4-FFF2-40B4-BE49-F238E27FC236}">
                <a16:creationId xmlns:a16="http://schemas.microsoft.com/office/drawing/2014/main" id="{59004072-C86B-4317-B93B-06C97618BDBB}"/>
              </a:ext>
            </a:extLst>
          </p:cNvPr>
          <p:cNvSpPr txBox="1"/>
          <p:nvPr/>
        </p:nvSpPr>
        <p:spPr>
          <a:xfrm flipH="1">
            <a:off x="72166" y="6320577"/>
            <a:ext cx="1079054"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Activities</a:t>
            </a:r>
          </a:p>
        </p:txBody>
      </p:sp>
      <p:cxnSp>
        <p:nvCxnSpPr>
          <p:cNvPr id="126" name="Straight Arrow Connector 125">
            <a:extLst>
              <a:ext uri="{FF2B5EF4-FFF2-40B4-BE49-F238E27FC236}">
                <a16:creationId xmlns:a16="http://schemas.microsoft.com/office/drawing/2014/main" id="{C169D6C6-FE4B-4401-89E5-44FEB15282F2}"/>
              </a:ext>
            </a:extLst>
          </p:cNvPr>
          <p:cNvCxnSpPr>
            <a:stCxn id="141" idx="3"/>
          </p:cNvCxnSpPr>
          <p:nvPr/>
        </p:nvCxnSpPr>
        <p:spPr>
          <a:xfrm>
            <a:off x="72166" y="6505243"/>
            <a:ext cx="0" cy="80337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2" name="Rectangle 141">
            <a:extLst>
              <a:ext uri="{FF2B5EF4-FFF2-40B4-BE49-F238E27FC236}">
                <a16:creationId xmlns:a16="http://schemas.microsoft.com/office/drawing/2014/main" id="{A1EC8745-85E6-4555-AC9F-F4D246CFC889}"/>
              </a:ext>
            </a:extLst>
          </p:cNvPr>
          <p:cNvSpPr/>
          <p:nvPr/>
        </p:nvSpPr>
        <p:spPr>
          <a:xfrm>
            <a:off x="1648310" y="7352005"/>
            <a:ext cx="1122681" cy="1016989"/>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Activity</a:t>
            </a:r>
          </a:p>
        </p:txBody>
      </p:sp>
      <p:sp>
        <p:nvSpPr>
          <p:cNvPr id="143" name="Rectangle 142">
            <a:extLst>
              <a:ext uri="{FF2B5EF4-FFF2-40B4-BE49-F238E27FC236}">
                <a16:creationId xmlns:a16="http://schemas.microsoft.com/office/drawing/2014/main" id="{B42BCA6E-4766-4AFB-8CE7-22BDB5FEFDB0}"/>
              </a:ext>
            </a:extLst>
          </p:cNvPr>
          <p:cNvSpPr/>
          <p:nvPr/>
        </p:nvSpPr>
        <p:spPr>
          <a:xfrm>
            <a:off x="3922915" y="7921809"/>
            <a:ext cx="1122681" cy="1016989"/>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Activity</a:t>
            </a:r>
          </a:p>
        </p:txBody>
      </p:sp>
      <p:cxnSp>
        <p:nvCxnSpPr>
          <p:cNvPr id="144" name="Straight Arrow Connector 143">
            <a:extLst>
              <a:ext uri="{FF2B5EF4-FFF2-40B4-BE49-F238E27FC236}">
                <a16:creationId xmlns:a16="http://schemas.microsoft.com/office/drawing/2014/main" id="{A9A04007-27B0-43F2-8DF1-1BF4B90262C9}"/>
              </a:ext>
            </a:extLst>
          </p:cNvPr>
          <p:cNvCxnSpPr>
            <a:cxnSpLocks/>
            <a:stCxn id="143" idx="0"/>
          </p:cNvCxnSpPr>
          <p:nvPr/>
        </p:nvCxnSpPr>
        <p:spPr>
          <a:xfrm flipH="1" flipV="1">
            <a:off x="3451449" y="6505243"/>
            <a:ext cx="1032807" cy="1416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7" name="Straight Arrow Connector 146">
            <a:extLst>
              <a:ext uri="{FF2B5EF4-FFF2-40B4-BE49-F238E27FC236}">
                <a16:creationId xmlns:a16="http://schemas.microsoft.com/office/drawing/2014/main" id="{6E3BB2CF-B13C-4532-8164-2BB50AC07BD2}"/>
              </a:ext>
            </a:extLst>
          </p:cNvPr>
          <p:cNvCxnSpPr>
            <a:cxnSpLocks/>
            <a:stCxn id="142" idx="0"/>
          </p:cNvCxnSpPr>
          <p:nvPr/>
        </p:nvCxnSpPr>
        <p:spPr>
          <a:xfrm flipV="1">
            <a:off x="2209651" y="6532535"/>
            <a:ext cx="561341" cy="8194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Rectangle 61">
            <a:extLst>
              <a:ext uri="{FF2B5EF4-FFF2-40B4-BE49-F238E27FC236}">
                <a16:creationId xmlns:a16="http://schemas.microsoft.com/office/drawing/2014/main" id="{0D7782D7-A26A-4CFB-9B8D-DF2DE38D3284}"/>
              </a:ext>
            </a:extLst>
          </p:cNvPr>
          <p:cNvSpPr/>
          <p:nvPr/>
        </p:nvSpPr>
        <p:spPr>
          <a:xfrm>
            <a:off x="25428" y="1460678"/>
            <a:ext cx="431769" cy="3605514"/>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a:solidFill>
                  <a:schemeClr val="tx1"/>
                </a:solidFill>
              </a:rPr>
              <a:t>Crosscutting Result 1</a:t>
            </a:r>
          </a:p>
        </p:txBody>
      </p:sp>
      <p:cxnSp>
        <p:nvCxnSpPr>
          <p:cNvPr id="16" name="Straight Arrow Connector 15">
            <a:extLst>
              <a:ext uri="{FF2B5EF4-FFF2-40B4-BE49-F238E27FC236}">
                <a16:creationId xmlns:a16="http://schemas.microsoft.com/office/drawing/2014/main" id="{DB3E10EE-5645-4755-BB58-28A38FE310D1}"/>
              </a:ext>
            </a:extLst>
          </p:cNvPr>
          <p:cNvCxnSpPr>
            <a:stCxn id="68" idx="3"/>
            <a:endCxn id="88" idx="1"/>
          </p:cNvCxnSpPr>
          <p:nvPr/>
        </p:nvCxnSpPr>
        <p:spPr>
          <a:xfrm>
            <a:off x="5667200" y="4727465"/>
            <a:ext cx="445496" cy="59752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99E2852D-DB6F-4E46-8668-3B7A793D138A}"/>
              </a:ext>
            </a:extLst>
          </p:cNvPr>
          <p:cNvCxnSpPr>
            <a:stCxn id="88" idx="0"/>
            <a:endCxn id="89" idx="2"/>
          </p:cNvCxnSpPr>
          <p:nvPr/>
        </p:nvCxnSpPr>
        <p:spPr>
          <a:xfrm flipV="1">
            <a:off x="6919489" y="4735030"/>
            <a:ext cx="60738" cy="17546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1458276C-1BE1-4012-A9E7-ABAF0D98A56C}"/>
              </a:ext>
            </a:extLst>
          </p:cNvPr>
          <p:cNvCxnSpPr>
            <a:stCxn id="89" idx="0"/>
            <a:endCxn id="90" idx="2"/>
          </p:cNvCxnSpPr>
          <p:nvPr/>
        </p:nvCxnSpPr>
        <p:spPr>
          <a:xfrm flipH="1" flipV="1">
            <a:off x="6772430" y="3619512"/>
            <a:ext cx="207797" cy="1737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431CC6CA-BEFF-4E00-B24D-DA6F7DDD1834}"/>
              </a:ext>
            </a:extLst>
          </p:cNvPr>
          <p:cNvCxnSpPr>
            <a:stCxn id="90" idx="0"/>
            <a:endCxn id="87" idx="2"/>
          </p:cNvCxnSpPr>
          <p:nvPr/>
        </p:nvCxnSpPr>
        <p:spPr>
          <a:xfrm flipV="1">
            <a:off x="6772430" y="2407264"/>
            <a:ext cx="63548" cy="1737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84BF646B-77C6-43FF-AD32-23FA3DD30A1F}"/>
              </a:ext>
            </a:extLst>
          </p:cNvPr>
          <p:cNvCxnSpPr>
            <a:stCxn id="68" idx="0"/>
            <a:endCxn id="67" idx="2"/>
          </p:cNvCxnSpPr>
          <p:nvPr/>
        </p:nvCxnSpPr>
        <p:spPr>
          <a:xfrm flipV="1">
            <a:off x="3134167" y="4444329"/>
            <a:ext cx="1302466" cy="14244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9" name="Straight Arrow Connector 38">
            <a:extLst>
              <a:ext uri="{FF2B5EF4-FFF2-40B4-BE49-F238E27FC236}">
                <a16:creationId xmlns:a16="http://schemas.microsoft.com/office/drawing/2014/main" id="{28495F38-76FA-46C0-9A80-BB6547154FB7}"/>
              </a:ext>
            </a:extLst>
          </p:cNvPr>
          <p:cNvCxnSpPr>
            <a:cxnSpLocks/>
            <a:stCxn id="55" idx="2"/>
            <a:endCxn id="56" idx="0"/>
          </p:cNvCxnSpPr>
          <p:nvPr/>
        </p:nvCxnSpPr>
        <p:spPr>
          <a:xfrm>
            <a:off x="1734932" y="2975386"/>
            <a:ext cx="3075" cy="194368"/>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a:extLst>
              <a:ext uri="{FF2B5EF4-FFF2-40B4-BE49-F238E27FC236}">
                <a16:creationId xmlns:a16="http://schemas.microsoft.com/office/drawing/2014/main" id="{0FA622EC-BEFD-4198-AB24-C79BBB056314}"/>
              </a:ext>
            </a:extLst>
          </p:cNvPr>
          <p:cNvCxnSpPr>
            <a:stCxn id="55" idx="0"/>
            <a:endCxn id="54" idx="2"/>
          </p:cNvCxnSpPr>
          <p:nvPr/>
        </p:nvCxnSpPr>
        <p:spPr>
          <a:xfrm flipV="1">
            <a:off x="1734932" y="2139630"/>
            <a:ext cx="1629" cy="19630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76" name="TextBox 75">
            <a:extLst>
              <a:ext uri="{FF2B5EF4-FFF2-40B4-BE49-F238E27FC236}">
                <a16:creationId xmlns:a16="http://schemas.microsoft.com/office/drawing/2014/main" id="{A560B928-7F3A-42C4-A8DC-3C912CBA489A}"/>
              </a:ext>
            </a:extLst>
          </p:cNvPr>
          <p:cNvSpPr txBox="1"/>
          <p:nvPr/>
        </p:nvSpPr>
        <p:spPr>
          <a:xfrm flipH="1">
            <a:off x="2061633" y="46568"/>
            <a:ext cx="3657600" cy="369332"/>
          </a:xfrm>
          <a:prstGeom prst="rect">
            <a:avLst/>
          </a:prstGeom>
          <a:noFill/>
        </p:spPr>
        <p:txBody>
          <a:bodyPr wrap="square" rtlCol="0">
            <a:spAutoFit/>
          </a:bodyPr>
          <a:lstStyle/>
          <a:p>
            <a:pPr algn="ctr"/>
            <a:r>
              <a:rPr lang="en-US" dirty="0"/>
              <a:t>Results Framework Template</a:t>
            </a:r>
          </a:p>
        </p:txBody>
      </p:sp>
      <p:cxnSp>
        <p:nvCxnSpPr>
          <p:cNvPr id="78" name="Straight Arrow Connector 77">
            <a:extLst>
              <a:ext uri="{FF2B5EF4-FFF2-40B4-BE49-F238E27FC236}">
                <a16:creationId xmlns:a16="http://schemas.microsoft.com/office/drawing/2014/main" id="{4ECE7372-98AC-4C75-ADC3-F2F8E57E2F2A}"/>
              </a:ext>
            </a:extLst>
          </p:cNvPr>
          <p:cNvCxnSpPr>
            <a:stCxn id="68" idx="0"/>
            <a:endCxn id="56" idx="2"/>
          </p:cNvCxnSpPr>
          <p:nvPr/>
        </p:nvCxnSpPr>
        <p:spPr>
          <a:xfrm flipH="1" flipV="1">
            <a:off x="1738007" y="4080711"/>
            <a:ext cx="1396160" cy="5060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C784CB1C-920B-4719-937B-E371979A9AD7}"/>
              </a:ext>
            </a:extLst>
          </p:cNvPr>
          <p:cNvCxnSpPr>
            <a:stCxn id="67" idx="0"/>
            <a:endCxn id="66" idx="2"/>
          </p:cNvCxnSpPr>
          <p:nvPr/>
        </p:nvCxnSpPr>
        <p:spPr>
          <a:xfrm flipV="1">
            <a:off x="4436633" y="3216455"/>
            <a:ext cx="5998" cy="19080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393D253A-48B0-4EEC-B1BE-41778A129F54}"/>
              </a:ext>
            </a:extLst>
          </p:cNvPr>
          <p:cNvCxnSpPr>
            <a:stCxn id="66" idx="0"/>
            <a:endCxn id="65" idx="2"/>
          </p:cNvCxnSpPr>
          <p:nvPr/>
        </p:nvCxnSpPr>
        <p:spPr>
          <a:xfrm flipH="1" flipV="1">
            <a:off x="4436633" y="2204628"/>
            <a:ext cx="5998" cy="190797"/>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101" name="Arrow: Right 100">
            <a:extLst>
              <a:ext uri="{FF2B5EF4-FFF2-40B4-BE49-F238E27FC236}">
                <a16:creationId xmlns:a16="http://schemas.microsoft.com/office/drawing/2014/main" id="{090B824B-82AC-472D-8C66-F7FD79CDDC58}"/>
              </a:ext>
            </a:extLst>
          </p:cNvPr>
          <p:cNvSpPr/>
          <p:nvPr/>
        </p:nvSpPr>
        <p:spPr>
          <a:xfrm>
            <a:off x="457197" y="1758273"/>
            <a:ext cx="266620"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Arrow: Right 119">
            <a:extLst>
              <a:ext uri="{FF2B5EF4-FFF2-40B4-BE49-F238E27FC236}">
                <a16:creationId xmlns:a16="http://schemas.microsoft.com/office/drawing/2014/main" id="{A146876D-CC4E-459B-BC83-F7ED14580968}"/>
              </a:ext>
            </a:extLst>
          </p:cNvPr>
          <p:cNvSpPr/>
          <p:nvPr/>
        </p:nvSpPr>
        <p:spPr>
          <a:xfrm>
            <a:off x="474213" y="2630885"/>
            <a:ext cx="249604"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Arrow: Right 122">
            <a:extLst>
              <a:ext uri="{FF2B5EF4-FFF2-40B4-BE49-F238E27FC236}">
                <a16:creationId xmlns:a16="http://schemas.microsoft.com/office/drawing/2014/main" id="{2FBFCBC6-6C3B-4EFB-8CDD-03C63C877359}"/>
              </a:ext>
            </a:extLst>
          </p:cNvPr>
          <p:cNvSpPr/>
          <p:nvPr/>
        </p:nvSpPr>
        <p:spPr>
          <a:xfrm>
            <a:off x="469875" y="3566144"/>
            <a:ext cx="270958"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Arrow: Right 124">
            <a:extLst>
              <a:ext uri="{FF2B5EF4-FFF2-40B4-BE49-F238E27FC236}">
                <a16:creationId xmlns:a16="http://schemas.microsoft.com/office/drawing/2014/main" id="{3B659212-7BC0-4D2B-8292-6172A6BEA55C}"/>
              </a:ext>
            </a:extLst>
          </p:cNvPr>
          <p:cNvSpPr/>
          <p:nvPr/>
        </p:nvSpPr>
        <p:spPr>
          <a:xfrm>
            <a:off x="457047" y="4663264"/>
            <a:ext cx="144087" cy="1371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5" name="Straight Arrow Connector 104">
            <a:extLst>
              <a:ext uri="{FF2B5EF4-FFF2-40B4-BE49-F238E27FC236}">
                <a16:creationId xmlns:a16="http://schemas.microsoft.com/office/drawing/2014/main" id="{24B2C155-7E10-46EA-8298-C22BCF42DCCA}"/>
              </a:ext>
            </a:extLst>
          </p:cNvPr>
          <p:cNvCxnSpPr>
            <a:stCxn id="54" idx="0"/>
            <a:endCxn id="70" idx="2"/>
          </p:cNvCxnSpPr>
          <p:nvPr/>
        </p:nvCxnSpPr>
        <p:spPr>
          <a:xfrm flipH="1" flipV="1">
            <a:off x="1599630" y="1206861"/>
            <a:ext cx="136931" cy="2614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7" name="Straight Arrow Connector 106">
            <a:extLst>
              <a:ext uri="{FF2B5EF4-FFF2-40B4-BE49-F238E27FC236}">
                <a16:creationId xmlns:a16="http://schemas.microsoft.com/office/drawing/2014/main" id="{35D0C476-458F-404D-9661-F0817E8507CE}"/>
              </a:ext>
            </a:extLst>
          </p:cNvPr>
          <p:cNvCxnSpPr>
            <a:stCxn id="65" idx="0"/>
            <a:endCxn id="53" idx="2"/>
          </p:cNvCxnSpPr>
          <p:nvPr/>
        </p:nvCxnSpPr>
        <p:spPr>
          <a:xfrm flipH="1" flipV="1">
            <a:off x="4114800" y="1206628"/>
            <a:ext cx="321833" cy="30260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9" name="Straight Arrow Connector 108">
            <a:extLst>
              <a:ext uri="{FF2B5EF4-FFF2-40B4-BE49-F238E27FC236}">
                <a16:creationId xmlns:a16="http://schemas.microsoft.com/office/drawing/2014/main" id="{608D94D1-244F-402B-873E-8E6500A1B02B}"/>
              </a:ext>
            </a:extLst>
          </p:cNvPr>
          <p:cNvCxnSpPr>
            <a:stCxn id="87" idx="0"/>
            <a:endCxn id="61" idx="2"/>
          </p:cNvCxnSpPr>
          <p:nvPr/>
        </p:nvCxnSpPr>
        <p:spPr>
          <a:xfrm flipH="1" flipV="1">
            <a:off x="6630233" y="1209097"/>
            <a:ext cx="205745" cy="2861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7" name="Straight Arrow Connector 116">
            <a:extLst>
              <a:ext uri="{FF2B5EF4-FFF2-40B4-BE49-F238E27FC236}">
                <a16:creationId xmlns:a16="http://schemas.microsoft.com/office/drawing/2014/main" id="{4C443ADC-B46F-4CF1-96DF-588C0E99E87B}"/>
              </a:ext>
            </a:extLst>
          </p:cNvPr>
          <p:cNvCxnSpPr>
            <a:stCxn id="70" idx="3"/>
            <a:endCxn id="53" idx="1"/>
          </p:cNvCxnSpPr>
          <p:nvPr/>
        </p:nvCxnSpPr>
        <p:spPr>
          <a:xfrm flipV="1">
            <a:off x="2635731" y="859972"/>
            <a:ext cx="442968" cy="233"/>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19" name="Straight Arrow Connector 118">
            <a:extLst>
              <a:ext uri="{FF2B5EF4-FFF2-40B4-BE49-F238E27FC236}">
                <a16:creationId xmlns:a16="http://schemas.microsoft.com/office/drawing/2014/main" id="{F04859B0-91A5-47C6-9E0A-9E1D23ED77A3}"/>
              </a:ext>
            </a:extLst>
          </p:cNvPr>
          <p:cNvCxnSpPr>
            <a:stCxn id="53" idx="3"/>
            <a:endCxn id="61" idx="1"/>
          </p:cNvCxnSpPr>
          <p:nvPr/>
        </p:nvCxnSpPr>
        <p:spPr>
          <a:xfrm>
            <a:off x="5150901" y="859972"/>
            <a:ext cx="443231" cy="2469"/>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28" name="Straight Arrow Connector 127">
            <a:extLst>
              <a:ext uri="{FF2B5EF4-FFF2-40B4-BE49-F238E27FC236}">
                <a16:creationId xmlns:a16="http://schemas.microsoft.com/office/drawing/2014/main" id="{4D417B7C-EAF1-4EFF-B79B-72281F90AD28}"/>
              </a:ext>
            </a:extLst>
          </p:cNvPr>
          <p:cNvCxnSpPr>
            <a:stCxn id="90" idx="1"/>
            <a:endCxn id="67" idx="3"/>
          </p:cNvCxnSpPr>
          <p:nvPr/>
        </p:nvCxnSpPr>
        <p:spPr>
          <a:xfrm flipH="1">
            <a:off x="5100226" y="3100276"/>
            <a:ext cx="705851" cy="82551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0" name="Straight Arrow Connector 129">
            <a:extLst>
              <a:ext uri="{FF2B5EF4-FFF2-40B4-BE49-F238E27FC236}">
                <a16:creationId xmlns:a16="http://schemas.microsoft.com/office/drawing/2014/main" id="{85C3A9F7-E11A-4DE0-B277-A9B663EA3739}"/>
              </a:ext>
            </a:extLst>
          </p:cNvPr>
          <p:cNvCxnSpPr>
            <a:stCxn id="67" idx="1"/>
            <a:endCxn id="56" idx="3"/>
          </p:cNvCxnSpPr>
          <p:nvPr/>
        </p:nvCxnSpPr>
        <p:spPr>
          <a:xfrm flipH="1" flipV="1">
            <a:off x="2417512" y="3625233"/>
            <a:ext cx="1355527" cy="3005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6562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err="1"/>
              <a:t>Results</a:t>
            </a:r>
            <a:r>
              <a:rPr lang="es-PE" dirty="0"/>
              <a:t> Matrix</a:t>
            </a:r>
            <a:endParaRPr lang="en-US" dirty="0"/>
          </a:p>
        </p:txBody>
      </p:sp>
      <p:sp>
        <p:nvSpPr>
          <p:cNvPr id="3" name="Marcador de contenido 2"/>
          <p:cNvSpPr>
            <a:spLocks noGrp="1"/>
          </p:cNvSpPr>
          <p:nvPr>
            <p:ph idx="1"/>
          </p:nvPr>
        </p:nvSpPr>
        <p:spPr/>
        <p:txBody>
          <a:bodyPr/>
          <a:lstStyle/>
          <a:p>
            <a:endParaRPr lang="en-US"/>
          </a:p>
        </p:txBody>
      </p:sp>
      <p:graphicFrame>
        <p:nvGraphicFramePr>
          <p:cNvPr id="4" name="Table 4">
            <a:extLst>
              <a:ext uri="{FF2B5EF4-FFF2-40B4-BE49-F238E27FC236}">
                <a16:creationId xmlns:a16="http://schemas.microsoft.com/office/drawing/2014/main" id="{3D26B35A-2E2D-49B8-8B7F-13246D40FB63}"/>
              </a:ext>
            </a:extLst>
          </p:cNvPr>
          <p:cNvGraphicFramePr>
            <a:graphicFrameLocks/>
          </p:cNvGraphicFramePr>
          <p:nvPr>
            <p:extLst>
              <p:ext uri="{D42A27DB-BD31-4B8C-83A1-F6EECF244321}">
                <p14:modId xmlns:p14="http://schemas.microsoft.com/office/powerpoint/2010/main" val="3441777477"/>
              </p:ext>
            </p:extLst>
          </p:nvPr>
        </p:nvGraphicFramePr>
        <p:xfrm>
          <a:off x="388938" y="2346324"/>
          <a:ext cx="6994840" cy="3213818"/>
        </p:xfrm>
        <a:graphic>
          <a:graphicData uri="http://schemas.openxmlformats.org/drawingml/2006/table">
            <a:tbl>
              <a:tblPr firstRow="1" bandRow="1">
                <a:tableStyleId>{5C22544A-7EE6-4342-B048-85BDC9FD1C3A}</a:tableStyleId>
              </a:tblPr>
              <a:tblGrid>
                <a:gridCol w="1748710">
                  <a:extLst>
                    <a:ext uri="{9D8B030D-6E8A-4147-A177-3AD203B41FA5}">
                      <a16:colId xmlns:a16="http://schemas.microsoft.com/office/drawing/2014/main" val="806500980"/>
                    </a:ext>
                  </a:extLst>
                </a:gridCol>
                <a:gridCol w="1748710">
                  <a:extLst>
                    <a:ext uri="{9D8B030D-6E8A-4147-A177-3AD203B41FA5}">
                      <a16:colId xmlns:a16="http://schemas.microsoft.com/office/drawing/2014/main" val="1813891922"/>
                    </a:ext>
                  </a:extLst>
                </a:gridCol>
                <a:gridCol w="1748710">
                  <a:extLst>
                    <a:ext uri="{9D8B030D-6E8A-4147-A177-3AD203B41FA5}">
                      <a16:colId xmlns:a16="http://schemas.microsoft.com/office/drawing/2014/main" val="3300700437"/>
                    </a:ext>
                  </a:extLst>
                </a:gridCol>
                <a:gridCol w="1748710">
                  <a:extLst>
                    <a:ext uri="{9D8B030D-6E8A-4147-A177-3AD203B41FA5}">
                      <a16:colId xmlns:a16="http://schemas.microsoft.com/office/drawing/2014/main" val="496227531"/>
                    </a:ext>
                  </a:extLst>
                </a:gridCol>
              </a:tblGrid>
              <a:tr h="968758">
                <a:tc>
                  <a:txBody>
                    <a:bodyPr/>
                    <a:lstStyle/>
                    <a:p>
                      <a:r>
                        <a:rPr lang="en-US" dirty="0"/>
                        <a:t>Activity</a:t>
                      </a:r>
                    </a:p>
                  </a:txBody>
                  <a:tcPr/>
                </a:tc>
                <a:tc>
                  <a:txBody>
                    <a:bodyPr/>
                    <a:lstStyle/>
                    <a:p>
                      <a:r>
                        <a:rPr lang="en-US" dirty="0"/>
                        <a:t>Result(s)</a:t>
                      </a:r>
                    </a:p>
                  </a:txBody>
                  <a:tcPr/>
                </a:tc>
                <a:tc>
                  <a:txBody>
                    <a:bodyPr/>
                    <a:lstStyle/>
                    <a:p>
                      <a:r>
                        <a:rPr lang="en-US" dirty="0"/>
                        <a:t>Rationale</a:t>
                      </a:r>
                    </a:p>
                  </a:txBody>
                  <a:tcPr/>
                </a:tc>
                <a:tc>
                  <a:txBody>
                    <a:bodyPr/>
                    <a:lstStyle/>
                    <a:p>
                      <a:r>
                        <a:rPr lang="en-US" dirty="0"/>
                        <a:t>Supporting evidence</a:t>
                      </a:r>
                    </a:p>
                  </a:txBody>
                  <a:tcPr/>
                </a:tc>
                <a:extLst>
                  <a:ext uri="{0D108BD9-81ED-4DB2-BD59-A6C34878D82A}">
                    <a16:rowId xmlns:a16="http://schemas.microsoft.com/office/drawing/2014/main" val="1388768270"/>
                  </a:ext>
                </a:extLst>
              </a:tr>
              <a:tr h="56126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02220237"/>
                  </a:ext>
                </a:extLst>
              </a:tr>
              <a:tr h="56126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72109942"/>
                  </a:ext>
                </a:extLst>
              </a:tr>
              <a:tr h="56126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99592639"/>
                  </a:ext>
                </a:extLst>
              </a:tr>
              <a:tr h="56126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82072235"/>
                  </a:ext>
                </a:extLst>
              </a:tr>
            </a:tbl>
          </a:graphicData>
        </a:graphic>
      </p:graphicFrame>
    </p:spTree>
    <p:extLst>
      <p:ext uri="{BB962C8B-B14F-4D97-AF65-F5344CB8AC3E}">
        <p14:creationId xmlns:p14="http://schemas.microsoft.com/office/powerpoint/2010/main" val="238024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862643" y="1468355"/>
            <a:ext cx="1747835" cy="671275"/>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1. Farmers are engaged in sustainable practices</a:t>
            </a:r>
          </a:p>
        </p:txBody>
      </p:sp>
      <p:sp>
        <p:nvSpPr>
          <p:cNvPr id="55" name="Rectangle 54"/>
          <p:cNvSpPr/>
          <p:nvPr/>
        </p:nvSpPr>
        <p:spPr>
          <a:xfrm>
            <a:off x="935734" y="2335932"/>
            <a:ext cx="1598395" cy="639454"/>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1.1. Farmers use tools and information effectively</a:t>
            </a:r>
          </a:p>
        </p:txBody>
      </p:sp>
      <p:sp>
        <p:nvSpPr>
          <p:cNvPr id="56" name="Rectangle 55"/>
          <p:cNvSpPr/>
          <p:nvPr/>
        </p:nvSpPr>
        <p:spPr>
          <a:xfrm>
            <a:off x="1058501" y="3169754"/>
            <a:ext cx="1359011" cy="910957"/>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1.2. Farmers have access to information, technology and assistance</a:t>
            </a:r>
          </a:p>
        </p:txBody>
      </p:sp>
      <p:sp>
        <p:nvSpPr>
          <p:cNvPr id="65" name="Rectangle 64"/>
          <p:cNvSpPr/>
          <p:nvPr/>
        </p:nvSpPr>
        <p:spPr>
          <a:xfrm>
            <a:off x="3722365" y="1509235"/>
            <a:ext cx="1428536" cy="695393"/>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2. Farmers create value from their products</a:t>
            </a:r>
          </a:p>
        </p:txBody>
      </p:sp>
      <p:sp>
        <p:nvSpPr>
          <p:cNvPr id="66" name="Rectangle 65"/>
          <p:cNvSpPr/>
          <p:nvPr/>
        </p:nvSpPr>
        <p:spPr>
          <a:xfrm>
            <a:off x="3763991" y="2395425"/>
            <a:ext cx="1357279" cy="821030"/>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2.1. Farmers commercialize their products on competitive basis</a:t>
            </a:r>
          </a:p>
        </p:txBody>
      </p:sp>
      <p:sp>
        <p:nvSpPr>
          <p:cNvPr id="67" name="Rectangle 66"/>
          <p:cNvSpPr/>
          <p:nvPr/>
        </p:nvSpPr>
        <p:spPr>
          <a:xfrm>
            <a:off x="3773039" y="3407256"/>
            <a:ext cx="1327187" cy="103707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2.2. Farmers have access to facilities, partners, mentors and value chains</a:t>
            </a:r>
          </a:p>
        </p:txBody>
      </p:sp>
      <p:sp>
        <p:nvSpPr>
          <p:cNvPr id="68" name="Rectangle 67"/>
          <p:cNvSpPr/>
          <p:nvPr/>
        </p:nvSpPr>
        <p:spPr>
          <a:xfrm>
            <a:off x="601134" y="4586771"/>
            <a:ext cx="5066066" cy="281388"/>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CCIR 1.1. Tools, support and networks meet farmers’ needs and expectations</a:t>
            </a:r>
          </a:p>
        </p:txBody>
      </p:sp>
      <p:sp>
        <p:nvSpPr>
          <p:cNvPr id="87" name="Rectangle 86"/>
          <p:cNvSpPr/>
          <p:nvPr/>
        </p:nvSpPr>
        <p:spPr>
          <a:xfrm>
            <a:off x="5945674" y="1495270"/>
            <a:ext cx="1780607" cy="911994"/>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3. Universities, farmers and industry partners develop research with and for farmers</a:t>
            </a:r>
          </a:p>
        </p:txBody>
      </p:sp>
      <p:sp>
        <p:nvSpPr>
          <p:cNvPr id="88" name="Rectangle 87"/>
          <p:cNvSpPr/>
          <p:nvPr/>
        </p:nvSpPr>
        <p:spPr>
          <a:xfrm>
            <a:off x="6112696" y="4910492"/>
            <a:ext cx="1613585" cy="828989"/>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3.1. Sustainable partnerships with Amazon communities &amp; farmer leaders</a:t>
            </a:r>
          </a:p>
        </p:txBody>
      </p:sp>
      <p:sp>
        <p:nvSpPr>
          <p:cNvPr id="89" name="Rectangle 88"/>
          <p:cNvSpPr/>
          <p:nvPr/>
        </p:nvSpPr>
        <p:spPr>
          <a:xfrm>
            <a:off x="6234172" y="3793287"/>
            <a:ext cx="1492109" cy="94174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3.2. Scientists, professionals and scholars trained in participatory development </a:t>
            </a:r>
          </a:p>
        </p:txBody>
      </p:sp>
      <p:sp>
        <p:nvSpPr>
          <p:cNvPr id="90" name="Rectangle 89"/>
          <p:cNvSpPr/>
          <p:nvPr/>
        </p:nvSpPr>
        <p:spPr>
          <a:xfrm>
            <a:off x="5806077" y="2581039"/>
            <a:ext cx="1932706" cy="1038473"/>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IR 3.3. Scientists, scholars, farmers and policy-makers use data, development research and traditional knowledge base</a:t>
            </a:r>
          </a:p>
        </p:txBody>
      </p:sp>
      <p:sp>
        <p:nvSpPr>
          <p:cNvPr id="53" name="Rectangle 52"/>
          <p:cNvSpPr/>
          <p:nvPr/>
        </p:nvSpPr>
        <p:spPr>
          <a:xfrm>
            <a:off x="3078699" y="513316"/>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Farmers and communities in the Amazon region of Peru have good quality of life</a:t>
            </a:r>
          </a:p>
        </p:txBody>
      </p:sp>
      <p:sp>
        <p:nvSpPr>
          <p:cNvPr id="61" name="Rectangle 60">
            <a:extLst>
              <a:ext uri="{FF2B5EF4-FFF2-40B4-BE49-F238E27FC236}">
                <a16:creationId xmlns:a16="http://schemas.microsoft.com/office/drawing/2014/main" id="{5132FC0A-AF7A-490D-B3E9-8BFAD581DDF0}"/>
              </a:ext>
            </a:extLst>
          </p:cNvPr>
          <p:cNvSpPr/>
          <p:nvPr/>
        </p:nvSpPr>
        <p:spPr>
          <a:xfrm>
            <a:off x="5594132" y="515785"/>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Indigenous and women farmers and producers are empowered</a:t>
            </a:r>
          </a:p>
        </p:txBody>
      </p:sp>
      <p:sp>
        <p:nvSpPr>
          <p:cNvPr id="70" name="Rectangle 69">
            <a:extLst>
              <a:ext uri="{FF2B5EF4-FFF2-40B4-BE49-F238E27FC236}">
                <a16:creationId xmlns:a16="http://schemas.microsoft.com/office/drawing/2014/main" id="{7EA41B8D-29E2-4A62-BB9F-B5FF0DFD7BED}"/>
              </a:ext>
            </a:extLst>
          </p:cNvPr>
          <p:cNvSpPr/>
          <p:nvPr/>
        </p:nvSpPr>
        <p:spPr>
          <a:xfrm>
            <a:off x="563529" y="513549"/>
            <a:ext cx="2072202" cy="693312"/>
          </a:xfrm>
          <a:prstGeom prst="rect">
            <a:avLst/>
          </a:prstGeom>
          <a:solidFill>
            <a:srgbClr val="002A6C"/>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Biodiverse, productive and resilient Amazon ecosystem</a:t>
            </a:r>
          </a:p>
        </p:txBody>
      </p:sp>
      <p:cxnSp>
        <p:nvCxnSpPr>
          <p:cNvPr id="121" name="Straight Connector 120">
            <a:extLst>
              <a:ext uri="{FF2B5EF4-FFF2-40B4-BE49-F238E27FC236}">
                <a16:creationId xmlns:a16="http://schemas.microsoft.com/office/drawing/2014/main" id="{F3B94FC8-C963-420E-859C-243A6126A2B0}"/>
              </a:ext>
            </a:extLst>
          </p:cNvPr>
          <p:cNvCxnSpPr/>
          <p:nvPr/>
        </p:nvCxnSpPr>
        <p:spPr>
          <a:xfrm flipH="1">
            <a:off x="119550" y="6335016"/>
            <a:ext cx="7606731"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2" name="TextBox 121">
            <a:extLst>
              <a:ext uri="{FF2B5EF4-FFF2-40B4-BE49-F238E27FC236}">
                <a16:creationId xmlns:a16="http://schemas.microsoft.com/office/drawing/2014/main" id="{242EF874-F276-446C-B703-216ECA71BC76}"/>
              </a:ext>
            </a:extLst>
          </p:cNvPr>
          <p:cNvSpPr txBox="1"/>
          <p:nvPr/>
        </p:nvSpPr>
        <p:spPr>
          <a:xfrm flipH="1">
            <a:off x="72166" y="5969310"/>
            <a:ext cx="921302"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Results</a:t>
            </a:r>
          </a:p>
        </p:txBody>
      </p:sp>
      <p:cxnSp>
        <p:nvCxnSpPr>
          <p:cNvPr id="124" name="Straight Arrow Connector 123">
            <a:extLst>
              <a:ext uri="{FF2B5EF4-FFF2-40B4-BE49-F238E27FC236}">
                <a16:creationId xmlns:a16="http://schemas.microsoft.com/office/drawing/2014/main" id="{83597837-F54F-4937-A7DE-0CC636C5FFBC}"/>
              </a:ext>
            </a:extLst>
          </p:cNvPr>
          <p:cNvCxnSpPr>
            <a:cxnSpLocks/>
          </p:cNvCxnSpPr>
          <p:nvPr/>
        </p:nvCxnSpPr>
        <p:spPr>
          <a:xfrm flipV="1">
            <a:off x="72166" y="5236418"/>
            <a:ext cx="0" cy="95702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1" name="TextBox 140">
            <a:extLst>
              <a:ext uri="{FF2B5EF4-FFF2-40B4-BE49-F238E27FC236}">
                <a16:creationId xmlns:a16="http://schemas.microsoft.com/office/drawing/2014/main" id="{59004072-C86B-4317-B93B-06C97618BDBB}"/>
              </a:ext>
            </a:extLst>
          </p:cNvPr>
          <p:cNvSpPr txBox="1"/>
          <p:nvPr/>
        </p:nvSpPr>
        <p:spPr>
          <a:xfrm flipH="1">
            <a:off x="72166" y="6320577"/>
            <a:ext cx="1079054" cy="369332"/>
          </a:xfrm>
          <a:prstGeom prst="rect">
            <a:avLst/>
          </a:prstGeom>
          <a:no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Activities</a:t>
            </a:r>
          </a:p>
        </p:txBody>
      </p:sp>
      <p:cxnSp>
        <p:nvCxnSpPr>
          <p:cNvPr id="126" name="Straight Arrow Connector 125">
            <a:extLst>
              <a:ext uri="{FF2B5EF4-FFF2-40B4-BE49-F238E27FC236}">
                <a16:creationId xmlns:a16="http://schemas.microsoft.com/office/drawing/2014/main" id="{C169D6C6-FE4B-4401-89E5-44FEB15282F2}"/>
              </a:ext>
            </a:extLst>
          </p:cNvPr>
          <p:cNvCxnSpPr>
            <a:stCxn id="141" idx="3"/>
          </p:cNvCxnSpPr>
          <p:nvPr/>
        </p:nvCxnSpPr>
        <p:spPr>
          <a:xfrm>
            <a:off x="72166" y="6505243"/>
            <a:ext cx="0" cy="80337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2" name="Rectangle 141">
            <a:extLst>
              <a:ext uri="{FF2B5EF4-FFF2-40B4-BE49-F238E27FC236}">
                <a16:creationId xmlns:a16="http://schemas.microsoft.com/office/drawing/2014/main" id="{A1EC8745-85E6-4555-AC9F-F4D246CFC889}"/>
              </a:ext>
            </a:extLst>
          </p:cNvPr>
          <p:cNvSpPr/>
          <p:nvPr/>
        </p:nvSpPr>
        <p:spPr>
          <a:xfrm>
            <a:off x="1648310" y="7352005"/>
            <a:ext cx="3128406" cy="1016989"/>
          </a:xfrm>
          <a:prstGeom prst="rect">
            <a:avLst/>
          </a:prstGeom>
          <a:no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Meteorological Information Network &amp; Climate Services</a:t>
            </a:r>
          </a:p>
        </p:txBody>
      </p:sp>
      <p:cxnSp>
        <p:nvCxnSpPr>
          <p:cNvPr id="147" name="Straight Arrow Connector 146">
            <a:extLst>
              <a:ext uri="{FF2B5EF4-FFF2-40B4-BE49-F238E27FC236}">
                <a16:creationId xmlns:a16="http://schemas.microsoft.com/office/drawing/2014/main" id="{6E3BB2CF-B13C-4532-8164-2BB50AC07BD2}"/>
              </a:ext>
            </a:extLst>
          </p:cNvPr>
          <p:cNvCxnSpPr>
            <a:cxnSpLocks/>
            <a:stCxn id="142" idx="0"/>
          </p:cNvCxnSpPr>
          <p:nvPr/>
        </p:nvCxnSpPr>
        <p:spPr>
          <a:xfrm flipH="1" flipV="1">
            <a:off x="2269211" y="4910493"/>
            <a:ext cx="943302" cy="2441512"/>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2" name="Rectangle 61">
            <a:extLst>
              <a:ext uri="{FF2B5EF4-FFF2-40B4-BE49-F238E27FC236}">
                <a16:creationId xmlns:a16="http://schemas.microsoft.com/office/drawing/2014/main" id="{0D7782D7-A26A-4CFB-9B8D-DF2DE38D3284}"/>
              </a:ext>
            </a:extLst>
          </p:cNvPr>
          <p:cNvSpPr/>
          <p:nvPr/>
        </p:nvSpPr>
        <p:spPr>
          <a:xfrm>
            <a:off x="25428" y="1460678"/>
            <a:ext cx="431769" cy="3605514"/>
          </a:xfrm>
          <a:prstGeom prst="rect">
            <a:avLst/>
          </a:prstGeom>
          <a:solidFill>
            <a:srgbClr val="B0CBEA"/>
          </a:solidFill>
          <a:ln>
            <a:solidFill>
              <a:srgbClr val="002A6C"/>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a:solidFill>
                  <a:schemeClr val="tx1"/>
                </a:solidFill>
              </a:rPr>
              <a:t>CCIR 1. Women and indigenous farmers are engaged in design, development and leadership of activities</a:t>
            </a:r>
          </a:p>
        </p:txBody>
      </p:sp>
      <p:cxnSp>
        <p:nvCxnSpPr>
          <p:cNvPr id="16" name="Straight Arrow Connector 15">
            <a:extLst>
              <a:ext uri="{FF2B5EF4-FFF2-40B4-BE49-F238E27FC236}">
                <a16:creationId xmlns:a16="http://schemas.microsoft.com/office/drawing/2014/main" id="{DB3E10EE-5645-4755-BB58-28A38FE310D1}"/>
              </a:ext>
            </a:extLst>
          </p:cNvPr>
          <p:cNvCxnSpPr>
            <a:stCxn id="68" idx="3"/>
            <a:endCxn id="88" idx="1"/>
          </p:cNvCxnSpPr>
          <p:nvPr/>
        </p:nvCxnSpPr>
        <p:spPr>
          <a:xfrm>
            <a:off x="5667200" y="4727465"/>
            <a:ext cx="445496" cy="59752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99E2852D-DB6F-4E46-8668-3B7A793D138A}"/>
              </a:ext>
            </a:extLst>
          </p:cNvPr>
          <p:cNvCxnSpPr>
            <a:stCxn id="88" idx="0"/>
            <a:endCxn id="89" idx="2"/>
          </p:cNvCxnSpPr>
          <p:nvPr/>
        </p:nvCxnSpPr>
        <p:spPr>
          <a:xfrm flipV="1">
            <a:off x="6919489" y="4735030"/>
            <a:ext cx="60738" cy="17546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1458276C-1BE1-4012-A9E7-ABAF0D98A56C}"/>
              </a:ext>
            </a:extLst>
          </p:cNvPr>
          <p:cNvCxnSpPr>
            <a:stCxn id="89" idx="0"/>
            <a:endCxn id="90" idx="2"/>
          </p:cNvCxnSpPr>
          <p:nvPr/>
        </p:nvCxnSpPr>
        <p:spPr>
          <a:xfrm flipH="1" flipV="1">
            <a:off x="6772430" y="3619512"/>
            <a:ext cx="207797" cy="1737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431CC6CA-BEFF-4E00-B24D-DA6F7DDD1834}"/>
              </a:ext>
            </a:extLst>
          </p:cNvPr>
          <p:cNvCxnSpPr>
            <a:stCxn id="90" idx="0"/>
            <a:endCxn id="87" idx="2"/>
          </p:cNvCxnSpPr>
          <p:nvPr/>
        </p:nvCxnSpPr>
        <p:spPr>
          <a:xfrm flipV="1">
            <a:off x="6772430" y="2407264"/>
            <a:ext cx="63548" cy="1737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84BF646B-77C6-43FF-AD32-23FA3DD30A1F}"/>
              </a:ext>
            </a:extLst>
          </p:cNvPr>
          <p:cNvCxnSpPr>
            <a:stCxn id="68" idx="0"/>
            <a:endCxn id="67" idx="2"/>
          </p:cNvCxnSpPr>
          <p:nvPr/>
        </p:nvCxnSpPr>
        <p:spPr>
          <a:xfrm flipV="1">
            <a:off x="3134167" y="4444329"/>
            <a:ext cx="1302466" cy="14244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9" name="Straight Arrow Connector 38">
            <a:extLst>
              <a:ext uri="{FF2B5EF4-FFF2-40B4-BE49-F238E27FC236}">
                <a16:creationId xmlns:a16="http://schemas.microsoft.com/office/drawing/2014/main" id="{28495F38-76FA-46C0-9A80-BB6547154FB7}"/>
              </a:ext>
            </a:extLst>
          </p:cNvPr>
          <p:cNvCxnSpPr>
            <a:cxnSpLocks/>
            <a:stCxn id="55" idx="2"/>
            <a:endCxn id="56" idx="0"/>
          </p:cNvCxnSpPr>
          <p:nvPr/>
        </p:nvCxnSpPr>
        <p:spPr>
          <a:xfrm>
            <a:off x="1734932" y="2975386"/>
            <a:ext cx="3075" cy="194368"/>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a:extLst>
              <a:ext uri="{FF2B5EF4-FFF2-40B4-BE49-F238E27FC236}">
                <a16:creationId xmlns:a16="http://schemas.microsoft.com/office/drawing/2014/main" id="{0FA622EC-BEFD-4198-AB24-C79BBB056314}"/>
              </a:ext>
            </a:extLst>
          </p:cNvPr>
          <p:cNvCxnSpPr>
            <a:stCxn id="55" idx="0"/>
            <a:endCxn id="54" idx="2"/>
          </p:cNvCxnSpPr>
          <p:nvPr/>
        </p:nvCxnSpPr>
        <p:spPr>
          <a:xfrm flipV="1">
            <a:off x="1734932" y="2139630"/>
            <a:ext cx="1629" cy="19630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76" name="TextBox 75">
            <a:extLst>
              <a:ext uri="{FF2B5EF4-FFF2-40B4-BE49-F238E27FC236}">
                <a16:creationId xmlns:a16="http://schemas.microsoft.com/office/drawing/2014/main" id="{A560B928-7F3A-42C4-A8DC-3C912CBA489A}"/>
              </a:ext>
            </a:extLst>
          </p:cNvPr>
          <p:cNvSpPr txBox="1"/>
          <p:nvPr/>
        </p:nvSpPr>
        <p:spPr>
          <a:xfrm flipH="1">
            <a:off x="224366" y="46568"/>
            <a:ext cx="7336366" cy="369332"/>
          </a:xfrm>
          <a:prstGeom prst="rect">
            <a:avLst/>
          </a:prstGeom>
          <a:noFill/>
        </p:spPr>
        <p:txBody>
          <a:bodyPr wrap="square" rtlCol="0">
            <a:spAutoFit/>
          </a:bodyPr>
          <a:lstStyle/>
          <a:p>
            <a:pPr algn="ctr"/>
            <a:r>
              <a:rPr lang="en-US" dirty="0"/>
              <a:t>Example 1: PERU-Hub Results Framework with </a:t>
            </a:r>
            <a:r>
              <a:rPr lang="en-US" dirty="0" err="1"/>
              <a:t>Mesonet</a:t>
            </a:r>
            <a:r>
              <a:rPr lang="en-US" dirty="0"/>
              <a:t> Activity Mapped</a:t>
            </a:r>
          </a:p>
        </p:txBody>
      </p:sp>
      <p:cxnSp>
        <p:nvCxnSpPr>
          <p:cNvPr id="78" name="Straight Arrow Connector 77">
            <a:extLst>
              <a:ext uri="{FF2B5EF4-FFF2-40B4-BE49-F238E27FC236}">
                <a16:creationId xmlns:a16="http://schemas.microsoft.com/office/drawing/2014/main" id="{4ECE7372-98AC-4C75-ADC3-F2F8E57E2F2A}"/>
              </a:ext>
            </a:extLst>
          </p:cNvPr>
          <p:cNvCxnSpPr>
            <a:stCxn id="68" idx="0"/>
            <a:endCxn id="56" idx="2"/>
          </p:cNvCxnSpPr>
          <p:nvPr/>
        </p:nvCxnSpPr>
        <p:spPr>
          <a:xfrm flipH="1" flipV="1">
            <a:off x="1738007" y="4080711"/>
            <a:ext cx="1396160" cy="5060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C784CB1C-920B-4719-937B-E371979A9AD7}"/>
              </a:ext>
            </a:extLst>
          </p:cNvPr>
          <p:cNvCxnSpPr>
            <a:stCxn id="67" idx="0"/>
            <a:endCxn id="66" idx="2"/>
          </p:cNvCxnSpPr>
          <p:nvPr/>
        </p:nvCxnSpPr>
        <p:spPr>
          <a:xfrm flipV="1">
            <a:off x="4436633" y="3216455"/>
            <a:ext cx="5998" cy="19080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393D253A-48B0-4EEC-B1BE-41778A129F54}"/>
              </a:ext>
            </a:extLst>
          </p:cNvPr>
          <p:cNvCxnSpPr>
            <a:stCxn id="66" idx="0"/>
            <a:endCxn id="65" idx="2"/>
          </p:cNvCxnSpPr>
          <p:nvPr/>
        </p:nvCxnSpPr>
        <p:spPr>
          <a:xfrm flipH="1" flipV="1">
            <a:off x="4436633" y="2204628"/>
            <a:ext cx="5998" cy="190797"/>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101" name="Arrow: Right 100">
            <a:extLst>
              <a:ext uri="{FF2B5EF4-FFF2-40B4-BE49-F238E27FC236}">
                <a16:creationId xmlns:a16="http://schemas.microsoft.com/office/drawing/2014/main" id="{090B824B-82AC-472D-8C66-F7FD79CDDC58}"/>
              </a:ext>
            </a:extLst>
          </p:cNvPr>
          <p:cNvSpPr/>
          <p:nvPr/>
        </p:nvSpPr>
        <p:spPr>
          <a:xfrm>
            <a:off x="457197" y="1758273"/>
            <a:ext cx="266620"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Arrow: Right 119">
            <a:extLst>
              <a:ext uri="{FF2B5EF4-FFF2-40B4-BE49-F238E27FC236}">
                <a16:creationId xmlns:a16="http://schemas.microsoft.com/office/drawing/2014/main" id="{A146876D-CC4E-459B-BC83-F7ED14580968}"/>
              </a:ext>
            </a:extLst>
          </p:cNvPr>
          <p:cNvSpPr/>
          <p:nvPr/>
        </p:nvSpPr>
        <p:spPr>
          <a:xfrm>
            <a:off x="474213" y="2630885"/>
            <a:ext cx="249604"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Arrow: Right 122">
            <a:extLst>
              <a:ext uri="{FF2B5EF4-FFF2-40B4-BE49-F238E27FC236}">
                <a16:creationId xmlns:a16="http://schemas.microsoft.com/office/drawing/2014/main" id="{2FBFCBC6-6C3B-4EFB-8CDD-03C63C877359}"/>
              </a:ext>
            </a:extLst>
          </p:cNvPr>
          <p:cNvSpPr/>
          <p:nvPr/>
        </p:nvSpPr>
        <p:spPr>
          <a:xfrm>
            <a:off x="469875" y="3566144"/>
            <a:ext cx="270958" cy="1480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Arrow: Right 124">
            <a:extLst>
              <a:ext uri="{FF2B5EF4-FFF2-40B4-BE49-F238E27FC236}">
                <a16:creationId xmlns:a16="http://schemas.microsoft.com/office/drawing/2014/main" id="{3B659212-7BC0-4D2B-8292-6172A6BEA55C}"/>
              </a:ext>
            </a:extLst>
          </p:cNvPr>
          <p:cNvSpPr/>
          <p:nvPr/>
        </p:nvSpPr>
        <p:spPr>
          <a:xfrm>
            <a:off x="457047" y="4663264"/>
            <a:ext cx="144087" cy="1371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5" name="Straight Arrow Connector 104">
            <a:extLst>
              <a:ext uri="{FF2B5EF4-FFF2-40B4-BE49-F238E27FC236}">
                <a16:creationId xmlns:a16="http://schemas.microsoft.com/office/drawing/2014/main" id="{24B2C155-7E10-46EA-8298-C22BCF42DCCA}"/>
              </a:ext>
            </a:extLst>
          </p:cNvPr>
          <p:cNvCxnSpPr>
            <a:stCxn id="54" idx="0"/>
            <a:endCxn id="70" idx="2"/>
          </p:cNvCxnSpPr>
          <p:nvPr/>
        </p:nvCxnSpPr>
        <p:spPr>
          <a:xfrm flipH="1" flipV="1">
            <a:off x="1599630" y="1206861"/>
            <a:ext cx="136931" cy="2614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7" name="Straight Arrow Connector 106">
            <a:extLst>
              <a:ext uri="{FF2B5EF4-FFF2-40B4-BE49-F238E27FC236}">
                <a16:creationId xmlns:a16="http://schemas.microsoft.com/office/drawing/2014/main" id="{35D0C476-458F-404D-9661-F0817E8507CE}"/>
              </a:ext>
            </a:extLst>
          </p:cNvPr>
          <p:cNvCxnSpPr>
            <a:stCxn id="65" idx="0"/>
            <a:endCxn id="53" idx="2"/>
          </p:cNvCxnSpPr>
          <p:nvPr/>
        </p:nvCxnSpPr>
        <p:spPr>
          <a:xfrm flipH="1" flipV="1">
            <a:off x="4114800" y="1206628"/>
            <a:ext cx="321833" cy="30260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9" name="Straight Arrow Connector 108">
            <a:extLst>
              <a:ext uri="{FF2B5EF4-FFF2-40B4-BE49-F238E27FC236}">
                <a16:creationId xmlns:a16="http://schemas.microsoft.com/office/drawing/2014/main" id="{608D94D1-244F-402B-873E-8E6500A1B02B}"/>
              </a:ext>
            </a:extLst>
          </p:cNvPr>
          <p:cNvCxnSpPr>
            <a:stCxn id="87" idx="0"/>
            <a:endCxn id="61" idx="2"/>
          </p:cNvCxnSpPr>
          <p:nvPr/>
        </p:nvCxnSpPr>
        <p:spPr>
          <a:xfrm flipH="1" flipV="1">
            <a:off x="6630233" y="1209097"/>
            <a:ext cx="205745" cy="2861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7" name="Straight Arrow Connector 116">
            <a:extLst>
              <a:ext uri="{FF2B5EF4-FFF2-40B4-BE49-F238E27FC236}">
                <a16:creationId xmlns:a16="http://schemas.microsoft.com/office/drawing/2014/main" id="{4C443ADC-B46F-4CF1-96DF-588C0E99E87B}"/>
              </a:ext>
            </a:extLst>
          </p:cNvPr>
          <p:cNvCxnSpPr>
            <a:stCxn id="70" idx="3"/>
            <a:endCxn id="53" idx="1"/>
          </p:cNvCxnSpPr>
          <p:nvPr/>
        </p:nvCxnSpPr>
        <p:spPr>
          <a:xfrm flipV="1">
            <a:off x="2635731" y="859972"/>
            <a:ext cx="442968" cy="233"/>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19" name="Straight Arrow Connector 118">
            <a:extLst>
              <a:ext uri="{FF2B5EF4-FFF2-40B4-BE49-F238E27FC236}">
                <a16:creationId xmlns:a16="http://schemas.microsoft.com/office/drawing/2014/main" id="{F04859B0-91A5-47C6-9E0A-9E1D23ED77A3}"/>
              </a:ext>
            </a:extLst>
          </p:cNvPr>
          <p:cNvCxnSpPr>
            <a:stCxn id="53" idx="3"/>
            <a:endCxn id="61" idx="1"/>
          </p:cNvCxnSpPr>
          <p:nvPr/>
        </p:nvCxnSpPr>
        <p:spPr>
          <a:xfrm>
            <a:off x="5150901" y="859972"/>
            <a:ext cx="443231" cy="2469"/>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28" name="Straight Arrow Connector 127">
            <a:extLst>
              <a:ext uri="{FF2B5EF4-FFF2-40B4-BE49-F238E27FC236}">
                <a16:creationId xmlns:a16="http://schemas.microsoft.com/office/drawing/2014/main" id="{4D417B7C-EAF1-4EFF-B79B-72281F90AD28}"/>
              </a:ext>
            </a:extLst>
          </p:cNvPr>
          <p:cNvCxnSpPr>
            <a:stCxn id="90" idx="1"/>
            <a:endCxn id="67" idx="3"/>
          </p:cNvCxnSpPr>
          <p:nvPr/>
        </p:nvCxnSpPr>
        <p:spPr>
          <a:xfrm flipH="1">
            <a:off x="5100226" y="3100276"/>
            <a:ext cx="705851" cy="82551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0" name="Straight Arrow Connector 129">
            <a:extLst>
              <a:ext uri="{FF2B5EF4-FFF2-40B4-BE49-F238E27FC236}">
                <a16:creationId xmlns:a16="http://schemas.microsoft.com/office/drawing/2014/main" id="{85C3A9F7-E11A-4DE0-B277-A9B663EA3739}"/>
              </a:ext>
            </a:extLst>
          </p:cNvPr>
          <p:cNvCxnSpPr>
            <a:stCxn id="67" idx="1"/>
            <a:endCxn id="56" idx="3"/>
          </p:cNvCxnSpPr>
          <p:nvPr/>
        </p:nvCxnSpPr>
        <p:spPr>
          <a:xfrm flipH="1" flipV="1">
            <a:off x="2417512" y="3625233"/>
            <a:ext cx="1355527" cy="3005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Conector recto 8"/>
          <p:cNvCxnSpPr>
            <a:stCxn id="142" idx="0"/>
          </p:cNvCxnSpPr>
          <p:nvPr/>
        </p:nvCxnSpPr>
        <p:spPr>
          <a:xfrm flipV="1">
            <a:off x="3212513" y="2581039"/>
            <a:ext cx="0" cy="477096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Conector recto de flecha 12"/>
          <p:cNvCxnSpPr/>
          <p:nvPr/>
        </p:nvCxnSpPr>
        <p:spPr>
          <a:xfrm flipH="1">
            <a:off x="2534129" y="2581039"/>
            <a:ext cx="678384"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63" name="Conector recto de flecha 62"/>
          <p:cNvCxnSpPr>
            <a:endCxn id="56" idx="3"/>
          </p:cNvCxnSpPr>
          <p:nvPr/>
        </p:nvCxnSpPr>
        <p:spPr>
          <a:xfrm flipH="1">
            <a:off x="2417512" y="3579606"/>
            <a:ext cx="769978" cy="4562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4" name="Conector recto de flecha 23"/>
          <p:cNvCxnSpPr/>
          <p:nvPr/>
        </p:nvCxnSpPr>
        <p:spPr>
          <a:xfrm flipH="1" flipV="1">
            <a:off x="469875" y="4112125"/>
            <a:ext cx="2277404" cy="328221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2" name="Conector recto de flecha 71"/>
          <p:cNvCxnSpPr>
            <a:endCxn id="90" idx="1"/>
          </p:cNvCxnSpPr>
          <p:nvPr/>
        </p:nvCxnSpPr>
        <p:spPr>
          <a:xfrm flipV="1">
            <a:off x="4168923" y="3100276"/>
            <a:ext cx="1637154" cy="428268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38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err="1"/>
              <a:t>Example</a:t>
            </a:r>
            <a:r>
              <a:rPr lang="es-PE" dirty="0"/>
              <a:t> </a:t>
            </a:r>
            <a:r>
              <a:rPr lang="es-PE" dirty="0" err="1"/>
              <a:t>Results</a:t>
            </a:r>
            <a:r>
              <a:rPr lang="es-PE" dirty="0"/>
              <a:t> Matrix: PERU-Hub</a:t>
            </a:r>
            <a:endParaRPr lang="en-US" dirty="0"/>
          </a:p>
        </p:txBody>
      </p:sp>
      <p:sp>
        <p:nvSpPr>
          <p:cNvPr id="3" name="Marcador de contenido 2"/>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D26B35A-2E2D-49B8-8B7F-13246D40FB63}"/>
              </a:ext>
            </a:extLst>
          </p:cNvPr>
          <p:cNvGraphicFramePr>
            <a:graphicFrameLocks/>
          </p:cNvGraphicFramePr>
          <p:nvPr>
            <p:extLst>
              <p:ext uri="{D42A27DB-BD31-4B8C-83A1-F6EECF244321}">
                <p14:modId xmlns:p14="http://schemas.microsoft.com/office/powerpoint/2010/main" val="2357692370"/>
              </p:ext>
            </p:extLst>
          </p:nvPr>
        </p:nvGraphicFramePr>
        <p:xfrm>
          <a:off x="388938" y="2346324"/>
          <a:ext cx="6994840" cy="5296918"/>
        </p:xfrm>
        <a:graphic>
          <a:graphicData uri="http://schemas.openxmlformats.org/drawingml/2006/table">
            <a:tbl>
              <a:tblPr firstRow="1" bandRow="1">
                <a:tableStyleId>{5C22544A-7EE6-4342-B048-85BDC9FD1C3A}</a:tableStyleId>
              </a:tblPr>
              <a:tblGrid>
                <a:gridCol w="1418597">
                  <a:extLst>
                    <a:ext uri="{9D8B030D-6E8A-4147-A177-3AD203B41FA5}">
                      <a16:colId xmlns:a16="http://schemas.microsoft.com/office/drawing/2014/main" val="806500980"/>
                    </a:ext>
                  </a:extLst>
                </a:gridCol>
                <a:gridCol w="1041991">
                  <a:extLst>
                    <a:ext uri="{9D8B030D-6E8A-4147-A177-3AD203B41FA5}">
                      <a16:colId xmlns:a16="http://schemas.microsoft.com/office/drawing/2014/main" val="1813891922"/>
                    </a:ext>
                  </a:extLst>
                </a:gridCol>
                <a:gridCol w="2785542">
                  <a:extLst>
                    <a:ext uri="{9D8B030D-6E8A-4147-A177-3AD203B41FA5}">
                      <a16:colId xmlns:a16="http://schemas.microsoft.com/office/drawing/2014/main" val="3300700437"/>
                    </a:ext>
                  </a:extLst>
                </a:gridCol>
                <a:gridCol w="1748710">
                  <a:extLst>
                    <a:ext uri="{9D8B030D-6E8A-4147-A177-3AD203B41FA5}">
                      <a16:colId xmlns:a16="http://schemas.microsoft.com/office/drawing/2014/main" val="496227531"/>
                    </a:ext>
                  </a:extLst>
                </a:gridCol>
              </a:tblGrid>
              <a:tr h="968758">
                <a:tc>
                  <a:txBody>
                    <a:bodyPr/>
                    <a:lstStyle/>
                    <a:p>
                      <a:r>
                        <a:rPr lang="en-US" dirty="0"/>
                        <a:t>Activity</a:t>
                      </a:r>
                    </a:p>
                  </a:txBody>
                  <a:tcPr/>
                </a:tc>
                <a:tc>
                  <a:txBody>
                    <a:bodyPr/>
                    <a:lstStyle/>
                    <a:p>
                      <a:r>
                        <a:rPr lang="en-US" dirty="0"/>
                        <a:t>Sub-IR(s)</a:t>
                      </a:r>
                    </a:p>
                  </a:txBody>
                  <a:tcPr/>
                </a:tc>
                <a:tc>
                  <a:txBody>
                    <a:bodyPr/>
                    <a:lstStyle/>
                    <a:p>
                      <a:r>
                        <a:rPr lang="en-US" dirty="0"/>
                        <a:t>Rationale</a:t>
                      </a:r>
                    </a:p>
                  </a:txBody>
                  <a:tcPr/>
                </a:tc>
                <a:tc>
                  <a:txBody>
                    <a:bodyPr/>
                    <a:lstStyle/>
                    <a:p>
                      <a:r>
                        <a:rPr lang="en-US" dirty="0"/>
                        <a:t>Supporting evidence</a:t>
                      </a:r>
                    </a:p>
                  </a:txBody>
                  <a:tcPr/>
                </a:tc>
                <a:extLst>
                  <a:ext uri="{0D108BD9-81ED-4DB2-BD59-A6C34878D82A}">
                    <a16:rowId xmlns:a16="http://schemas.microsoft.com/office/drawing/2014/main" val="1388768270"/>
                  </a:ext>
                </a:extLst>
              </a:tr>
              <a:tr h="561265">
                <a:tc rowSpan="3">
                  <a:txBody>
                    <a:bodyPr/>
                    <a:lstStyle/>
                    <a:p>
                      <a:r>
                        <a:rPr lang="en-US" sz="1400" noProof="0" dirty="0"/>
                        <a:t>Meteorological Information Network and Climate Services</a:t>
                      </a:r>
                    </a:p>
                  </a:txBody>
                  <a:tcPr anchor="ctr"/>
                </a:tc>
                <a:tc>
                  <a:txBody>
                    <a:bodyPr/>
                    <a:lstStyle/>
                    <a:p>
                      <a:r>
                        <a:rPr lang="en-US" sz="1400" noProof="0" dirty="0"/>
                        <a:t>IR 1.1</a:t>
                      </a:r>
                    </a:p>
                    <a:p>
                      <a:r>
                        <a:rPr lang="es-PE" sz="1400" noProof="0" dirty="0"/>
                        <a:t>CC IR 1.1</a:t>
                      </a:r>
                    </a:p>
                    <a:p>
                      <a:pPr marL="0" marR="0" indent="0" algn="l" defTabSz="457200" rtl="0" eaLnBrk="1" fontAlgn="auto" latinLnBrk="0" hangingPunct="1">
                        <a:lnSpc>
                          <a:spcPct val="100000"/>
                        </a:lnSpc>
                        <a:spcBef>
                          <a:spcPts val="0"/>
                        </a:spcBef>
                        <a:spcAft>
                          <a:spcPts val="0"/>
                        </a:spcAft>
                        <a:buClrTx/>
                        <a:buSzTx/>
                        <a:buFontTx/>
                        <a:buNone/>
                        <a:tabLst/>
                        <a:defRPr/>
                      </a:pPr>
                      <a:r>
                        <a:rPr lang="es-PE" sz="1400" noProof="0" dirty="0"/>
                        <a:t>CC IR 1.2</a:t>
                      </a:r>
                      <a:endParaRPr lang="en-US" sz="1400" noProof="0" dirty="0"/>
                    </a:p>
                    <a:p>
                      <a:endParaRPr lang="en-US" sz="1400" noProof="0" dirty="0"/>
                    </a:p>
                  </a:txBody>
                  <a:tcPr/>
                </a:tc>
                <a:tc>
                  <a:txBody>
                    <a:bodyPr/>
                    <a:lstStyle/>
                    <a:p>
                      <a:r>
                        <a:rPr lang="en-US" sz="1400" noProof="0" dirty="0"/>
                        <a:t>If the network of </a:t>
                      </a:r>
                      <a:r>
                        <a:rPr lang="en-US" sz="1400" b="0" i="0" u="none" strike="noStrike" kern="1200" baseline="0" noProof="0" dirty="0">
                          <a:solidFill>
                            <a:schemeClr val="dk1"/>
                          </a:solidFill>
                          <a:latin typeface="+mn-lt"/>
                          <a:ea typeface="+mn-ea"/>
                          <a:cs typeface="+mn-cs"/>
                        </a:rPr>
                        <a:t>meteorological and soil monitoring stations produces data to forecast reports then farmers can manage more efficiently their crops and increase crop productivity. </a:t>
                      </a:r>
                      <a:endParaRPr lang="en-US" sz="1400" noProof="0" dirty="0"/>
                    </a:p>
                  </a:txBody>
                  <a:tcPr/>
                </a:tc>
                <a:tc>
                  <a:txBody>
                    <a:bodyPr/>
                    <a:lstStyle/>
                    <a:p>
                      <a:r>
                        <a:rPr lang="es-PE" sz="1400" noProof="0" dirty="0" err="1"/>
                        <a:t>Literature</a:t>
                      </a:r>
                      <a:r>
                        <a:rPr lang="es-PE" sz="1400" baseline="0" noProof="0" dirty="0"/>
                        <a:t> </a:t>
                      </a:r>
                    </a:p>
                    <a:p>
                      <a:pPr marL="0" marR="0" indent="0" algn="l" defTabSz="457200" rtl="0" eaLnBrk="1" fontAlgn="auto" latinLnBrk="0" hangingPunct="1">
                        <a:lnSpc>
                          <a:spcPct val="100000"/>
                        </a:lnSpc>
                        <a:spcBef>
                          <a:spcPts val="0"/>
                        </a:spcBef>
                        <a:spcAft>
                          <a:spcPts val="0"/>
                        </a:spcAft>
                        <a:buClrTx/>
                        <a:buSzTx/>
                        <a:buFontTx/>
                        <a:buNone/>
                        <a:tabLst/>
                        <a:defRPr/>
                      </a:pPr>
                      <a:r>
                        <a:rPr lang="es-PE" sz="1400" baseline="0" noProof="0" dirty="0"/>
                        <a:t>Prior </a:t>
                      </a:r>
                      <a:r>
                        <a:rPr lang="es-PE" sz="1400" baseline="0" noProof="0" dirty="0" err="1"/>
                        <a:t>knowledge</a:t>
                      </a:r>
                      <a:endParaRPr lang="es-PE" sz="1400" baseline="0" noProof="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400" noProof="0" dirty="0"/>
                        <a:t>Oklahoma</a:t>
                      </a:r>
                      <a:r>
                        <a:rPr lang="en-US" sz="1400" baseline="0" noProof="0" dirty="0"/>
                        <a:t> </a:t>
                      </a:r>
                      <a:r>
                        <a:rPr lang="en-US" sz="1400" baseline="0" noProof="0" dirty="0" err="1"/>
                        <a:t>Mesonet</a:t>
                      </a:r>
                      <a:endParaRPr lang="en-US" sz="1400" noProof="0" dirty="0"/>
                    </a:p>
                    <a:p>
                      <a:endParaRPr lang="en-US" sz="1400" noProof="0" dirty="0"/>
                    </a:p>
                  </a:txBody>
                  <a:tcPr/>
                </a:tc>
                <a:extLst>
                  <a:ext uri="{0D108BD9-81ED-4DB2-BD59-A6C34878D82A}">
                    <a16:rowId xmlns:a16="http://schemas.microsoft.com/office/drawing/2014/main" val="4202220237"/>
                  </a:ext>
                </a:extLst>
              </a:tr>
              <a:tr h="561265">
                <a:tc vMerge="1">
                  <a:txBody>
                    <a:bodyPr/>
                    <a:lstStyle/>
                    <a:p>
                      <a:endParaRPr lang="en-US" sz="1400" noProof="0" dirty="0"/>
                    </a:p>
                  </a:txBody>
                  <a:tcPr/>
                </a:tc>
                <a:tc>
                  <a:txBody>
                    <a:bodyPr/>
                    <a:lstStyle/>
                    <a:p>
                      <a:r>
                        <a:rPr lang="en-US" sz="1400" noProof="0" dirty="0"/>
                        <a:t>IR</a:t>
                      </a:r>
                      <a:r>
                        <a:rPr lang="en-US" sz="1400" baseline="0" noProof="0" dirty="0"/>
                        <a:t> 1.2</a:t>
                      </a:r>
                    </a:p>
                    <a:p>
                      <a:r>
                        <a:rPr lang="es-PE" sz="1400" noProof="0" dirty="0"/>
                        <a:t>CC IR 1.1</a:t>
                      </a:r>
                    </a:p>
                    <a:p>
                      <a:pPr marL="0" marR="0" indent="0" algn="l" defTabSz="457200" rtl="0" eaLnBrk="1" fontAlgn="auto" latinLnBrk="0" hangingPunct="1">
                        <a:lnSpc>
                          <a:spcPct val="100000"/>
                        </a:lnSpc>
                        <a:spcBef>
                          <a:spcPts val="0"/>
                        </a:spcBef>
                        <a:spcAft>
                          <a:spcPts val="0"/>
                        </a:spcAft>
                        <a:buClrTx/>
                        <a:buSzTx/>
                        <a:buFontTx/>
                        <a:buNone/>
                        <a:tabLst/>
                        <a:defRPr/>
                      </a:pPr>
                      <a:r>
                        <a:rPr lang="es-PE" sz="1400" noProof="0" dirty="0"/>
                        <a:t>CC IR 1.2</a:t>
                      </a:r>
                      <a:endParaRPr lang="en-US" sz="1400" noProof="0" dirty="0"/>
                    </a:p>
                  </a:txBody>
                  <a:tcPr/>
                </a:tc>
                <a:tc>
                  <a:txBody>
                    <a:bodyPr/>
                    <a:lstStyle/>
                    <a:p>
                      <a:r>
                        <a:rPr lang="en-US" sz="1400" b="0" i="0" u="none" strike="noStrike" kern="1200" baseline="0" noProof="0" dirty="0">
                          <a:solidFill>
                            <a:schemeClr val="dk1"/>
                          </a:solidFill>
                          <a:latin typeface="+mn-lt"/>
                          <a:ea typeface="+mn-ea"/>
                          <a:cs typeface="+mn-cs"/>
                        </a:rPr>
                        <a:t>If the best weather and soil data is available in near-real time through a decision support system then the extension personnel and farmers can make informed decisions to prevent crop losses. </a:t>
                      </a:r>
                      <a:endParaRPr lang="en-US" sz="1400" i="0" noProof="0" dirty="0"/>
                    </a:p>
                  </a:txBody>
                  <a:tcPr/>
                </a:tc>
                <a:tc>
                  <a:txBody>
                    <a:bodyPr/>
                    <a:lstStyle/>
                    <a:p>
                      <a:r>
                        <a:rPr lang="en-US" sz="1400" noProof="0" dirty="0"/>
                        <a:t>CIAT Participatory</a:t>
                      </a:r>
                      <a:r>
                        <a:rPr lang="en-US" sz="1400" baseline="0" noProof="0" dirty="0"/>
                        <a:t> Integrated Climate Services for Agriculture (PICSA) and Mesa </a:t>
                      </a:r>
                      <a:r>
                        <a:rPr lang="en-US" sz="1400" baseline="0" noProof="0" dirty="0" err="1"/>
                        <a:t>Tecnica</a:t>
                      </a:r>
                      <a:r>
                        <a:rPr lang="en-US" sz="1400" baseline="0" noProof="0" dirty="0"/>
                        <a:t> experience in Colombia</a:t>
                      </a:r>
                      <a:endParaRPr lang="en-US" sz="1400" noProof="0" dirty="0"/>
                    </a:p>
                  </a:txBody>
                  <a:tcPr/>
                </a:tc>
                <a:extLst>
                  <a:ext uri="{0D108BD9-81ED-4DB2-BD59-A6C34878D82A}">
                    <a16:rowId xmlns:a16="http://schemas.microsoft.com/office/drawing/2014/main" val="2172109942"/>
                  </a:ext>
                </a:extLst>
              </a:tr>
              <a:tr h="561265">
                <a:tc vMerge="1">
                  <a:txBody>
                    <a:bodyPr/>
                    <a:lstStyle/>
                    <a:p>
                      <a:endParaRPr lang="en-US" sz="1400" noProof="0" dirty="0"/>
                    </a:p>
                  </a:txBody>
                  <a:tcPr/>
                </a:tc>
                <a:tc>
                  <a:txBody>
                    <a:bodyPr/>
                    <a:lstStyle/>
                    <a:p>
                      <a:r>
                        <a:rPr lang="es-PE" sz="1400" noProof="0" dirty="0"/>
                        <a:t>IR 3.3</a:t>
                      </a:r>
                    </a:p>
                    <a:p>
                      <a:r>
                        <a:rPr lang="es-PE" sz="1400" noProof="0" dirty="0"/>
                        <a:t>CC IR 1.1</a:t>
                      </a:r>
                    </a:p>
                    <a:p>
                      <a:pPr marL="0" marR="0" indent="0" algn="l" defTabSz="457200" rtl="0" eaLnBrk="1" fontAlgn="auto" latinLnBrk="0" hangingPunct="1">
                        <a:lnSpc>
                          <a:spcPct val="100000"/>
                        </a:lnSpc>
                        <a:spcBef>
                          <a:spcPts val="0"/>
                        </a:spcBef>
                        <a:spcAft>
                          <a:spcPts val="0"/>
                        </a:spcAft>
                        <a:buClrTx/>
                        <a:buSzTx/>
                        <a:buFontTx/>
                        <a:buNone/>
                        <a:tabLst/>
                        <a:defRPr/>
                      </a:pPr>
                      <a:r>
                        <a:rPr lang="es-PE" sz="1400" noProof="0" dirty="0"/>
                        <a:t>CC IR 1.2</a:t>
                      </a:r>
                      <a:endParaRPr lang="en-US" sz="1400" noProof="0" dirty="0"/>
                    </a:p>
                  </a:txBody>
                  <a:tcPr/>
                </a:tc>
                <a:tc>
                  <a:txBody>
                    <a:bodyPr/>
                    <a:lstStyle/>
                    <a:p>
                      <a:r>
                        <a:rPr lang="en-US" sz="1400" b="0" i="0" u="none" strike="noStrike" kern="1200" baseline="0" dirty="0">
                          <a:solidFill>
                            <a:schemeClr val="dk1"/>
                          </a:solidFill>
                          <a:latin typeface="+mn-lt"/>
                          <a:ea typeface="+mn-ea"/>
                          <a:cs typeface="+mn-cs"/>
                        </a:rPr>
                        <a:t>Developing a decision support tool that integrates near-real time data available and traditional knowledge (Mesa </a:t>
                      </a:r>
                      <a:r>
                        <a:rPr lang="en-US" sz="1400" b="0" i="0" u="none" strike="noStrike" kern="1200" baseline="0" dirty="0" err="1">
                          <a:solidFill>
                            <a:schemeClr val="dk1"/>
                          </a:solidFill>
                          <a:latin typeface="+mn-lt"/>
                          <a:ea typeface="+mn-ea"/>
                          <a:cs typeface="+mn-cs"/>
                        </a:rPr>
                        <a:t>Tecnicas</a:t>
                      </a:r>
                      <a:r>
                        <a:rPr lang="en-US" sz="1400" b="0" i="0" u="none" strike="noStrike" kern="1200" baseline="0" dirty="0">
                          <a:solidFill>
                            <a:schemeClr val="dk1"/>
                          </a:solidFill>
                          <a:latin typeface="+mn-lt"/>
                          <a:ea typeface="+mn-ea"/>
                          <a:cs typeface="+mn-cs"/>
                        </a:rPr>
                        <a:t>) for some key crops will contribute to empower women and indigenous farmers.</a:t>
                      </a:r>
                      <a:endParaRPr lang="en-US" sz="1100" noProof="0" dirty="0"/>
                    </a:p>
                  </a:txBody>
                  <a:tcPr/>
                </a:tc>
                <a:tc>
                  <a:txBody>
                    <a:bodyPr/>
                    <a:lstStyle/>
                    <a:p>
                      <a:r>
                        <a:rPr lang="es-PE" sz="1400" noProof="0" dirty="0"/>
                        <a:t>Prior </a:t>
                      </a:r>
                      <a:r>
                        <a:rPr lang="es-PE" sz="1400" noProof="0" dirty="0" err="1"/>
                        <a:t>Knowledge</a:t>
                      </a:r>
                      <a:endParaRPr lang="es-PE" sz="1400" noProof="0" dirty="0"/>
                    </a:p>
                    <a:p>
                      <a:r>
                        <a:rPr lang="es-PE" sz="1400" noProof="0" dirty="0" err="1"/>
                        <a:t>Peru-Hub</a:t>
                      </a:r>
                      <a:r>
                        <a:rPr lang="es-PE" sz="1400" baseline="0" noProof="0" dirty="0"/>
                        <a:t> </a:t>
                      </a:r>
                      <a:r>
                        <a:rPr lang="es-PE" sz="1400" baseline="0" noProof="0" dirty="0" err="1"/>
                        <a:t>Mesonet</a:t>
                      </a:r>
                      <a:endParaRPr lang="es-PE" sz="1400" noProof="0" dirty="0"/>
                    </a:p>
                    <a:p>
                      <a:endParaRPr lang="en-US" sz="1400" noProof="0" dirty="0"/>
                    </a:p>
                  </a:txBody>
                  <a:tcPr/>
                </a:tc>
                <a:extLst>
                  <a:ext uri="{0D108BD9-81ED-4DB2-BD59-A6C34878D82A}">
                    <a16:rowId xmlns:a16="http://schemas.microsoft.com/office/drawing/2014/main" val="1599592639"/>
                  </a:ext>
                </a:extLst>
              </a:tr>
            </a:tbl>
          </a:graphicData>
        </a:graphic>
      </p:graphicFrame>
    </p:spTree>
    <p:extLst>
      <p:ext uri="{BB962C8B-B14F-4D97-AF65-F5344CB8AC3E}">
        <p14:creationId xmlns:p14="http://schemas.microsoft.com/office/powerpoint/2010/main" val="1652280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507</TotalTime>
  <Words>730</Words>
  <Application>Microsoft Office PowerPoint</Application>
  <PresentationFormat>Custom</PresentationFormat>
  <Paragraphs>79</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Results Matrix</vt:lpstr>
      <vt:lpstr>PowerPoint Presentation</vt:lpstr>
      <vt:lpstr>Example Results Matrix: PERU-Hub</vt:lpstr>
    </vt:vector>
  </TitlesOfParts>
  <Company>Serendipity Creative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Framework Template: Version 1</dc:title>
  <dc:creator>Dawn Sword</dc:creator>
  <cp:lastModifiedBy>Ann Bessenbacher</cp:lastModifiedBy>
  <cp:revision>51</cp:revision>
  <dcterms:created xsi:type="dcterms:W3CDTF">2012-12-18T03:04:36Z</dcterms:created>
  <dcterms:modified xsi:type="dcterms:W3CDTF">2021-10-31T01:41:23Z</dcterms:modified>
</cp:coreProperties>
</file>