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337" r:id="rId3"/>
    <p:sldId id="267" r:id="rId4"/>
    <p:sldId id="324" r:id="rId5"/>
    <p:sldId id="329" r:id="rId6"/>
    <p:sldId id="328" r:id="rId7"/>
    <p:sldId id="259" r:id="rId8"/>
    <p:sldId id="339" r:id="rId9"/>
    <p:sldId id="323" r:id="rId10"/>
    <p:sldId id="303" r:id="rId11"/>
    <p:sldId id="331" r:id="rId12"/>
    <p:sldId id="332" r:id="rId13"/>
    <p:sldId id="340" r:id="rId14"/>
    <p:sldId id="341" r:id="rId15"/>
    <p:sldId id="342" r:id="rId16"/>
    <p:sldId id="317" r:id="rId17"/>
    <p:sldId id="322" r:id="rId18"/>
    <p:sldId id="325" r:id="rId19"/>
    <p:sldId id="32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8E6F3E"/>
    <a:srgbClr val="DDB945"/>
    <a:srgbClr val="9D9795"/>
    <a:srgbClr val="6F727B"/>
    <a:srgbClr val="555960"/>
    <a:srgbClr val="CFB991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57" autoAdjust="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22874-22EB-42D7-A2E3-2593EBC581B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6D5FE-7731-4726-A6A1-E87B411D2293}">
      <dgm:prSet phldrT="[Text]"/>
      <dgm:spPr>
        <a:solidFill>
          <a:srgbClr val="9D9795"/>
        </a:solidFill>
      </dgm:spPr>
      <dgm:t>
        <a:bodyPr/>
        <a:lstStyle/>
        <a:p>
          <a:r>
            <a:rPr lang="en-US" b="1" dirty="0"/>
            <a:t>Improvement</a:t>
          </a:r>
        </a:p>
      </dgm:t>
    </dgm:pt>
    <dgm:pt modelId="{1764942F-B36F-40D7-BA3A-2BA369B17FE2}" type="parTrans" cxnId="{764FF9F0-674D-41F7-9A44-81E374463D6F}">
      <dgm:prSet/>
      <dgm:spPr/>
      <dgm:t>
        <a:bodyPr/>
        <a:lstStyle/>
        <a:p>
          <a:endParaRPr lang="en-US"/>
        </a:p>
      </dgm:t>
    </dgm:pt>
    <dgm:pt modelId="{62D536D9-50C2-4E57-B65E-B632C6A7093B}" type="sibTrans" cxnId="{764FF9F0-674D-41F7-9A44-81E374463D6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3377FC8-B75E-4A2D-8997-EEC1A690ED1E}">
      <dgm:prSet phldrT="[Text]"/>
      <dgm:spPr>
        <a:solidFill>
          <a:srgbClr val="6F727B"/>
        </a:solidFill>
      </dgm:spPr>
      <dgm:t>
        <a:bodyPr/>
        <a:lstStyle/>
        <a:p>
          <a:r>
            <a:rPr lang="en-US" b="1" dirty="0"/>
            <a:t>Design</a:t>
          </a:r>
        </a:p>
      </dgm:t>
    </dgm:pt>
    <dgm:pt modelId="{1EAD3D10-59DC-47FF-BE31-272A0D8948D3}" type="parTrans" cxnId="{1B7A599D-8936-46BF-8112-D5210FD1932C}">
      <dgm:prSet/>
      <dgm:spPr/>
      <dgm:t>
        <a:bodyPr/>
        <a:lstStyle/>
        <a:p>
          <a:endParaRPr lang="en-US"/>
        </a:p>
      </dgm:t>
    </dgm:pt>
    <dgm:pt modelId="{759D641A-25F3-4192-A326-8D841249101F}" type="sibTrans" cxnId="{1B7A599D-8936-46BF-8112-D5210FD193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285CF0-5807-4C93-AA2B-DFEA7C3757AE}">
      <dgm:prSet phldrT="[Text]"/>
      <dgm:spPr>
        <a:solidFill>
          <a:srgbClr val="DDB945"/>
        </a:solidFill>
      </dgm:spPr>
      <dgm:t>
        <a:bodyPr/>
        <a:lstStyle/>
        <a:p>
          <a:r>
            <a:rPr lang="en-US" b="1" dirty="0"/>
            <a:t>Evaluation</a:t>
          </a:r>
        </a:p>
      </dgm:t>
    </dgm:pt>
    <dgm:pt modelId="{D457FAFC-EA70-484D-8C2C-17449221CF5D}" type="parTrans" cxnId="{05B0C127-4F1C-4BA2-B63E-998B202354AA}">
      <dgm:prSet/>
      <dgm:spPr/>
      <dgm:t>
        <a:bodyPr/>
        <a:lstStyle/>
        <a:p>
          <a:endParaRPr lang="en-US"/>
        </a:p>
      </dgm:t>
    </dgm:pt>
    <dgm:pt modelId="{D179D705-842A-4A21-9AF2-04D3F18219B5}" type="sibTrans" cxnId="{05B0C127-4F1C-4BA2-B63E-998B202354A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6332D6C-72C2-4805-933F-6FF9189A013F}">
      <dgm:prSet phldrT="[Text]"/>
      <dgm:spPr>
        <a:solidFill>
          <a:srgbClr val="8E6F3E"/>
        </a:solidFill>
      </dgm:spPr>
      <dgm:t>
        <a:bodyPr/>
        <a:lstStyle/>
        <a:p>
          <a:r>
            <a:rPr lang="en-US" dirty="0"/>
            <a:t>Learning</a:t>
          </a:r>
        </a:p>
      </dgm:t>
    </dgm:pt>
    <dgm:pt modelId="{FFA98C53-8E6B-4AA9-9344-79286E33D5CA}" type="parTrans" cxnId="{0CF1DFE3-89E5-4C41-8D88-B69117EF39C8}">
      <dgm:prSet/>
      <dgm:spPr/>
      <dgm:t>
        <a:bodyPr/>
        <a:lstStyle/>
        <a:p>
          <a:endParaRPr lang="en-US"/>
        </a:p>
      </dgm:t>
    </dgm:pt>
    <dgm:pt modelId="{B8DDC95E-E01C-4A53-9BEE-87852A523611}" type="sibTrans" cxnId="{0CF1DFE3-89E5-4C41-8D88-B69117EF39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D31A9D1-2A1B-4061-8FFE-F8BE754EE67B}" type="pres">
      <dgm:prSet presAssocID="{B7822874-22EB-42D7-A2E3-2593EBC581B5}" presName="cycle" presStyleCnt="0">
        <dgm:presLayoutVars>
          <dgm:dir/>
          <dgm:resizeHandles val="exact"/>
        </dgm:presLayoutVars>
      </dgm:prSet>
      <dgm:spPr/>
    </dgm:pt>
    <dgm:pt modelId="{59FB10DF-2959-4DE2-922E-C1F03D77B3D3}" type="pres">
      <dgm:prSet presAssocID="{09E6D5FE-7731-4726-A6A1-E87B411D2293}" presName="node" presStyleLbl="node1" presStyleIdx="0" presStyleCnt="4" custScaleX="142874" custScaleY="118540">
        <dgm:presLayoutVars>
          <dgm:bulletEnabled val="1"/>
        </dgm:presLayoutVars>
      </dgm:prSet>
      <dgm:spPr/>
    </dgm:pt>
    <dgm:pt modelId="{EB3C73F6-652A-4A40-B255-64EFE3292658}" type="pres">
      <dgm:prSet presAssocID="{09E6D5FE-7731-4726-A6A1-E87B411D2293}" presName="spNode" presStyleCnt="0"/>
      <dgm:spPr/>
    </dgm:pt>
    <dgm:pt modelId="{925C01C6-787E-4B7E-A064-223293A3789B}" type="pres">
      <dgm:prSet presAssocID="{62D536D9-50C2-4E57-B65E-B632C6A7093B}" presName="sibTrans" presStyleLbl="sibTrans1D1" presStyleIdx="0" presStyleCnt="4"/>
      <dgm:spPr/>
    </dgm:pt>
    <dgm:pt modelId="{EDF1D44A-041D-4746-9A0F-973DC65089F5}" type="pres">
      <dgm:prSet presAssocID="{23377FC8-B75E-4A2D-8997-EEC1A690ED1E}" presName="node" presStyleLbl="node1" presStyleIdx="1" presStyleCnt="4" custScaleX="139752" custScaleY="105745">
        <dgm:presLayoutVars>
          <dgm:bulletEnabled val="1"/>
        </dgm:presLayoutVars>
      </dgm:prSet>
      <dgm:spPr/>
    </dgm:pt>
    <dgm:pt modelId="{EE06C0C8-0C7C-4E2E-BB85-5FA6C318CDDA}" type="pres">
      <dgm:prSet presAssocID="{23377FC8-B75E-4A2D-8997-EEC1A690ED1E}" presName="spNode" presStyleCnt="0"/>
      <dgm:spPr/>
    </dgm:pt>
    <dgm:pt modelId="{7FB8EE50-0D27-4401-8162-63C60E852E47}" type="pres">
      <dgm:prSet presAssocID="{759D641A-25F3-4192-A326-8D841249101F}" presName="sibTrans" presStyleLbl="sibTrans1D1" presStyleIdx="1" presStyleCnt="4"/>
      <dgm:spPr/>
    </dgm:pt>
    <dgm:pt modelId="{55A51D52-DBA1-430B-88CC-093C0D7E08C2}" type="pres">
      <dgm:prSet presAssocID="{DA285CF0-5807-4C93-AA2B-DFEA7C3757AE}" presName="node" presStyleLbl="node1" presStyleIdx="2" presStyleCnt="4" custScaleX="135391" custScaleY="121932">
        <dgm:presLayoutVars>
          <dgm:bulletEnabled val="1"/>
        </dgm:presLayoutVars>
      </dgm:prSet>
      <dgm:spPr/>
    </dgm:pt>
    <dgm:pt modelId="{1A92DBA8-22F6-4DA0-BA5B-717CC6D43610}" type="pres">
      <dgm:prSet presAssocID="{DA285CF0-5807-4C93-AA2B-DFEA7C3757AE}" presName="spNode" presStyleCnt="0"/>
      <dgm:spPr/>
    </dgm:pt>
    <dgm:pt modelId="{A748EE06-E3BA-42D2-BA9E-8A6186A0D009}" type="pres">
      <dgm:prSet presAssocID="{D179D705-842A-4A21-9AF2-04D3F18219B5}" presName="sibTrans" presStyleLbl="sibTrans1D1" presStyleIdx="2" presStyleCnt="4"/>
      <dgm:spPr/>
    </dgm:pt>
    <dgm:pt modelId="{AAC7B36B-2851-4EBC-9AA4-4EE5DD58BA69}" type="pres">
      <dgm:prSet presAssocID="{46332D6C-72C2-4805-933F-6FF9189A013F}" presName="node" presStyleLbl="node1" presStyleIdx="3" presStyleCnt="4" custScaleX="126215" custScaleY="116484">
        <dgm:presLayoutVars>
          <dgm:bulletEnabled val="1"/>
        </dgm:presLayoutVars>
      </dgm:prSet>
      <dgm:spPr/>
    </dgm:pt>
    <dgm:pt modelId="{48F1C47E-AFFA-4653-9D8B-9F3BAC7AAB2D}" type="pres">
      <dgm:prSet presAssocID="{46332D6C-72C2-4805-933F-6FF9189A013F}" presName="spNode" presStyleCnt="0"/>
      <dgm:spPr/>
    </dgm:pt>
    <dgm:pt modelId="{17338259-44B6-406D-8EAC-F40867085848}" type="pres">
      <dgm:prSet presAssocID="{B8DDC95E-E01C-4A53-9BEE-87852A523611}" presName="sibTrans" presStyleLbl="sibTrans1D1" presStyleIdx="3" presStyleCnt="4"/>
      <dgm:spPr/>
    </dgm:pt>
  </dgm:ptLst>
  <dgm:cxnLst>
    <dgm:cxn modelId="{B8A6C31B-2A79-416D-ACF0-D06205D82D0A}" type="presOf" srcId="{62D536D9-50C2-4E57-B65E-B632C6A7093B}" destId="{925C01C6-787E-4B7E-A064-223293A3789B}" srcOrd="0" destOrd="0" presId="urn:microsoft.com/office/officeart/2005/8/layout/cycle5"/>
    <dgm:cxn modelId="{05B0C127-4F1C-4BA2-B63E-998B202354AA}" srcId="{B7822874-22EB-42D7-A2E3-2593EBC581B5}" destId="{DA285CF0-5807-4C93-AA2B-DFEA7C3757AE}" srcOrd="2" destOrd="0" parTransId="{D457FAFC-EA70-484D-8C2C-17449221CF5D}" sibTransId="{D179D705-842A-4A21-9AF2-04D3F18219B5}"/>
    <dgm:cxn modelId="{17DA153B-0CDA-49B3-B420-EEADFDC61A7F}" type="presOf" srcId="{DA285CF0-5807-4C93-AA2B-DFEA7C3757AE}" destId="{55A51D52-DBA1-430B-88CC-093C0D7E08C2}" srcOrd="0" destOrd="0" presId="urn:microsoft.com/office/officeart/2005/8/layout/cycle5"/>
    <dgm:cxn modelId="{30CC3997-81EA-4805-AC93-0FBB8D480F79}" type="presOf" srcId="{D179D705-842A-4A21-9AF2-04D3F18219B5}" destId="{A748EE06-E3BA-42D2-BA9E-8A6186A0D009}" srcOrd="0" destOrd="0" presId="urn:microsoft.com/office/officeart/2005/8/layout/cycle5"/>
    <dgm:cxn modelId="{1B7A599D-8936-46BF-8112-D5210FD1932C}" srcId="{B7822874-22EB-42D7-A2E3-2593EBC581B5}" destId="{23377FC8-B75E-4A2D-8997-EEC1A690ED1E}" srcOrd="1" destOrd="0" parTransId="{1EAD3D10-59DC-47FF-BE31-272A0D8948D3}" sibTransId="{759D641A-25F3-4192-A326-8D841249101F}"/>
    <dgm:cxn modelId="{E56720A1-1DF3-4222-948E-FE0651A35191}" type="presOf" srcId="{23377FC8-B75E-4A2D-8997-EEC1A690ED1E}" destId="{EDF1D44A-041D-4746-9A0F-973DC65089F5}" srcOrd="0" destOrd="0" presId="urn:microsoft.com/office/officeart/2005/8/layout/cycle5"/>
    <dgm:cxn modelId="{84874BA3-178A-417D-BDD0-B597E164F305}" type="presOf" srcId="{B7822874-22EB-42D7-A2E3-2593EBC581B5}" destId="{3D31A9D1-2A1B-4061-8FFE-F8BE754EE67B}" srcOrd="0" destOrd="0" presId="urn:microsoft.com/office/officeart/2005/8/layout/cycle5"/>
    <dgm:cxn modelId="{B2DD7FBB-3014-41B7-82D3-2587740ED215}" type="presOf" srcId="{09E6D5FE-7731-4726-A6A1-E87B411D2293}" destId="{59FB10DF-2959-4DE2-922E-C1F03D77B3D3}" srcOrd="0" destOrd="0" presId="urn:microsoft.com/office/officeart/2005/8/layout/cycle5"/>
    <dgm:cxn modelId="{56D44FD9-22F6-44A9-B8CC-9F45EB3A3005}" type="presOf" srcId="{759D641A-25F3-4192-A326-8D841249101F}" destId="{7FB8EE50-0D27-4401-8162-63C60E852E47}" srcOrd="0" destOrd="0" presId="urn:microsoft.com/office/officeart/2005/8/layout/cycle5"/>
    <dgm:cxn modelId="{0CF1DFE3-89E5-4C41-8D88-B69117EF39C8}" srcId="{B7822874-22EB-42D7-A2E3-2593EBC581B5}" destId="{46332D6C-72C2-4805-933F-6FF9189A013F}" srcOrd="3" destOrd="0" parTransId="{FFA98C53-8E6B-4AA9-9344-79286E33D5CA}" sibTransId="{B8DDC95E-E01C-4A53-9BEE-87852A523611}"/>
    <dgm:cxn modelId="{AB5774EE-1697-4B7D-9076-446F928A310B}" type="presOf" srcId="{46332D6C-72C2-4805-933F-6FF9189A013F}" destId="{AAC7B36B-2851-4EBC-9AA4-4EE5DD58BA69}" srcOrd="0" destOrd="0" presId="urn:microsoft.com/office/officeart/2005/8/layout/cycle5"/>
    <dgm:cxn modelId="{764FF9F0-674D-41F7-9A44-81E374463D6F}" srcId="{B7822874-22EB-42D7-A2E3-2593EBC581B5}" destId="{09E6D5FE-7731-4726-A6A1-E87B411D2293}" srcOrd="0" destOrd="0" parTransId="{1764942F-B36F-40D7-BA3A-2BA369B17FE2}" sibTransId="{62D536D9-50C2-4E57-B65E-B632C6A7093B}"/>
    <dgm:cxn modelId="{D84442F8-62D8-4701-9A95-264E5C906818}" type="presOf" srcId="{B8DDC95E-E01C-4A53-9BEE-87852A523611}" destId="{17338259-44B6-406D-8EAC-F40867085848}" srcOrd="0" destOrd="0" presId="urn:microsoft.com/office/officeart/2005/8/layout/cycle5"/>
    <dgm:cxn modelId="{EC568F38-4B31-4701-B153-4068D7334C22}" type="presParOf" srcId="{3D31A9D1-2A1B-4061-8FFE-F8BE754EE67B}" destId="{59FB10DF-2959-4DE2-922E-C1F03D77B3D3}" srcOrd="0" destOrd="0" presId="urn:microsoft.com/office/officeart/2005/8/layout/cycle5"/>
    <dgm:cxn modelId="{BAE43607-61B5-4CA1-B058-2A242E2550E5}" type="presParOf" srcId="{3D31A9D1-2A1B-4061-8FFE-F8BE754EE67B}" destId="{EB3C73F6-652A-4A40-B255-64EFE3292658}" srcOrd="1" destOrd="0" presId="urn:microsoft.com/office/officeart/2005/8/layout/cycle5"/>
    <dgm:cxn modelId="{0F0B8228-8FD6-4BE1-9076-998C0E82A0D7}" type="presParOf" srcId="{3D31A9D1-2A1B-4061-8FFE-F8BE754EE67B}" destId="{925C01C6-787E-4B7E-A064-223293A3789B}" srcOrd="2" destOrd="0" presId="urn:microsoft.com/office/officeart/2005/8/layout/cycle5"/>
    <dgm:cxn modelId="{BC87EAED-5C78-4747-A851-FF7296CBE983}" type="presParOf" srcId="{3D31A9D1-2A1B-4061-8FFE-F8BE754EE67B}" destId="{EDF1D44A-041D-4746-9A0F-973DC65089F5}" srcOrd="3" destOrd="0" presId="urn:microsoft.com/office/officeart/2005/8/layout/cycle5"/>
    <dgm:cxn modelId="{0C7FAE78-F820-4F20-9CAF-536735BE86AD}" type="presParOf" srcId="{3D31A9D1-2A1B-4061-8FFE-F8BE754EE67B}" destId="{EE06C0C8-0C7C-4E2E-BB85-5FA6C318CDDA}" srcOrd="4" destOrd="0" presId="urn:microsoft.com/office/officeart/2005/8/layout/cycle5"/>
    <dgm:cxn modelId="{05890F55-95A2-4969-AB40-C2EB8BA48A38}" type="presParOf" srcId="{3D31A9D1-2A1B-4061-8FFE-F8BE754EE67B}" destId="{7FB8EE50-0D27-4401-8162-63C60E852E47}" srcOrd="5" destOrd="0" presId="urn:microsoft.com/office/officeart/2005/8/layout/cycle5"/>
    <dgm:cxn modelId="{B4EE42A3-93CB-45E5-9855-460F1990101E}" type="presParOf" srcId="{3D31A9D1-2A1B-4061-8FFE-F8BE754EE67B}" destId="{55A51D52-DBA1-430B-88CC-093C0D7E08C2}" srcOrd="6" destOrd="0" presId="urn:microsoft.com/office/officeart/2005/8/layout/cycle5"/>
    <dgm:cxn modelId="{5789382F-901A-4CC9-A907-0009947C07B5}" type="presParOf" srcId="{3D31A9D1-2A1B-4061-8FFE-F8BE754EE67B}" destId="{1A92DBA8-22F6-4DA0-BA5B-717CC6D43610}" srcOrd="7" destOrd="0" presId="urn:microsoft.com/office/officeart/2005/8/layout/cycle5"/>
    <dgm:cxn modelId="{14E33DC0-4171-4BC2-B513-CA0B38C49F38}" type="presParOf" srcId="{3D31A9D1-2A1B-4061-8FFE-F8BE754EE67B}" destId="{A748EE06-E3BA-42D2-BA9E-8A6186A0D009}" srcOrd="8" destOrd="0" presId="urn:microsoft.com/office/officeart/2005/8/layout/cycle5"/>
    <dgm:cxn modelId="{066A5832-C2BC-4341-B507-7A35C3ECB999}" type="presParOf" srcId="{3D31A9D1-2A1B-4061-8FFE-F8BE754EE67B}" destId="{AAC7B36B-2851-4EBC-9AA4-4EE5DD58BA69}" srcOrd="9" destOrd="0" presId="urn:microsoft.com/office/officeart/2005/8/layout/cycle5"/>
    <dgm:cxn modelId="{13153841-9EDB-4AC3-9713-4F03DA3BE1D3}" type="presParOf" srcId="{3D31A9D1-2A1B-4061-8FFE-F8BE754EE67B}" destId="{48F1C47E-AFFA-4653-9D8B-9F3BAC7AAB2D}" srcOrd="10" destOrd="0" presId="urn:microsoft.com/office/officeart/2005/8/layout/cycle5"/>
    <dgm:cxn modelId="{BCD4A147-C0DC-4DB2-8727-2B01489440EF}" type="presParOf" srcId="{3D31A9D1-2A1B-4061-8FFE-F8BE754EE67B}" destId="{17338259-44B6-406D-8EAC-F4086708584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29898-8A9C-4024-A80F-6674285D11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983209A-4114-435D-81F0-A9E041295BF1}">
      <dgm:prSet phldrT="[Text]" custT="1"/>
      <dgm:spPr>
        <a:solidFill>
          <a:srgbClr val="8E6F3E"/>
        </a:solidFill>
      </dgm:spPr>
      <dgm:t>
        <a:bodyPr/>
        <a:lstStyle/>
        <a:p>
          <a:pPr algn="l"/>
          <a:r>
            <a:rPr lang="en-US" sz="2000" b="1" i="0" baseline="0" dirty="0">
              <a:latin typeface="Acumin Pro Condensed Semibold" panose="020B0604020202020204" charset="0"/>
              <a:ea typeface="+mn-ea"/>
              <a:cs typeface="+mn-cs"/>
            </a:rPr>
            <a:t>T</a:t>
          </a:r>
          <a:r>
            <a:rPr lang="en-US" sz="2000" b="1" i="0" baseline="0" dirty="0">
              <a:effectLst/>
              <a:latin typeface="Acumin Pro Condensed Semibold" panose="020B0604020202020204" charset="0"/>
              <a:ea typeface="+mn-ea"/>
              <a:cs typeface="+mn-cs"/>
            </a:rPr>
            <a:t>echnical and interdisciplinary complexity</a:t>
          </a:r>
          <a:endParaRPr lang="en-US" sz="2000" dirty="0">
            <a:latin typeface="Acumin Pro Condensed Semibold" panose="020B0604020202020204" charset="0"/>
          </a:endParaRPr>
        </a:p>
      </dgm:t>
    </dgm:pt>
    <dgm:pt modelId="{4EE97AC1-BB85-4EFE-8EF9-BE6D3391AD78}" type="parTrans" cxnId="{237836D9-7F68-4B02-937A-0562EF8CA08C}">
      <dgm:prSet/>
      <dgm:spPr/>
      <dgm:t>
        <a:bodyPr/>
        <a:lstStyle/>
        <a:p>
          <a:pPr algn="l"/>
          <a:endParaRPr lang="en-US"/>
        </a:p>
      </dgm:t>
    </dgm:pt>
    <dgm:pt modelId="{6B65B752-CEE5-46F8-A1E7-5B4990A0CA23}" type="sibTrans" cxnId="{237836D9-7F68-4B02-937A-0562EF8CA08C}">
      <dgm:prSet/>
      <dgm:spPr>
        <a:ln>
          <a:solidFill>
            <a:srgbClr val="8E6F3E"/>
          </a:solidFill>
        </a:ln>
      </dgm:spPr>
      <dgm:t>
        <a:bodyPr/>
        <a:lstStyle/>
        <a:p>
          <a:pPr algn="l"/>
          <a:endParaRPr lang="en-US"/>
        </a:p>
      </dgm:t>
    </dgm:pt>
    <dgm:pt modelId="{05185A10-2E85-4040-A7E9-2ECA78C6FC67}">
      <dgm:prSet phldrT="[Text]" custT="1"/>
      <dgm:spPr>
        <a:solidFill>
          <a:srgbClr val="CFB991"/>
        </a:solidFill>
      </dgm:spPr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US" sz="1800" b="1" i="0" baseline="0" dirty="0">
              <a:solidFill>
                <a:schemeClr val="tx1"/>
              </a:solidFill>
              <a:latin typeface="Acumin Pro Condensed Semibold" panose="020B0604020202020204" charset="0"/>
              <a:ea typeface="+mn-ea"/>
              <a:cs typeface="+mn-cs"/>
            </a:rPr>
            <a:t>Limited or non-existing knowledge of program management and evaluation by program leaders </a:t>
          </a:r>
          <a:endParaRPr lang="en-US" sz="1800" dirty="0">
            <a:solidFill>
              <a:schemeClr val="tx1"/>
            </a:solidFill>
            <a:latin typeface="Acumin Pro Condensed Semibold" panose="020B0604020202020204" charset="0"/>
          </a:endParaRPr>
        </a:p>
      </dgm:t>
    </dgm:pt>
    <dgm:pt modelId="{7B8A4132-6395-4D7D-B359-163C8A1074AB}" type="parTrans" cxnId="{015E3D6E-0257-4605-BB84-DF0E54174F2F}">
      <dgm:prSet/>
      <dgm:spPr/>
      <dgm:t>
        <a:bodyPr/>
        <a:lstStyle/>
        <a:p>
          <a:pPr algn="l"/>
          <a:endParaRPr lang="en-US"/>
        </a:p>
      </dgm:t>
    </dgm:pt>
    <dgm:pt modelId="{A5F89856-5294-46E2-8F11-AB51E4CEA938}" type="sibTrans" cxnId="{015E3D6E-0257-4605-BB84-DF0E54174F2F}">
      <dgm:prSet/>
      <dgm:spPr/>
      <dgm:t>
        <a:bodyPr/>
        <a:lstStyle/>
        <a:p>
          <a:pPr algn="l"/>
          <a:endParaRPr lang="en-US"/>
        </a:p>
      </dgm:t>
    </dgm:pt>
    <dgm:pt modelId="{F1383F5E-2760-4723-A2F6-CB035033D88E}">
      <dgm:prSet custT="1"/>
      <dgm:spPr>
        <a:solidFill>
          <a:srgbClr val="DAAA00"/>
        </a:solidFill>
      </dgm:spPr>
      <dgm:t>
        <a:bodyPr/>
        <a:lstStyle/>
        <a:p>
          <a:pPr algn="l"/>
          <a:r>
            <a:rPr lang="en-US" sz="1800" b="1" dirty="0">
              <a:latin typeface="Acumin Pro Condensed Semibold" panose="020B0604020202020204" charset="0"/>
            </a:rPr>
            <a:t>Rapid innovation and changes in the field</a:t>
          </a:r>
          <a:endParaRPr lang="en-US" sz="1800" dirty="0">
            <a:latin typeface="Acumin Pro Condensed Semibold" panose="020B0604020202020204" charset="0"/>
          </a:endParaRPr>
        </a:p>
      </dgm:t>
    </dgm:pt>
    <dgm:pt modelId="{620B7278-12B9-4CEE-9811-CE07C1B33565}" type="parTrans" cxnId="{E5D174E7-25A2-4DDF-BD0C-CFAC39FFB6CF}">
      <dgm:prSet/>
      <dgm:spPr/>
      <dgm:t>
        <a:bodyPr/>
        <a:lstStyle/>
        <a:p>
          <a:pPr algn="l"/>
          <a:endParaRPr lang="en-US"/>
        </a:p>
      </dgm:t>
    </dgm:pt>
    <dgm:pt modelId="{C9B176C3-E943-4088-98B0-B432CC8C9A06}" type="sibTrans" cxnId="{E5D174E7-25A2-4DDF-BD0C-CFAC39FFB6CF}">
      <dgm:prSet/>
      <dgm:spPr/>
      <dgm:t>
        <a:bodyPr/>
        <a:lstStyle/>
        <a:p>
          <a:pPr algn="l"/>
          <a:endParaRPr lang="en-US"/>
        </a:p>
      </dgm:t>
    </dgm:pt>
    <dgm:pt modelId="{3F940C97-FE04-44CC-AEF8-E268DC3297E0}">
      <dgm:prSet custT="1"/>
      <dgm:spPr>
        <a:solidFill>
          <a:srgbClr val="EBD99F"/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  <a:latin typeface="Acumin Pro Condensed Semibold" panose="020B0604020202020204" charset="0"/>
            </a:rPr>
            <a:t>Balancing practical vs conceptual program elements</a:t>
          </a:r>
        </a:p>
      </dgm:t>
    </dgm:pt>
    <dgm:pt modelId="{77D6E8E8-9251-4C85-80E2-4FD7CD6D2D1A}" type="parTrans" cxnId="{19D1A00E-05F6-4D86-B3C8-7B82FD187927}">
      <dgm:prSet/>
      <dgm:spPr/>
      <dgm:t>
        <a:bodyPr/>
        <a:lstStyle/>
        <a:p>
          <a:pPr algn="l"/>
          <a:endParaRPr lang="en-US"/>
        </a:p>
      </dgm:t>
    </dgm:pt>
    <dgm:pt modelId="{6861B4F2-66F1-494A-943D-ACE6F384D2E9}" type="sibTrans" cxnId="{19D1A00E-05F6-4D86-B3C8-7B82FD187927}">
      <dgm:prSet/>
      <dgm:spPr/>
      <dgm:t>
        <a:bodyPr/>
        <a:lstStyle/>
        <a:p>
          <a:pPr algn="l"/>
          <a:endParaRPr lang="en-US"/>
        </a:p>
      </dgm:t>
    </dgm:pt>
    <dgm:pt modelId="{292274E0-1BE3-43B3-9D1E-09D8DA87146F}" type="pres">
      <dgm:prSet presAssocID="{0B129898-8A9C-4024-A80F-6674285D11D2}" presName="Name0" presStyleCnt="0">
        <dgm:presLayoutVars>
          <dgm:chMax val="7"/>
          <dgm:chPref val="7"/>
          <dgm:dir/>
        </dgm:presLayoutVars>
      </dgm:prSet>
      <dgm:spPr/>
    </dgm:pt>
    <dgm:pt modelId="{69A3D034-273E-43D3-A918-F3E011926250}" type="pres">
      <dgm:prSet presAssocID="{0B129898-8A9C-4024-A80F-6674285D11D2}" presName="Name1" presStyleCnt="0"/>
      <dgm:spPr/>
    </dgm:pt>
    <dgm:pt modelId="{CA3A3C4C-6B98-44FF-8B08-9D346534923F}" type="pres">
      <dgm:prSet presAssocID="{0B129898-8A9C-4024-A80F-6674285D11D2}" presName="cycle" presStyleCnt="0"/>
      <dgm:spPr/>
    </dgm:pt>
    <dgm:pt modelId="{510ED145-584C-4593-ACC4-A7C11F7FB7DC}" type="pres">
      <dgm:prSet presAssocID="{0B129898-8A9C-4024-A80F-6674285D11D2}" presName="srcNode" presStyleLbl="node1" presStyleIdx="0" presStyleCnt="4"/>
      <dgm:spPr/>
    </dgm:pt>
    <dgm:pt modelId="{60BA5C0B-F36B-4D0F-B628-930CEB07E678}" type="pres">
      <dgm:prSet presAssocID="{0B129898-8A9C-4024-A80F-6674285D11D2}" presName="conn" presStyleLbl="parChTrans1D2" presStyleIdx="0" presStyleCnt="1"/>
      <dgm:spPr/>
    </dgm:pt>
    <dgm:pt modelId="{389073BC-B565-4539-BA2F-76F02C0CE66F}" type="pres">
      <dgm:prSet presAssocID="{0B129898-8A9C-4024-A80F-6674285D11D2}" presName="extraNode" presStyleLbl="node1" presStyleIdx="0" presStyleCnt="4"/>
      <dgm:spPr/>
    </dgm:pt>
    <dgm:pt modelId="{2894B71A-93EC-4259-8F1D-6BBF537FAA23}" type="pres">
      <dgm:prSet presAssocID="{0B129898-8A9C-4024-A80F-6674285D11D2}" presName="dstNode" presStyleLbl="node1" presStyleIdx="0" presStyleCnt="4"/>
      <dgm:spPr/>
    </dgm:pt>
    <dgm:pt modelId="{2065AAB3-4AA5-45D0-8834-D61151CC48B3}" type="pres">
      <dgm:prSet presAssocID="{9983209A-4114-435D-81F0-A9E041295BF1}" presName="text_1" presStyleLbl="node1" presStyleIdx="0" presStyleCnt="4">
        <dgm:presLayoutVars>
          <dgm:bulletEnabled val="1"/>
        </dgm:presLayoutVars>
      </dgm:prSet>
      <dgm:spPr/>
    </dgm:pt>
    <dgm:pt modelId="{F596D30D-C143-428E-943E-8ADEA3831A0B}" type="pres">
      <dgm:prSet presAssocID="{9983209A-4114-435D-81F0-A9E041295BF1}" presName="accent_1" presStyleCnt="0"/>
      <dgm:spPr/>
    </dgm:pt>
    <dgm:pt modelId="{42F1F272-BC0A-469A-A200-671E52326ECC}" type="pres">
      <dgm:prSet presAssocID="{9983209A-4114-435D-81F0-A9E041295BF1}" presName="accentRepeatNode" presStyleLbl="solidFgAcc1" presStyleIdx="0" presStyleCnt="4" custLinFactNeighborX="-8749" custLinFactNeighborY="3706"/>
      <dgm:spPr>
        <a:ln>
          <a:solidFill>
            <a:srgbClr val="555960"/>
          </a:solidFill>
        </a:ln>
      </dgm:spPr>
    </dgm:pt>
    <dgm:pt modelId="{AC5715A9-86F0-4044-8C4C-A0E75435D742}" type="pres">
      <dgm:prSet presAssocID="{F1383F5E-2760-4723-A2F6-CB035033D88E}" presName="text_2" presStyleLbl="node1" presStyleIdx="1" presStyleCnt="4">
        <dgm:presLayoutVars>
          <dgm:bulletEnabled val="1"/>
        </dgm:presLayoutVars>
      </dgm:prSet>
      <dgm:spPr/>
    </dgm:pt>
    <dgm:pt modelId="{44FC6047-7175-4941-975E-816F40A36073}" type="pres">
      <dgm:prSet presAssocID="{F1383F5E-2760-4723-A2F6-CB035033D88E}" presName="accent_2" presStyleCnt="0"/>
      <dgm:spPr/>
    </dgm:pt>
    <dgm:pt modelId="{AD55C0E0-7C43-45BE-85C3-CC246F33F4AD}" type="pres">
      <dgm:prSet presAssocID="{F1383F5E-2760-4723-A2F6-CB035033D88E}" presName="accentRepeatNode" presStyleLbl="solidFgAcc1" presStyleIdx="1" presStyleCnt="4"/>
      <dgm:spPr>
        <a:ln>
          <a:solidFill>
            <a:srgbClr val="555960"/>
          </a:solidFill>
        </a:ln>
      </dgm:spPr>
    </dgm:pt>
    <dgm:pt modelId="{B321DC08-10A4-46FD-B902-A21D5FF12A77}" type="pres">
      <dgm:prSet presAssocID="{3F940C97-FE04-44CC-AEF8-E268DC3297E0}" presName="text_3" presStyleLbl="node1" presStyleIdx="2" presStyleCnt="4">
        <dgm:presLayoutVars>
          <dgm:bulletEnabled val="1"/>
        </dgm:presLayoutVars>
      </dgm:prSet>
      <dgm:spPr/>
    </dgm:pt>
    <dgm:pt modelId="{0CA23073-2B2A-4571-9B05-7192C01333B3}" type="pres">
      <dgm:prSet presAssocID="{3F940C97-FE04-44CC-AEF8-E268DC3297E0}" presName="accent_3" presStyleCnt="0"/>
      <dgm:spPr/>
    </dgm:pt>
    <dgm:pt modelId="{6D889E81-A932-4AD2-8FE1-DE7AF0AAF040}" type="pres">
      <dgm:prSet presAssocID="{3F940C97-FE04-44CC-AEF8-E268DC3297E0}" presName="accentRepeatNode" presStyleLbl="solidFgAcc1" presStyleIdx="2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555960"/>
          </a:solidFill>
        </a:ln>
      </dgm:spPr>
    </dgm:pt>
    <dgm:pt modelId="{E1D8C268-A9FD-4452-99C3-0976306CAEE0}" type="pres">
      <dgm:prSet presAssocID="{05185A10-2E85-4040-A7E9-2ECA78C6FC67}" presName="text_4" presStyleLbl="node1" presStyleIdx="3" presStyleCnt="4" custScaleX="99348">
        <dgm:presLayoutVars>
          <dgm:bulletEnabled val="1"/>
        </dgm:presLayoutVars>
      </dgm:prSet>
      <dgm:spPr/>
    </dgm:pt>
    <dgm:pt modelId="{886C195C-B09D-49B7-B8B3-E4B7452BF183}" type="pres">
      <dgm:prSet presAssocID="{05185A10-2E85-4040-A7E9-2ECA78C6FC67}" presName="accent_4" presStyleCnt="0"/>
      <dgm:spPr/>
    </dgm:pt>
    <dgm:pt modelId="{BDD28DEF-A17D-40C5-A90F-E4764D6CC9ED}" type="pres">
      <dgm:prSet presAssocID="{05185A10-2E85-4040-A7E9-2ECA78C6FC67}" presName="accentRepeatNode" presStyleLbl="solidFgAcc1" presStyleIdx="3" presStyleCnt="4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rgbClr val="555960"/>
          </a:solidFill>
        </a:ln>
      </dgm:spPr>
    </dgm:pt>
  </dgm:ptLst>
  <dgm:cxnLst>
    <dgm:cxn modelId="{FC94CD06-8789-46E6-B878-49473283971E}" type="presOf" srcId="{3F940C97-FE04-44CC-AEF8-E268DC3297E0}" destId="{B321DC08-10A4-46FD-B902-A21D5FF12A77}" srcOrd="0" destOrd="0" presId="urn:microsoft.com/office/officeart/2008/layout/VerticalCurvedList"/>
    <dgm:cxn modelId="{19D1A00E-05F6-4D86-B3C8-7B82FD187927}" srcId="{0B129898-8A9C-4024-A80F-6674285D11D2}" destId="{3F940C97-FE04-44CC-AEF8-E268DC3297E0}" srcOrd="2" destOrd="0" parTransId="{77D6E8E8-9251-4C85-80E2-4FD7CD6D2D1A}" sibTransId="{6861B4F2-66F1-494A-943D-ACE6F384D2E9}"/>
    <dgm:cxn modelId="{015E3D6E-0257-4605-BB84-DF0E54174F2F}" srcId="{0B129898-8A9C-4024-A80F-6674285D11D2}" destId="{05185A10-2E85-4040-A7E9-2ECA78C6FC67}" srcOrd="3" destOrd="0" parTransId="{7B8A4132-6395-4D7D-B359-163C8A1074AB}" sibTransId="{A5F89856-5294-46E2-8F11-AB51E4CEA938}"/>
    <dgm:cxn modelId="{23CDC171-CC88-45BD-AF4C-B27D7F5D4C24}" type="presOf" srcId="{9983209A-4114-435D-81F0-A9E041295BF1}" destId="{2065AAB3-4AA5-45D0-8834-D61151CC48B3}" srcOrd="0" destOrd="0" presId="urn:microsoft.com/office/officeart/2008/layout/VerticalCurvedList"/>
    <dgm:cxn modelId="{7E765487-1535-4CED-8AEE-5097B51EDA38}" type="presOf" srcId="{F1383F5E-2760-4723-A2F6-CB035033D88E}" destId="{AC5715A9-86F0-4044-8C4C-A0E75435D742}" srcOrd="0" destOrd="0" presId="urn:microsoft.com/office/officeart/2008/layout/VerticalCurvedList"/>
    <dgm:cxn modelId="{3865AE89-1873-4053-9B8D-906598D2248A}" type="presOf" srcId="{6B65B752-CEE5-46F8-A1E7-5B4990A0CA23}" destId="{60BA5C0B-F36B-4D0F-B628-930CEB07E678}" srcOrd="0" destOrd="0" presId="urn:microsoft.com/office/officeart/2008/layout/VerticalCurvedList"/>
    <dgm:cxn modelId="{6E29E5B3-3FFD-4CB9-9FB5-1CF6C1563E0D}" type="presOf" srcId="{05185A10-2E85-4040-A7E9-2ECA78C6FC67}" destId="{E1D8C268-A9FD-4452-99C3-0976306CAEE0}" srcOrd="0" destOrd="0" presId="urn:microsoft.com/office/officeart/2008/layout/VerticalCurvedList"/>
    <dgm:cxn modelId="{237836D9-7F68-4B02-937A-0562EF8CA08C}" srcId="{0B129898-8A9C-4024-A80F-6674285D11D2}" destId="{9983209A-4114-435D-81F0-A9E041295BF1}" srcOrd="0" destOrd="0" parTransId="{4EE97AC1-BB85-4EFE-8EF9-BE6D3391AD78}" sibTransId="{6B65B752-CEE5-46F8-A1E7-5B4990A0CA23}"/>
    <dgm:cxn modelId="{2894C9E4-E415-4E95-A4E9-1E82D3272A16}" type="presOf" srcId="{0B129898-8A9C-4024-A80F-6674285D11D2}" destId="{292274E0-1BE3-43B3-9D1E-09D8DA87146F}" srcOrd="0" destOrd="0" presId="urn:microsoft.com/office/officeart/2008/layout/VerticalCurvedList"/>
    <dgm:cxn modelId="{E5D174E7-25A2-4DDF-BD0C-CFAC39FFB6CF}" srcId="{0B129898-8A9C-4024-A80F-6674285D11D2}" destId="{F1383F5E-2760-4723-A2F6-CB035033D88E}" srcOrd="1" destOrd="0" parTransId="{620B7278-12B9-4CEE-9811-CE07C1B33565}" sibTransId="{C9B176C3-E943-4088-98B0-B432CC8C9A06}"/>
    <dgm:cxn modelId="{EBC637BA-3F29-4242-A1E8-0B614928DDDD}" type="presParOf" srcId="{292274E0-1BE3-43B3-9D1E-09D8DA87146F}" destId="{69A3D034-273E-43D3-A918-F3E011926250}" srcOrd="0" destOrd="0" presId="urn:microsoft.com/office/officeart/2008/layout/VerticalCurvedList"/>
    <dgm:cxn modelId="{F58B38E8-9EFB-4C50-8BE1-6B3FC450D3A0}" type="presParOf" srcId="{69A3D034-273E-43D3-A918-F3E011926250}" destId="{CA3A3C4C-6B98-44FF-8B08-9D346534923F}" srcOrd="0" destOrd="0" presId="urn:microsoft.com/office/officeart/2008/layout/VerticalCurvedList"/>
    <dgm:cxn modelId="{79571D16-A8F8-47C7-973D-B518D6DF493E}" type="presParOf" srcId="{CA3A3C4C-6B98-44FF-8B08-9D346534923F}" destId="{510ED145-584C-4593-ACC4-A7C11F7FB7DC}" srcOrd="0" destOrd="0" presId="urn:microsoft.com/office/officeart/2008/layout/VerticalCurvedList"/>
    <dgm:cxn modelId="{B421A2E9-43C7-47AE-B7FE-E5BDFDD687EA}" type="presParOf" srcId="{CA3A3C4C-6B98-44FF-8B08-9D346534923F}" destId="{60BA5C0B-F36B-4D0F-B628-930CEB07E678}" srcOrd="1" destOrd="0" presId="urn:microsoft.com/office/officeart/2008/layout/VerticalCurvedList"/>
    <dgm:cxn modelId="{0A0FEF6F-6D4F-4B6F-A66E-51C30D35F651}" type="presParOf" srcId="{CA3A3C4C-6B98-44FF-8B08-9D346534923F}" destId="{389073BC-B565-4539-BA2F-76F02C0CE66F}" srcOrd="2" destOrd="0" presId="urn:microsoft.com/office/officeart/2008/layout/VerticalCurvedList"/>
    <dgm:cxn modelId="{71A14F4D-B8E6-47CA-87B2-2CB71856C95F}" type="presParOf" srcId="{CA3A3C4C-6B98-44FF-8B08-9D346534923F}" destId="{2894B71A-93EC-4259-8F1D-6BBF537FAA23}" srcOrd="3" destOrd="0" presId="urn:microsoft.com/office/officeart/2008/layout/VerticalCurvedList"/>
    <dgm:cxn modelId="{60F0AA85-39B4-42E0-B716-0F5D90FD4EFF}" type="presParOf" srcId="{69A3D034-273E-43D3-A918-F3E011926250}" destId="{2065AAB3-4AA5-45D0-8834-D61151CC48B3}" srcOrd="1" destOrd="0" presId="urn:microsoft.com/office/officeart/2008/layout/VerticalCurvedList"/>
    <dgm:cxn modelId="{7BEA342D-0199-484B-AB8C-1ED0A60D1E17}" type="presParOf" srcId="{69A3D034-273E-43D3-A918-F3E011926250}" destId="{F596D30D-C143-428E-943E-8ADEA3831A0B}" srcOrd="2" destOrd="0" presId="urn:microsoft.com/office/officeart/2008/layout/VerticalCurvedList"/>
    <dgm:cxn modelId="{FB455C15-A7DB-48FB-8C7F-8401221E1887}" type="presParOf" srcId="{F596D30D-C143-428E-943E-8ADEA3831A0B}" destId="{42F1F272-BC0A-469A-A200-671E52326ECC}" srcOrd="0" destOrd="0" presId="urn:microsoft.com/office/officeart/2008/layout/VerticalCurvedList"/>
    <dgm:cxn modelId="{0006BB2C-A0DB-4421-BCB2-55444042AF10}" type="presParOf" srcId="{69A3D034-273E-43D3-A918-F3E011926250}" destId="{AC5715A9-86F0-4044-8C4C-A0E75435D742}" srcOrd="3" destOrd="0" presId="urn:microsoft.com/office/officeart/2008/layout/VerticalCurvedList"/>
    <dgm:cxn modelId="{34268771-1B3A-4776-850C-AD22A8ECED45}" type="presParOf" srcId="{69A3D034-273E-43D3-A918-F3E011926250}" destId="{44FC6047-7175-4941-975E-816F40A36073}" srcOrd="4" destOrd="0" presId="urn:microsoft.com/office/officeart/2008/layout/VerticalCurvedList"/>
    <dgm:cxn modelId="{8A9F1BC0-18E7-4B3F-A142-6D99114CD30D}" type="presParOf" srcId="{44FC6047-7175-4941-975E-816F40A36073}" destId="{AD55C0E0-7C43-45BE-85C3-CC246F33F4AD}" srcOrd="0" destOrd="0" presId="urn:microsoft.com/office/officeart/2008/layout/VerticalCurvedList"/>
    <dgm:cxn modelId="{18FE57B9-40D4-471A-8A79-8F69A961777B}" type="presParOf" srcId="{69A3D034-273E-43D3-A918-F3E011926250}" destId="{B321DC08-10A4-46FD-B902-A21D5FF12A77}" srcOrd="5" destOrd="0" presId="urn:microsoft.com/office/officeart/2008/layout/VerticalCurvedList"/>
    <dgm:cxn modelId="{DAE0AB17-972F-4817-BD39-A8C2E65B428C}" type="presParOf" srcId="{69A3D034-273E-43D3-A918-F3E011926250}" destId="{0CA23073-2B2A-4571-9B05-7192C01333B3}" srcOrd="6" destOrd="0" presId="urn:microsoft.com/office/officeart/2008/layout/VerticalCurvedList"/>
    <dgm:cxn modelId="{A60582DD-F07A-473D-AAB1-0DD96208881B}" type="presParOf" srcId="{0CA23073-2B2A-4571-9B05-7192C01333B3}" destId="{6D889E81-A932-4AD2-8FE1-DE7AF0AAF040}" srcOrd="0" destOrd="0" presId="urn:microsoft.com/office/officeart/2008/layout/VerticalCurvedList"/>
    <dgm:cxn modelId="{0D69F725-2B24-4835-A3CD-76F1322630E4}" type="presParOf" srcId="{69A3D034-273E-43D3-A918-F3E011926250}" destId="{E1D8C268-A9FD-4452-99C3-0976306CAEE0}" srcOrd="7" destOrd="0" presId="urn:microsoft.com/office/officeart/2008/layout/VerticalCurvedList"/>
    <dgm:cxn modelId="{9E2DC2ED-B3A2-498B-A3DB-6CD5569E5E00}" type="presParOf" srcId="{69A3D034-273E-43D3-A918-F3E011926250}" destId="{886C195C-B09D-49B7-B8B3-E4B7452BF183}" srcOrd="8" destOrd="0" presId="urn:microsoft.com/office/officeart/2008/layout/VerticalCurvedList"/>
    <dgm:cxn modelId="{3D5430B3-F388-4C46-ADC3-8F9C3406C3B8}" type="presParOf" srcId="{886C195C-B09D-49B7-B8B3-E4B7452BF183}" destId="{BDD28DEF-A17D-40C5-A90F-E4764D6CC9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10DF-2959-4DE2-922E-C1F03D77B3D3}">
      <dsp:nvSpPr>
        <dsp:cNvPr id="0" name=""/>
        <dsp:cNvSpPr/>
      </dsp:nvSpPr>
      <dsp:spPr>
        <a:xfrm>
          <a:off x="1837039" y="-94220"/>
          <a:ext cx="2057738" cy="1109724"/>
        </a:xfrm>
        <a:prstGeom prst="roundRect">
          <a:avLst/>
        </a:prstGeom>
        <a:solidFill>
          <a:srgbClr val="9D979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Improvement</a:t>
          </a:r>
        </a:p>
      </dsp:txBody>
      <dsp:txXfrm>
        <a:off x="1891211" y="-40048"/>
        <a:ext cx="1949394" cy="1001380"/>
      </dsp:txXfrm>
    </dsp:sp>
    <dsp:sp modelId="{925C01C6-787E-4B7E-A064-223293A3789B}">
      <dsp:nvSpPr>
        <dsp:cNvPr id="0" name=""/>
        <dsp:cNvSpPr/>
      </dsp:nvSpPr>
      <dsp:spPr>
        <a:xfrm>
          <a:off x="1319422" y="460641"/>
          <a:ext cx="3092972" cy="3092972"/>
        </a:xfrm>
        <a:custGeom>
          <a:avLst/>
          <a:gdLst/>
          <a:ahLst/>
          <a:cxnLst/>
          <a:rect l="0" t="0" r="0" b="0"/>
          <a:pathLst>
            <a:path>
              <a:moveTo>
                <a:pt x="2687857" y="502985"/>
              </a:moveTo>
              <a:arcTo wR="1546486" hR="1546486" stAng="19053889" swAng="107451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1D44A-041D-4746-9A0F-973DC65089F5}">
      <dsp:nvSpPr>
        <dsp:cNvPr id="0" name=""/>
        <dsp:cNvSpPr/>
      </dsp:nvSpPr>
      <dsp:spPr>
        <a:xfrm>
          <a:off x="3406008" y="1512156"/>
          <a:ext cx="2012774" cy="989943"/>
        </a:xfrm>
        <a:prstGeom prst="roundRect">
          <a:avLst/>
        </a:prstGeom>
        <a:solidFill>
          <a:srgbClr val="6F727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Design</a:t>
          </a:r>
        </a:p>
      </dsp:txBody>
      <dsp:txXfrm>
        <a:off x="3454333" y="1560481"/>
        <a:ext cx="1916124" cy="893293"/>
      </dsp:txXfrm>
    </dsp:sp>
    <dsp:sp modelId="{7FB8EE50-0D27-4401-8162-63C60E852E47}">
      <dsp:nvSpPr>
        <dsp:cNvPr id="0" name=""/>
        <dsp:cNvSpPr/>
      </dsp:nvSpPr>
      <dsp:spPr>
        <a:xfrm>
          <a:off x="1319422" y="460641"/>
          <a:ext cx="3092972" cy="3092972"/>
        </a:xfrm>
        <a:custGeom>
          <a:avLst/>
          <a:gdLst/>
          <a:ahLst/>
          <a:cxnLst/>
          <a:rect l="0" t="0" r="0" b="0"/>
          <a:pathLst>
            <a:path>
              <a:moveTo>
                <a:pt x="2947715" y="2200839"/>
              </a:moveTo>
              <a:arcTo wR="1546486" hR="1546486" stAng="1501912" swAng="1171177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51D52-DBA1-430B-88CC-093C0D7E08C2}">
      <dsp:nvSpPr>
        <dsp:cNvPr id="0" name=""/>
        <dsp:cNvSpPr/>
      </dsp:nvSpPr>
      <dsp:spPr>
        <a:xfrm>
          <a:off x="1890926" y="2982874"/>
          <a:ext cx="1949965" cy="1141479"/>
        </a:xfrm>
        <a:prstGeom prst="roundRect">
          <a:avLst/>
        </a:prstGeom>
        <a:solidFill>
          <a:srgbClr val="DDB94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Evaluation</a:t>
          </a:r>
        </a:p>
      </dsp:txBody>
      <dsp:txXfrm>
        <a:off x="1946648" y="3038596"/>
        <a:ext cx="1838521" cy="1030035"/>
      </dsp:txXfrm>
    </dsp:sp>
    <dsp:sp modelId="{A748EE06-E3BA-42D2-BA9E-8A6186A0D009}">
      <dsp:nvSpPr>
        <dsp:cNvPr id="0" name=""/>
        <dsp:cNvSpPr/>
      </dsp:nvSpPr>
      <dsp:spPr>
        <a:xfrm>
          <a:off x="1319422" y="460641"/>
          <a:ext cx="3092972" cy="3092972"/>
        </a:xfrm>
        <a:custGeom>
          <a:avLst/>
          <a:gdLst/>
          <a:ahLst/>
          <a:cxnLst/>
          <a:rect l="0" t="0" r="0" b="0"/>
          <a:pathLst>
            <a:path>
              <a:moveTo>
                <a:pt x="451665" y="2638726"/>
              </a:moveTo>
              <a:arcTo wR="1546486" hR="1546486" stAng="8104057" swAng="1098224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7B36B-2851-4EBC-9AA4-4EE5DD58BA69}">
      <dsp:nvSpPr>
        <dsp:cNvPr id="0" name=""/>
        <dsp:cNvSpPr/>
      </dsp:nvSpPr>
      <dsp:spPr>
        <a:xfrm>
          <a:off x="410518" y="1461889"/>
          <a:ext cx="1817808" cy="1090477"/>
        </a:xfrm>
        <a:prstGeom prst="roundRect">
          <a:avLst/>
        </a:prstGeom>
        <a:solidFill>
          <a:srgbClr val="8E6F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Learning</a:t>
          </a:r>
        </a:p>
      </dsp:txBody>
      <dsp:txXfrm>
        <a:off x="463751" y="1515122"/>
        <a:ext cx="1711342" cy="984011"/>
      </dsp:txXfrm>
    </dsp:sp>
    <dsp:sp modelId="{17338259-44B6-406D-8EAC-F40867085848}">
      <dsp:nvSpPr>
        <dsp:cNvPr id="0" name=""/>
        <dsp:cNvSpPr/>
      </dsp:nvSpPr>
      <dsp:spPr>
        <a:xfrm>
          <a:off x="1319422" y="460641"/>
          <a:ext cx="3092972" cy="3092972"/>
        </a:xfrm>
        <a:custGeom>
          <a:avLst/>
          <a:gdLst/>
          <a:ahLst/>
          <a:cxnLst/>
          <a:rect l="0" t="0" r="0" b="0"/>
          <a:pathLst>
            <a:path>
              <a:moveTo>
                <a:pt x="157948" y="865617"/>
              </a:moveTo>
              <a:arcTo wR="1546486" hR="1546486" stAng="12367259" swAng="1001846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A5C0B-F36B-4D0F-B628-930CEB07E678}">
      <dsp:nvSpPr>
        <dsp:cNvPr id="0" name=""/>
        <dsp:cNvSpPr/>
      </dsp:nvSpPr>
      <dsp:spPr>
        <a:xfrm>
          <a:off x="-5475347" y="-838345"/>
          <a:ext cx="6519394" cy="6519394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9050" cap="flat" cmpd="sng" algn="ctr">
          <a:solidFill>
            <a:srgbClr val="8E6F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5AAB3-4AA5-45D0-8834-D61151CC48B3}">
      <dsp:nvSpPr>
        <dsp:cNvPr id="0" name=""/>
        <dsp:cNvSpPr/>
      </dsp:nvSpPr>
      <dsp:spPr>
        <a:xfrm>
          <a:off x="546569" y="372307"/>
          <a:ext cx="6925841" cy="745001"/>
        </a:xfrm>
        <a:prstGeom prst="rect">
          <a:avLst/>
        </a:prstGeom>
        <a:solidFill>
          <a:srgbClr val="8E6F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3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Acumin Pro Condensed Semibold" panose="020B0604020202020204" charset="0"/>
              <a:ea typeface="+mn-ea"/>
              <a:cs typeface="+mn-cs"/>
            </a:rPr>
            <a:t>T</a:t>
          </a:r>
          <a:r>
            <a:rPr lang="en-US" sz="2000" b="1" i="0" kern="1200" baseline="0" dirty="0">
              <a:effectLst/>
              <a:latin typeface="Acumin Pro Condensed Semibold" panose="020B0604020202020204" charset="0"/>
              <a:ea typeface="+mn-ea"/>
              <a:cs typeface="+mn-cs"/>
            </a:rPr>
            <a:t>echnical and interdisciplinary complexity</a:t>
          </a:r>
          <a:endParaRPr lang="en-US" sz="2000" kern="1200" dirty="0">
            <a:latin typeface="Acumin Pro Condensed Semibold" panose="020B0604020202020204" charset="0"/>
          </a:endParaRPr>
        </a:p>
      </dsp:txBody>
      <dsp:txXfrm>
        <a:off x="546569" y="372307"/>
        <a:ext cx="6925841" cy="745001"/>
      </dsp:txXfrm>
    </dsp:sp>
    <dsp:sp modelId="{42F1F272-BC0A-469A-A200-671E52326ECC}">
      <dsp:nvSpPr>
        <dsp:cNvPr id="0" name=""/>
        <dsp:cNvSpPr/>
      </dsp:nvSpPr>
      <dsp:spPr>
        <a:xfrm>
          <a:off x="0" y="313694"/>
          <a:ext cx="931251" cy="93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559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715A9-86F0-4044-8C4C-A0E75435D742}">
      <dsp:nvSpPr>
        <dsp:cNvPr id="0" name=""/>
        <dsp:cNvSpPr/>
      </dsp:nvSpPr>
      <dsp:spPr>
        <a:xfrm>
          <a:off x="973695" y="1490003"/>
          <a:ext cx="6498714" cy="745001"/>
        </a:xfrm>
        <a:prstGeom prst="rect">
          <a:avLst/>
        </a:prstGeom>
        <a:solidFill>
          <a:srgbClr val="DAAA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cumin Pro Condensed Semibold" panose="020B0604020202020204" charset="0"/>
            </a:rPr>
            <a:t>Rapid innovation and changes in the field</a:t>
          </a:r>
          <a:endParaRPr lang="en-US" sz="1800" kern="1200" dirty="0">
            <a:latin typeface="Acumin Pro Condensed Semibold" panose="020B0604020202020204" charset="0"/>
          </a:endParaRPr>
        </a:p>
      </dsp:txBody>
      <dsp:txXfrm>
        <a:off x="973695" y="1490003"/>
        <a:ext cx="6498714" cy="745001"/>
      </dsp:txXfrm>
    </dsp:sp>
    <dsp:sp modelId="{AD55C0E0-7C43-45BE-85C3-CC246F33F4AD}">
      <dsp:nvSpPr>
        <dsp:cNvPr id="0" name=""/>
        <dsp:cNvSpPr/>
      </dsp:nvSpPr>
      <dsp:spPr>
        <a:xfrm>
          <a:off x="508069" y="1396877"/>
          <a:ext cx="931251" cy="93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559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1DC08-10A4-46FD-B902-A21D5FF12A77}">
      <dsp:nvSpPr>
        <dsp:cNvPr id="0" name=""/>
        <dsp:cNvSpPr/>
      </dsp:nvSpPr>
      <dsp:spPr>
        <a:xfrm>
          <a:off x="973695" y="2607699"/>
          <a:ext cx="6498714" cy="745001"/>
        </a:xfrm>
        <a:prstGeom prst="rect">
          <a:avLst/>
        </a:prstGeom>
        <a:solidFill>
          <a:srgbClr val="EBD99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3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cumin Pro Condensed Semibold" panose="020B0604020202020204" charset="0"/>
            </a:rPr>
            <a:t>Balancing practical vs conceptual program elements</a:t>
          </a:r>
        </a:p>
      </dsp:txBody>
      <dsp:txXfrm>
        <a:off x="973695" y="2607699"/>
        <a:ext cx="6498714" cy="745001"/>
      </dsp:txXfrm>
    </dsp:sp>
    <dsp:sp modelId="{6D889E81-A932-4AD2-8FE1-DE7AF0AAF040}">
      <dsp:nvSpPr>
        <dsp:cNvPr id="0" name=""/>
        <dsp:cNvSpPr/>
      </dsp:nvSpPr>
      <dsp:spPr>
        <a:xfrm>
          <a:off x="508069" y="2514574"/>
          <a:ext cx="931251" cy="93125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rgbClr val="5559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8C268-A9FD-4452-99C3-0976306CAEE0}">
      <dsp:nvSpPr>
        <dsp:cNvPr id="0" name=""/>
        <dsp:cNvSpPr/>
      </dsp:nvSpPr>
      <dsp:spPr>
        <a:xfrm>
          <a:off x="569147" y="3725395"/>
          <a:ext cx="6880684" cy="745001"/>
        </a:xfrm>
        <a:prstGeom prst="rect">
          <a:avLst/>
        </a:prstGeom>
        <a:solidFill>
          <a:srgbClr val="CFB99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b="1" i="0" kern="1200" baseline="0" dirty="0">
              <a:solidFill>
                <a:schemeClr val="tx1"/>
              </a:solidFill>
              <a:latin typeface="Acumin Pro Condensed Semibold" panose="020B0604020202020204" charset="0"/>
              <a:ea typeface="+mn-ea"/>
              <a:cs typeface="+mn-cs"/>
            </a:rPr>
            <a:t>Limited or non-existing knowledge of program management and evaluation by program leaders </a:t>
          </a:r>
          <a:endParaRPr lang="en-US" sz="1800" kern="1200" dirty="0">
            <a:solidFill>
              <a:schemeClr val="tx1"/>
            </a:solidFill>
            <a:latin typeface="Acumin Pro Condensed Semibold" panose="020B0604020202020204" charset="0"/>
          </a:endParaRPr>
        </a:p>
      </dsp:txBody>
      <dsp:txXfrm>
        <a:off x="569147" y="3725395"/>
        <a:ext cx="6880684" cy="745001"/>
      </dsp:txXfrm>
    </dsp:sp>
    <dsp:sp modelId="{BDD28DEF-A17D-40C5-A90F-E4764D6CC9ED}">
      <dsp:nvSpPr>
        <dsp:cNvPr id="0" name=""/>
        <dsp:cNvSpPr/>
      </dsp:nvSpPr>
      <dsp:spPr>
        <a:xfrm>
          <a:off x="80943" y="3632270"/>
          <a:ext cx="931251" cy="93125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rgbClr val="5559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424F-509E-4E17-B51C-D4B8D7AB8E8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029C4-6F58-4BCD-A241-AB2B5BC6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9C26-B896-CFBE-B5B2-8826BD31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B9789-075E-422C-B5EB-D8A052D98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D15DA-D0F0-1F69-D9D5-39F2645BF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cumin Pro Condensed Semibold" panose="020B0604020202020204" charset="0"/>
              </a:rPr>
              <a:t>Flexibility to adapt and respond to partners’ needs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Collaborative problem-solving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 Real-time Adjustment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BFD24-E18F-4C33-54AF-D47E3D2C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4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A dynamic feedback loop facilitated data collection and analysis process refinement and helped transform our collective evaluative capacities. This growth in evaluative capacity led to richer, more actionable insights.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BF39-F40D-0E12-489B-6D9E73E6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DC222-1398-E47E-4031-9E44407D7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B5F01-AE2B-96B8-BDD1-674BE4C27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00" dirty="0">
                <a:solidFill>
                  <a:srgbClr val="8E6F3E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200" i="0" kern="100" dirty="0">
                <a:solidFill>
                  <a:srgbClr val="8E6F3E"/>
                </a:solidFill>
                <a:effectLst/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ack of stakeholder involvement during the design phase. Evaluations are often conceived in isolation, leading to reports that collect dust on a shelf rather than catalyzing change.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F1A-477F-A542-BB5F-D18704B3E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Acumin Pro Condensed Semibold" panose="020B0604020202020204" charset="0"/>
              </a:rPr>
              <a:t>Program efficacy depends on the design quality and continuous learning and improvement enabled by a robust evaluation process.</a:t>
            </a:r>
            <a:endParaRPr lang="en-US" sz="1200" dirty="0">
              <a:solidFill>
                <a:schemeClr val="tx1"/>
              </a:solidFill>
              <a:latin typeface="Acumin Pro Condensed Semibold" panose="020B060402020202020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This approach </a:t>
            </a:r>
            <a:r>
              <a:rPr lang="en-US" sz="1200" b="1" dirty="0">
                <a:solidFill>
                  <a:srgbClr val="8E6F3E"/>
                </a:solidFill>
                <a:latin typeface="Acumin Pro Condensed Semibold" panose="020B0604020202020204" charset="0"/>
              </a:rPr>
              <a:t>ensures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latin typeface="Acumin Pro Condensed Semibold" panose="020B0604020202020204" charset="0"/>
              </a:rPr>
              <a:t>data collection instruments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are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b="1" dirty="0">
                <a:solidFill>
                  <a:srgbClr val="8E6F3E"/>
                </a:solidFill>
                <a:latin typeface="Acumin Pro Condensed Semibold" panose="020B0604020202020204" charset="0"/>
              </a:rPr>
              <a:t>appropriate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 in </a:t>
            </a:r>
            <a:r>
              <a:rPr lang="en-US" sz="1200" dirty="0">
                <a:latin typeface="Acumin Pro Condensed Semibold" panose="020B0604020202020204" charset="0"/>
              </a:rPr>
              <a:t>content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and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latin typeface="Acumin Pro Condensed Semibold" panose="020B0604020202020204" charset="0"/>
              </a:rPr>
              <a:t>tone,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and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that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latin typeface="Acumin Pro Condensed Semibold" panose="020B0604020202020204" charset="0"/>
              </a:rPr>
              <a:t>diverse voices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are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latin typeface="Acumin Pro Condensed Semibold" panose="020B0604020202020204" charset="0"/>
              </a:rPr>
              <a:t>heard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solidFill>
                  <a:srgbClr val="8E6F3E"/>
                </a:solidFill>
                <a:latin typeface="Acumin Pro Condensed Semibold" panose="020B0604020202020204" charset="0"/>
              </a:rPr>
              <a:t>and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 </a:t>
            </a:r>
            <a:r>
              <a:rPr lang="en-US" sz="1200" dirty="0">
                <a:latin typeface="Acumin Pro Condensed Semibold" panose="020B0604020202020204" charset="0"/>
              </a:rPr>
              <a:t>incorporated</a:t>
            </a:r>
            <a:r>
              <a:rPr lang="en-US" sz="1200" dirty="0">
                <a:solidFill>
                  <a:schemeClr val="accent3"/>
                </a:solidFill>
                <a:latin typeface="Acumin Pro Condensed Semibold" panose="020B060402020202020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9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cumin Pro Condensed Semibold" panose="020B0604020202020204" charset="0"/>
              </a:rPr>
              <a:t>Flexibility to adapt and respond to partners’ needs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Collaborative problem-solving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 Real-time Adjustment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CF10-444E-4809-630B-DFEC925F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A70B3-5F18-C518-3067-8807D407A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53776-F10D-0BA9-EBEF-A632F470B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cumin Pro Condensed Semibold" panose="020B0604020202020204" charset="0"/>
              </a:rPr>
              <a:t>Flexibility to adapt and respond to partners’ needs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Collaborative problem-solving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latin typeface="Acumin Pro Condensed Semibold" panose="020B0604020202020204" charset="0"/>
              </a:rPr>
              <a:t> Real-time Adjustment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0132D-6AF9-6010-4D40-20BD330CA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029C4-6F58-4BCD-A241-AB2B5BC62F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B44F-911C-167F-14B3-F52BCE933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0F365-5021-54B1-11AF-053EB565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7D35E-52ED-CB6A-A7CB-A7A67896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3457-FF4D-8116-9114-0529777B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22F0B-BA98-B953-0A7E-6C8431D7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3ACA-F339-2D33-BD49-EF1CD5B8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F1592-158B-0FE0-FB42-304DB1FE7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8E13-9C8A-A4D0-B721-D759BC68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BCE0B-F8C7-A4F5-8198-BE0EEB25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BFA8-1962-D8CA-F5CE-3EDE2746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C637F-F03B-0EF8-DBC2-D2C272A52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AB7EB-34DA-E2A4-EDFC-07D0C8CA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B6DB-BCCF-7247-1370-9BADA409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69F2-0659-1B09-1AD6-36EAC853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B731-531C-DF7C-AD20-921700A5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8477-9302-1732-C9B7-BF3A0405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6CC2-B0D5-3F15-09A8-0941B0C98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5777-F94F-437F-A8AF-F9A3A759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148D6-6783-F0A1-8A78-0E0C6D76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8174-2195-114F-81FC-F46AE2A9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A344-4B60-D351-C64B-1D666F47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00016-DFB5-E330-2CB6-BC608826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5FDFF-DC28-323A-BC50-4EFB1C12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6C08-76B3-D150-0760-43124F16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FD931-D4AA-BD0E-D98A-23715225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FECE-1696-C574-9119-C958C8D9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3E27-B292-2A7B-CBA2-0B73AF5A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83792-B58A-7965-C1B1-D762B8B1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CB72-A7A2-0D98-B6AA-38998816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8CBBB-8DBE-2B27-0EAF-DD9CC08A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3CE72-B4E4-3922-A963-B3946ECA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D965-1662-447E-10DD-629E1F20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616A-7BC1-6F55-82B4-F378E727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B70E9-6191-E473-97DF-596CD481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CDD96-FE87-0306-31E5-536AB2F8E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A5E3A-9729-E209-37A6-DCC3AD402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EF65D-F3B9-B5A7-0A31-1C4503B1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66264-6B8B-B7FC-002A-86FF1B6B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541B4-D38E-5877-C9E4-53F140D2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68F0-FCC4-EAC3-91B3-8E3B97B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DE632-BECE-D428-E395-EBDE4AC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9DA1B-485B-EF01-2F18-405E0DD7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4A59B-75CC-063A-55E8-0244FE14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AF61-666B-8026-4C8F-E16E798B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3D84A-1DF3-5691-B04B-08978E31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CF1E-0B44-12AC-2AA0-A1DAC632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85DF-2D43-7DED-B2A7-270CD7A7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5D9D-173E-3978-5825-AAD74DD7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8D90-C397-1CF1-2DA3-6CA184E1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B91BF-1743-4BE2-C19B-C1DEC11D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5483E-D8EA-801A-A5A6-F240D7D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057F3-8D4C-3DB8-AEA3-61306138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F65A-C4F0-81E5-7E7B-BAECBB35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37FDA-1A5F-E5D7-887F-0EE260489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BB8C7-5B89-04AD-BB5A-AF4A7B3C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96352-C67C-0544-4E88-DEBA1E62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B3EDC-2ED6-C14B-40D7-D4769BD7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1E830-2357-E6A0-C403-309B8D8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AC63A-8532-AAD6-184A-CC95D50C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E92E-A655-75D3-A3E9-5F687CCB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C9BC-99BC-BD93-30C2-ECDF2DAFE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39646A-3468-44BD-A5CF-82C2E7C15E4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C14E-002C-E2A7-ABA0-F7EF74D8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6209-E76C-A4E0-8EFB-487522C5C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C48BD1-B5A0-48DC-A108-F21B9A7D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openxmlformats.org/officeDocument/2006/relationships/image" Target="../media/image24.svg"/><Relationship Id="rId4" Type="http://schemas.openxmlformats.org/officeDocument/2006/relationships/image" Target="../media/image28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481029" y="1057387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Acumin Pro Condensed Semibold" panose="020B0604020202020204" charset="0"/>
                <a:ea typeface="+mj-ea"/>
                <a:cs typeface="+mj-cs"/>
              </a:rPr>
              <a:t>Research suggests that program evaluations in </a:t>
            </a:r>
            <a:r>
              <a:rPr lang="en-US" sz="3500" b="1" kern="1200" dirty="0">
                <a:solidFill>
                  <a:srgbClr val="DAAA00"/>
                </a:solidFill>
                <a:latin typeface="Acumin Pro Condensed Semibold" panose="020B0604020202020204" charset="0"/>
                <a:ea typeface="+mj-ea"/>
                <a:cs typeface="+mj-cs"/>
              </a:rPr>
              <a:t>STEM initiatives </a:t>
            </a:r>
            <a:r>
              <a:rPr lang="en-US" sz="3500" kern="1200" dirty="0">
                <a:solidFill>
                  <a:schemeClr val="tx1"/>
                </a:solidFill>
                <a:latin typeface="Acumin Pro Condensed Semibold" panose="020B0604020202020204" charset="0"/>
                <a:ea typeface="+mj-ea"/>
                <a:cs typeface="+mj-cs"/>
              </a:rPr>
              <a:t>often </a:t>
            </a:r>
            <a:r>
              <a:rPr lang="en-US" sz="3500" b="1" kern="1200" dirty="0">
                <a:solidFill>
                  <a:schemeClr val="tx1"/>
                </a:solidFill>
                <a:latin typeface="Acumin Pro Condensed Semibold" panose="020B0604020202020204" charset="0"/>
                <a:ea typeface="+mj-ea"/>
                <a:cs typeface="+mj-cs"/>
              </a:rPr>
              <a:t>fail</a:t>
            </a:r>
            <a:r>
              <a:rPr lang="en-US" sz="3500" kern="1200" dirty="0">
                <a:solidFill>
                  <a:schemeClr val="tx1"/>
                </a:solidFill>
                <a:latin typeface="Acumin Pro Condensed Semibold" panose="020B0604020202020204" charset="0"/>
                <a:ea typeface="+mj-ea"/>
                <a:cs typeface="+mj-cs"/>
              </a:rPr>
              <a:t> to </a:t>
            </a:r>
            <a:r>
              <a:rPr lang="en-US" sz="3500" u="sng" kern="1200" dirty="0">
                <a:solidFill>
                  <a:schemeClr val="tx1"/>
                </a:solidFill>
                <a:latin typeface="Acumin Pro Condensed Semibold" panose="020B0604020202020204" charset="0"/>
                <a:ea typeface="+mj-ea"/>
                <a:cs typeface="+mj-cs"/>
              </a:rPr>
              <a:t>inform actionable decision-making.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1" kern="1200" dirty="0">
              <a:solidFill>
                <a:schemeClr val="tx1"/>
              </a:solidFill>
              <a:latin typeface="Acumin Pro Condensed Semibold" panose="020B060402020202020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i="1" kern="1200" dirty="0">
                <a:solidFill>
                  <a:schemeClr val="bg1">
                    <a:lumMod val="85000"/>
                  </a:schemeClr>
                </a:solidFill>
                <a:latin typeface="Acumin Pro Condensed Semibold" panose="020B0604020202020204" charset="0"/>
                <a:ea typeface="+mj-ea"/>
                <a:cs typeface="+mj-cs"/>
              </a:rPr>
              <a:t>Reeves et al. (2020); Padwick et. al (2023).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6" descr="A large stack of papers&#10;&#10;Description automatically generated">
            <a:extLst>
              <a:ext uri="{FF2B5EF4-FFF2-40B4-BE49-F238E27FC236}">
                <a16:creationId xmlns:a16="http://schemas.microsoft.com/office/drawing/2014/main" id="{D5F57017-5032-E313-BAA8-CC2AED1EA1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638" r="14638"/>
          <a:stretch>
            <a:fillRect/>
          </a:stretch>
        </p:blipFill>
        <p:spPr>
          <a:xfrm>
            <a:off x="5414356" y="816083"/>
            <a:ext cx="6408836" cy="50745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9BA09-947E-7C72-7544-3687C3CED188}"/>
              </a:ext>
            </a:extLst>
          </p:cNvPr>
          <p:cNvGrpSpPr/>
          <p:nvPr/>
        </p:nvGrpSpPr>
        <p:grpSpPr>
          <a:xfrm>
            <a:off x="270604" y="1837496"/>
            <a:ext cx="7539896" cy="4842704"/>
            <a:chOff x="2941320" y="1143000"/>
            <a:chExt cx="6309360" cy="4572000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E0B96D1-0AE0-46FB-89E3-4C4297BF99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5255527"/>
                </p:ext>
              </p:extLst>
            </p:nvPr>
          </p:nvGraphicFramePr>
          <p:xfrm>
            <a:off x="2941320" y="1143000"/>
            <a:ext cx="630936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5" name="Picture 14" descr="A blue and purple light bulb with a gear and lines&#10;&#10;Description automatically generated">
              <a:extLst>
                <a:ext uri="{FF2B5EF4-FFF2-40B4-BE49-F238E27FC236}">
                  <a16:creationId xmlns:a16="http://schemas.microsoft.com/office/drawing/2014/main" id="{22D9ECDD-76EA-ACA5-6B3D-6927341A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4516" y="2622002"/>
              <a:ext cx="630936" cy="630936"/>
            </a:xfrm>
            <a:prstGeom prst="rect">
              <a:avLst/>
            </a:prstGeom>
          </p:spPr>
        </p:pic>
        <p:pic>
          <p:nvPicPr>
            <p:cNvPr id="20" name="Picture 19" descr="A black and white logo&#10;&#10;Description automatically generated">
              <a:extLst>
                <a:ext uri="{FF2B5EF4-FFF2-40B4-BE49-F238E27FC236}">
                  <a16:creationId xmlns:a16="http://schemas.microsoft.com/office/drawing/2014/main" id="{9C62CD7F-9409-B5E9-5511-F3E3AECB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8655" y="1610136"/>
              <a:ext cx="548640" cy="538089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BC1CAF0D-3A98-7461-BF75-5923DDCD356F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Challenges Implementing Collaborative Evaluation in STEM programming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AE4B9-A539-55E2-8FD7-E4BD21DF6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42C4-D3C4-4D73-4FA8-35BD14D5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A30822-ED25-EC32-58F7-70358A6A056E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Four-phase Collaborative Evaluation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F4F7B-0587-D28F-420E-8A6C6935C6A1}"/>
              </a:ext>
            </a:extLst>
          </p:cNvPr>
          <p:cNvSpPr txBox="1"/>
          <p:nvPr/>
        </p:nvSpPr>
        <p:spPr>
          <a:xfrm>
            <a:off x="934448" y="2390092"/>
            <a:ext cx="2526632" cy="923330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1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Program Definition and Documentation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A4594-90A5-F021-E5B6-E16D6855FCE4}"/>
              </a:ext>
            </a:extLst>
          </p:cNvPr>
          <p:cNvSpPr txBox="1"/>
          <p:nvPr/>
        </p:nvSpPr>
        <p:spPr>
          <a:xfrm>
            <a:off x="3557336" y="2895415"/>
            <a:ext cx="2526632" cy="923330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2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Evaluation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7A25E-1315-D4FE-AA6F-1034697ED4EC}"/>
              </a:ext>
            </a:extLst>
          </p:cNvPr>
          <p:cNvSpPr txBox="1"/>
          <p:nvPr/>
        </p:nvSpPr>
        <p:spPr>
          <a:xfrm>
            <a:off x="6180224" y="3340591"/>
            <a:ext cx="2526632" cy="923330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3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algn="ctr"/>
            <a:r>
              <a:rPr lang="en-US" b="1" i="1" dirty="0">
                <a:latin typeface="Acumin Pro Condensed Semibold" panose="020B0604020202020204" charset="0"/>
                <a:ea typeface="Aptos" panose="020B0004020202020204" pitchFamily="34" charset="0"/>
              </a:rPr>
              <a:t>Data Gathering and Analysis</a:t>
            </a: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F65DF-76E4-FAED-FA8A-987FFCF0344D}"/>
              </a:ext>
            </a:extLst>
          </p:cNvPr>
          <p:cNvSpPr txBox="1"/>
          <p:nvPr/>
        </p:nvSpPr>
        <p:spPr>
          <a:xfrm>
            <a:off x="8803112" y="3833887"/>
            <a:ext cx="2526632" cy="923330"/>
          </a:xfrm>
          <a:prstGeom prst="rect">
            <a:avLst/>
          </a:prstGeom>
          <a:noFill/>
          <a:ln w="38100">
            <a:solidFill>
              <a:srgbClr val="DDB94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4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Learning and Adaption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01A73-8067-2F5D-A8F2-9A8CA37B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ABF1D-39AA-2430-6B9C-A876C9BE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3DC32F2-6F98-ACD1-22DC-D1ED4E46B531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Phase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F7830-A8D5-34E8-D3D2-0A2F076D0879}"/>
              </a:ext>
            </a:extLst>
          </p:cNvPr>
          <p:cNvSpPr txBox="1"/>
          <p:nvPr/>
        </p:nvSpPr>
        <p:spPr>
          <a:xfrm>
            <a:off x="874288" y="1295207"/>
            <a:ext cx="2526632" cy="923330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1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Program Definition and Documentation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FC979-A2E2-BF56-FFDF-45FBEF0B6BCF}"/>
              </a:ext>
            </a:extLst>
          </p:cNvPr>
          <p:cNvSpPr txBox="1"/>
          <p:nvPr/>
        </p:nvSpPr>
        <p:spPr>
          <a:xfrm>
            <a:off x="3497176" y="1295194"/>
            <a:ext cx="2526632" cy="923330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Evaluation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D5E01-EF7B-0E19-838C-568DC9B7EDA4}"/>
              </a:ext>
            </a:extLst>
          </p:cNvPr>
          <p:cNvSpPr txBox="1"/>
          <p:nvPr/>
        </p:nvSpPr>
        <p:spPr>
          <a:xfrm>
            <a:off x="6120064" y="1295194"/>
            <a:ext cx="2526632" cy="923330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</a:t>
            </a: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 </a:t>
            </a: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3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Data Gathering and Analysis</a:t>
            </a:r>
            <a:endParaRPr lang="en-US" sz="1800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02868-3B6D-5FFA-21E8-EC41CFBB8500}"/>
              </a:ext>
            </a:extLst>
          </p:cNvPr>
          <p:cNvSpPr txBox="1"/>
          <p:nvPr/>
        </p:nvSpPr>
        <p:spPr>
          <a:xfrm>
            <a:off x="8742952" y="1295202"/>
            <a:ext cx="2526632" cy="923330"/>
          </a:xfrm>
          <a:prstGeom prst="rect">
            <a:avLst/>
          </a:prstGeom>
          <a:noFill/>
          <a:ln w="38100">
            <a:solidFill>
              <a:srgbClr val="DDB9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4</a:t>
            </a: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Learning and Adaption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7790C-C521-5BD8-242C-2CF9E40C5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20129-9B9D-1079-C9EA-CBAF0DAE682D}"/>
              </a:ext>
            </a:extLst>
          </p:cNvPr>
          <p:cNvSpPr txBox="1"/>
          <p:nvPr/>
        </p:nvSpPr>
        <p:spPr>
          <a:xfrm>
            <a:off x="977565" y="2660002"/>
            <a:ext cx="2198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555960"/>
                </a:solidFill>
                <a:latin typeface="Acumin Pro Condensed Semibold" panose="020B0604020202020204" charset="0"/>
                <a:ea typeface="Aptos" panose="020B0004020202020204" pitchFamily="34" charset="0"/>
              </a:rPr>
              <a:t>Key Ingredients: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5B3DE-3A3F-CFA1-F70B-FD491091CDB3}"/>
              </a:ext>
            </a:extLst>
          </p:cNvPr>
          <p:cNvSpPr txBox="1"/>
          <p:nvPr/>
        </p:nvSpPr>
        <p:spPr>
          <a:xfrm>
            <a:off x="3453270" y="5420837"/>
            <a:ext cx="5193426" cy="369332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Consensus Program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82A9F-392F-2A48-8879-D6AAB2A8FA90}"/>
              </a:ext>
            </a:extLst>
          </p:cNvPr>
          <p:cNvSpPr txBox="1"/>
          <p:nvPr/>
        </p:nvSpPr>
        <p:spPr>
          <a:xfrm>
            <a:off x="572707" y="3198508"/>
            <a:ext cx="37989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Activities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Engage Leadershi</a:t>
            </a: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p and key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Review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Create and review Theory of Change</a:t>
            </a:r>
            <a:endParaRPr lang="en-US" sz="1800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8C481-0EB2-8C12-1879-099D003879B9}"/>
              </a:ext>
            </a:extLst>
          </p:cNvPr>
          <p:cNvSpPr txBox="1"/>
          <p:nvPr/>
        </p:nvSpPr>
        <p:spPr>
          <a:xfrm>
            <a:off x="4220578" y="3198508"/>
            <a:ext cx="3798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Establishing Mutual Trust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Communication and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Relationship 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A7B69-C0F1-53D7-20A0-FBA62667F3F2}"/>
              </a:ext>
            </a:extLst>
          </p:cNvPr>
          <p:cNvSpPr txBox="1"/>
          <p:nvPr/>
        </p:nvSpPr>
        <p:spPr>
          <a:xfrm>
            <a:off x="8019550" y="3184174"/>
            <a:ext cx="3798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Learning Posture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Active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Flexibility and responsiveness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4776ED4-E161-841E-4FEC-AADDA0F87148}"/>
              </a:ext>
            </a:extLst>
          </p:cNvPr>
          <p:cNvSpPr/>
          <p:nvPr/>
        </p:nvSpPr>
        <p:spPr>
          <a:xfrm rot="16200000">
            <a:off x="6059113" y="1318142"/>
            <a:ext cx="335895" cy="7710804"/>
          </a:xfrm>
          <a:prstGeom prst="leftBrace">
            <a:avLst>
              <a:gd name="adj1" fmla="val 8333"/>
              <a:gd name="adj2" fmla="val 47958"/>
            </a:avLst>
          </a:prstGeom>
          <a:ln w="38100">
            <a:solidFill>
              <a:srgbClr val="6F72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F7601-BD5D-4D9F-57B2-4222A52B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DA43EE0-1925-0CD6-402D-D37B7723A3A4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Phase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AE8F9-B62A-733B-44EE-89F6982FBA75}"/>
              </a:ext>
            </a:extLst>
          </p:cNvPr>
          <p:cNvSpPr txBox="1"/>
          <p:nvPr/>
        </p:nvSpPr>
        <p:spPr>
          <a:xfrm>
            <a:off x="874288" y="1295207"/>
            <a:ext cx="2526632" cy="923330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1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Program Definition and Documentation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4634A-3783-1C56-FB8C-143923249A03}"/>
              </a:ext>
            </a:extLst>
          </p:cNvPr>
          <p:cNvSpPr txBox="1"/>
          <p:nvPr/>
        </p:nvSpPr>
        <p:spPr>
          <a:xfrm>
            <a:off x="3497176" y="1295194"/>
            <a:ext cx="2526632" cy="923330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Evaluation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56657-C861-945C-B78F-CFB5C6B209E7}"/>
              </a:ext>
            </a:extLst>
          </p:cNvPr>
          <p:cNvSpPr txBox="1"/>
          <p:nvPr/>
        </p:nvSpPr>
        <p:spPr>
          <a:xfrm>
            <a:off x="6120064" y="1295194"/>
            <a:ext cx="2526632" cy="923330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</a:t>
            </a: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 </a:t>
            </a: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3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Data Gathering and Analysis</a:t>
            </a:r>
            <a:endParaRPr lang="en-US" sz="1800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80D95-D437-C63F-41F8-FDE01D60DE1F}"/>
              </a:ext>
            </a:extLst>
          </p:cNvPr>
          <p:cNvSpPr txBox="1"/>
          <p:nvPr/>
        </p:nvSpPr>
        <p:spPr>
          <a:xfrm>
            <a:off x="8742952" y="1295202"/>
            <a:ext cx="2526632" cy="923330"/>
          </a:xfrm>
          <a:prstGeom prst="rect">
            <a:avLst/>
          </a:prstGeom>
          <a:noFill/>
          <a:ln w="38100">
            <a:solidFill>
              <a:srgbClr val="DDB9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4</a:t>
            </a: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Learning and Adaption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71796-4EC4-38A6-523D-507A9F7E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CCDCD-6E91-B563-7967-3F5148B08819}"/>
              </a:ext>
            </a:extLst>
          </p:cNvPr>
          <p:cNvSpPr txBox="1"/>
          <p:nvPr/>
        </p:nvSpPr>
        <p:spPr>
          <a:xfrm>
            <a:off x="977565" y="2660002"/>
            <a:ext cx="2198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555960"/>
                </a:solidFill>
                <a:latin typeface="Acumin Pro Condensed Semibold" panose="020B0604020202020204" charset="0"/>
                <a:ea typeface="Aptos" panose="020B0004020202020204" pitchFamily="34" charset="0"/>
              </a:rPr>
              <a:t>Key Ingredients: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85A72-AFF6-7F23-0E9C-88CB9E6EB7BF}"/>
              </a:ext>
            </a:extLst>
          </p:cNvPr>
          <p:cNvSpPr txBox="1"/>
          <p:nvPr/>
        </p:nvSpPr>
        <p:spPr>
          <a:xfrm>
            <a:off x="3453270" y="5420837"/>
            <a:ext cx="5193426" cy="369332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Comprehensive Evaluation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7D189-3C4C-701F-7BD2-3E0949995A90}"/>
              </a:ext>
            </a:extLst>
          </p:cNvPr>
          <p:cNvSpPr txBox="1"/>
          <p:nvPr/>
        </p:nvSpPr>
        <p:spPr>
          <a:xfrm>
            <a:off x="572707" y="3198508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Activities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Refine questions and success indicators</a:t>
            </a:r>
            <a:endParaRPr lang="en-US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Develop or adapt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Develop data collection process</a:t>
            </a:r>
            <a:endParaRPr lang="en-US" sz="1800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12C66-74DB-6BB4-F016-F955DEE18559}"/>
              </a:ext>
            </a:extLst>
          </p:cNvPr>
          <p:cNvSpPr txBox="1"/>
          <p:nvPr/>
        </p:nvSpPr>
        <p:spPr>
          <a:xfrm>
            <a:off x="4220578" y="3198508"/>
            <a:ext cx="3798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Establishing Mutual Understanding of Objectives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Alignment of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Prioritizing outcomes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669DD-1B9B-348C-3A6D-CBC498258A11}"/>
              </a:ext>
            </a:extLst>
          </p:cNvPr>
          <p:cNvSpPr txBox="1"/>
          <p:nvPr/>
        </p:nvSpPr>
        <p:spPr>
          <a:xfrm>
            <a:off x="8019550" y="3184174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Capacity Building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Knowledge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Sustainability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Real-time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Collaborative problem-solving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2C14774-2289-FF43-61F0-2B11B6B913F0}"/>
              </a:ext>
            </a:extLst>
          </p:cNvPr>
          <p:cNvSpPr/>
          <p:nvPr/>
        </p:nvSpPr>
        <p:spPr>
          <a:xfrm rot="16200000">
            <a:off x="6059113" y="1318142"/>
            <a:ext cx="335895" cy="7710804"/>
          </a:xfrm>
          <a:prstGeom prst="leftBrace">
            <a:avLst>
              <a:gd name="adj1" fmla="val 8333"/>
              <a:gd name="adj2" fmla="val 47958"/>
            </a:avLst>
          </a:prstGeom>
          <a:ln w="38100">
            <a:solidFill>
              <a:srgbClr val="9D97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B42A-FBD1-416C-1EDE-7B4502B6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30828EE-0A11-8A4C-F474-9F2A9B7411DB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Phase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98B8A-0008-3BFC-6334-3FC04632520D}"/>
              </a:ext>
            </a:extLst>
          </p:cNvPr>
          <p:cNvSpPr txBox="1"/>
          <p:nvPr/>
        </p:nvSpPr>
        <p:spPr>
          <a:xfrm>
            <a:off x="874288" y="1295207"/>
            <a:ext cx="2526632" cy="923330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1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Program Definition and Documentation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3BBD9-46C1-4DB1-FD2A-B8739E18A19D}"/>
              </a:ext>
            </a:extLst>
          </p:cNvPr>
          <p:cNvSpPr txBox="1"/>
          <p:nvPr/>
        </p:nvSpPr>
        <p:spPr>
          <a:xfrm>
            <a:off x="3497176" y="1295194"/>
            <a:ext cx="2526632" cy="923330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Evaluation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6852B-1112-D540-23CF-7884325753A9}"/>
              </a:ext>
            </a:extLst>
          </p:cNvPr>
          <p:cNvSpPr txBox="1"/>
          <p:nvPr/>
        </p:nvSpPr>
        <p:spPr>
          <a:xfrm>
            <a:off x="6120064" y="1295194"/>
            <a:ext cx="2526632" cy="923330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3</a:t>
            </a: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algn="ctr"/>
            <a:r>
              <a:rPr lang="en-US" b="1" i="1" dirty="0">
                <a:latin typeface="Acumin Pro Condensed Semibold" panose="020B0604020202020204" charset="0"/>
                <a:ea typeface="Aptos" panose="020B0004020202020204" pitchFamily="34" charset="0"/>
              </a:rPr>
              <a:t>Data Gathering and Analysis</a:t>
            </a: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9580-EE07-FF74-9842-E3DFE8709FED}"/>
              </a:ext>
            </a:extLst>
          </p:cNvPr>
          <p:cNvSpPr txBox="1"/>
          <p:nvPr/>
        </p:nvSpPr>
        <p:spPr>
          <a:xfrm>
            <a:off x="8742952" y="1295202"/>
            <a:ext cx="2526632" cy="923330"/>
          </a:xfrm>
          <a:prstGeom prst="rect">
            <a:avLst/>
          </a:prstGeom>
          <a:noFill/>
          <a:ln w="38100">
            <a:solidFill>
              <a:srgbClr val="DDB9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4</a:t>
            </a: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Learning and Adaption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18FDE-8632-D225-9AB9-5A508E7C0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D53E8-E6DF-DFFA-C4DE-489405D52985}"/>
              </a:ext>
            </a:extLst>
          </p:cNvPr>
          <p:cNvSpPr txBox="1"/>
          <p:nvPr/>
        </p:nvSpPr>
        <p:spPr>
          <a:xfrm>
            <a:off x="977565" y="2660002"/>
            <a:ext cx="2198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555960"/>
                </a:solidFill>
                <a:latin typeface="Acumin Pro Condensed Semibold" panose="020B0604020202020204" charset="0"/>
                <a:ea typeface="Aptos" panose="020B0004020202020204" pitchFamily="34" charset="0"/>
              </a:rPr>
              <a:t>Key Ingredients: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EA8B2-638B-AF45-BAAA-DFB66354545C}"/>
              </a:ext>
            </a:extLst>
          </p:cNvPr>
          <p:cNvSpPr txBox="1"/>
          <p:nvPr/>
        </p:nvSpPr>
        <p:spPr>
          <a:xfrm>
            <a:off x="3453270" y="5420837"/>
            <a:ext cx="5193426" cy="369332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Initial Evaluation Analysis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A02A6-B500-3FAA-39F4-098C8777F5ED}"/>
              </a:ext>
            </a:extLst>
          </p:cNvPr>
          <p:cNvSpPr txBox="1"/>
          <p:nvPr/>
        </p:nvSpPr>
        <p:spPr>
          <a:xfrm>
            <a:off x="572707" y="3198508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Activities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IRB approval</a:t>
            </a:r>
            <a:endParaRPr lang="en-US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Key stakeholder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Begin analysis and report initial findings</a:t>
            </a:r>
            <a:endParaRPr lang="en-US" sz="1800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DBDBB-2CFF-79D5-F104-A965B967C85E}"/>
              </a:ext>
            </a:extLst>
          </p:cNvPr>
          <p:cNvSpPr txBox="1"/>
          <p:nvPr/>
        </p:nvSpPr>
        <p:spPr>
          <a:xfrm>
            <a:off x="4220578" y="3198508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Shared Ownership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Equal stakeholder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Consensus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Feedback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Continuous improvement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DF195-2B41-62FF-BB91-8F6EEC12DEC6}"/>
              </a:ext>
            </a:extLst>
          </p:cNvPr>
          <p:cNvSpPr txBox="1"/>
          <p:nvPr/>
        </p:nvSpPr>
        <p:spPr>
          <a:xfrm>
            <a:off x="8019550" y="3184174"/>
            <a:ext cx="3798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Contextual Sensitivity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Social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Tailored approach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4E938D0-7DFA-1234-7D36-0ECD1BDC76EE}"/>
              </a:ext>
            </a:extLst>
          </p:cNvPr>
          <p:cNvSpPr/>
          <p:nvPr/>
        </p:nvSpPr>
        <p:spPr>
          <a:xfrm rot="16200000">
            <a:off x="6059113" y="1318142"/>
            <a:ext cx="335895" cy="7710804"/>
          </a:xfrm>
          <a:prstGeom prst="leftBrace">
            <a:avLst>
              <a:gd name="adj1" fmla="val 8333"/>
              <a:gd name="adj2" fmla="val 47958"/>
            </a:avLst>
          </a:prstGeom>
          <a:ln w="38100">
            <a:solidFill>
              <a:srgbClr val="8E6F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9969E-D69E-36EC-D467-0FBB5461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B3BD1E0-418D-32B1-236E-E8EAA875A071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1397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Phase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3FD99-BADF-854C-5FE9-0F4CD596EAD9}"/>
              </a:ext>
            </a:extLst>
          </p:cNvPr>
          <p:cNvSpPr txBox="1"/>
          <p:nvPr/>
        </p:nvSpPr>
        <p:spPr>
          <a:xfrm>
            <a:off x="874288" y="1295207"/>
            <a:ext cx="2526632" cy="923330"/>
          </a:xfrm>
          <a:prstGeom prst="rect">
            <a:avLst/>
          </a:prstGeom>
          <a:noFill/>
          <a:ln w="38100">
            <a:solidFill>
              <a:srgbClr val="5559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1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Program Definition and Documentation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E6A6D-5BD9-EB33-5341-0021BC0869E8}"/>
              </a:ext>
            </a:extLst>
          </p:cNvPr>
          <p:cNvSpPr txBox="1"/>
          <p:nvPr/>
        </p:nvSpPr>
        <p:spPr>
          <a:xfrm>
            <a:off x="3497176" y="1295194"/>
            <a:ext cx="2526632" cy="923330"/>
          </a:xfrm>
          <a:prstGeom prst="rect">
            <a:avLst/>
          </a:prstGeom>
          <a:noFill/>
          <a:ln w="38100">
            <a:solidFill>
              <a:srgbClr val="9D9795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Evaluation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793CC-1558-5DB3-32F8-539F4C6B0D0B}"/>
              </a:ext>
            </a:extLst>
          </p:cNvPr>
          <p:cNvSpPr txBox="1"/>
          <p:nvPr/>
        </p:nvSpPr>
        <p:spPr>
          <a:xfrm>
            <a:off x="6120064" y="1295194"/>
            <a:ext cx="2526632" cy="923330"/>
          </a:xfrm>
          <a:prstGeom prst="rect">
            <a:avLst/>
          </a:prstGeom>
          <a:noFill/>
          <a:ln w="38100">
            <a:solidFill>
              <a:srgbClr val="8E6F3E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Phase 3</a:t>
            </a:r>
            <a:endParaRPr lang="en-US" i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algn="ctr"/>
            <a:r>
              <a:rPr lang="en-US" i="1" dirty="0">
                <a:latin typeface="Acumin Pro Condensed Semibold" panose="020B0604020202020204" charset="0"/>
                <a:ea typeface="Aptos" panose="020B0004020202020204" pitchFamily="34" charset="0"/>
              </a:rPr>
              <a:t>Data Gathering and Analysis</a:t>
            </a:r>
            <a:endParaRPr lang="en-US" sz="1800" i="1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4C97-D3AB-934E-800C-B522485F0B85}"/>
              </a:ext>
            </a:extLst>
          </p:cNvPr>
          <p:cNvSpPr txBox="1"/>
          <p:nvPr/>
        </p:nvSpPr>
        <p:spPr>
          <a:xfrm>
            <a:off x="8742952" y="1295202"/>
            <a:ext cx="2526632" cy="923330"/>
          </a:xfrm>
          <a:prstGeom prst="rect">
            <a:avLst/>
          </a:prstGeom>
          <a:noFill/>
          <a:ln w="38100">
            <a:solidFill>
              <a:srgbClr val="DDB9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Acumin Pro Condensed Semibold" panose="020B0604020202020204" charset="0"/>
                <a:ea typeface="Aptos" panose="020B0004020202020204" pitchFamily="34" charset="0"/>
              </a:rPr>
              <a:t>Phase 4</a:t>
            </a:r>
          </a:p>
          <a:p>
            <a:pPr algn="ctr"/>
            <a:r>
              <a:rPr lang="en-US" b="1" i="1" dirty="0">
                <a:latin typeface="Acumin Pro Condensed Semibold" panose="020B0604020202020204" charset="0"/>
                <a:ea typeface="Aptos" panose="020B0004020202020204" pitchFamily="34" charset="0"/>
              </a:rPr>
              <a:t>Learning and Adaption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3D7AE-5FB3-B52D-10BD-8642F300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802DF-0184-0656-21F9-05BA2EAC2E29}"/>
              </a:ext>
            </a:extLst>
          </p:cNvPr>
          <p:cNvSpPr txBox="1"/>
          <p:nvPr/>
        </p:nvSpPr>
        <p:spPr>
          <a:xfrm>
            <a:off x="977565" y="2660002"/>
            <a:ext cx="2198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555960"/>
                </a:solidFill>
                <a:latin typeface="Acumin Pro Condensed Semibold" panose="020B0604020202020204" charset="0"/>
                <a:ea typeface="Aptos" panose="020B0004020202020204" pitchFamily="34" charset="0"/>
              </a:rPr>
              <a:t>Key Ingredients: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A3278-24D8-48CD-7ADA-98645BB4CD6F}"/>
              </a:ext>
            </a:extLst>
          </p:cNvPr>
          <p:cNvSpPr txBox="1"/>
          <p:nvPr/>
        </p:nvSpPr>
        <p:spPr>
          <a:xfrm>
            <a:off x="3453270" y="5420837"/>
            <a:ext cx="5193426" cy="369332"/>
          </a:xfrm>
          <a:prstGeom prst="rect">
            <a:avLst/>
          </a:prstGeom>
          <a:noFill/>
          <a:ln w="38100">
            <a:solidFill>
              <a:srgbClr val="DAAA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latin typeface="Acumin Pro Condensed Semibold" panose="020B0604020202020204" charset="0"/>
                <a:ea typeface="Aptos" panose="020B0004020202020204" pitchFamily="34" charset="0"/>
              </a:rPr>
              <a:t>Full Evaluation Report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88F96-5C8E-FDF0-7CDE-27D189A8DB9B}"/>
              </a:ext>
            </a:extLst>
          </p:cNvPr>
          <p:cNvSpPr txBox="1"/>
          <p:nvPr/>
        </p:nvSpPr>
        <p:spPr>
          <a:xfrm>
            <a:off x="572707" y="3198508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Activities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Facilitate evaluation workshop</a:t>
            </a:r>
            <a:endParaRPr lang="en-US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Develop evaluation findings, lessons learned, and </a:t>
            </a:r>
            <a:r>
              <a:rPr lang="en-US" sz="1800">
                <a:latin typeface="Acumin Pro Condensed Semibold" panose="020B0604020202020204" charset="0"/>
                <a:ea typeface="Aptos" panose="020B0004020202020204" pitchFamily="34" charset="0"/>
              </a:rPr>
              <a:t>planned adaptations</a:t>
            </a:r>
            <a:endParaRPr lang="en-US" sz="1800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4C314-4E5E-2AAA-6605-E1398F314916}"/>
              </a:ext>
            </a:extLst>
          </p:cNvPr>
          <p:cNvSpPr txBox="1"/>
          <p:nvPr/>
        </p:nvSpPr>
        <p:spPr>
          <a:xfrm>
            <a:off x="4220578" y="3198508"/>
            <a:ext cx="3798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Mutual Learning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Self-awareness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Positionality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Knowledge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Shared reflection</a:t>
            </a:r>
            <a:endParaRPr lang="en-US" sz="1800" dirty="0">
              <a:latin typeface="Acumin Pro Condensed Semibold" panose="020B0604020202020204" charset="0"/>
              <a:ea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28A53-52DB-2117-8794-D4008F21EE4C}"/>
              </a:ext>
            </a:extLst>
          </p:cNvPr>
          <p:cNvSpPr txBox="1"/>
          <p:nvPr/>
        </p:nvSpPr>
        <p:spPr>
          <a:xfrm>
            <a:off x="8019550" y="3184174"/>
            <a:ext cx="3798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cumin Pro Condensed Semibold" panose="020B0604020202020204" charset="0"/>
                <a:ea typeface="Aptos" panose="020B0004020202020204" pitchFamily="34" charset="0"/>
              </a:rPr>
              <a:t>Facilitator Neutrality</a:t>
            </a:r>
            <a:endParaRPr lang="en-US" sz="1800" b="1" dirty="0">
              <a:latin typeface="Acumin Pro Condensed Semibold" panose="020B060402020202020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cumin Pro Condensed Semibold" panose="020B0604020202020204" charset="0"/>
                <a:ea typeface="Aptos" panose="020B0004020202020204" pitchFamily="34" charset="0"/>
              </a:rPr>
              <a:t>Objective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cumin Pro Condensed Semibold" panose="020B0604020202020204" charset="0"/>
                <a:ea typeface="Aptos" panose="020B0004020202020204" pitchFamily="34" charset="0"/>
              </a:rPr>
              <a:t>Clear documentation and follow-up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B949115-373D-588E-94B0-CBCA18738D0B}"/>
              </a:ext>
            </a:extLst>
          </p:cNvPr>
          <p:cNvSpPr/>
          <p:nvPr/>
        </p:nvSpPr>
        <p:spPr>
          <a:xfrm rot="16200000">
            <a:off x="6059113" y="1318142"/>
            <a:ext cx="335895" cy="7710804"/>
          </a:xfrm>
          <a:prstGeom prst="leftBrace">
            <a:avLst>
              <a:gd name="adj1" fmla="val 8333"/>
              <a:gd name="adj2" fmla="val 47958"/>
            </a:avLst>
          </a:prstGeom>
          <a:ln w="38100">
            <a:solidFill>
              <a:srgbClr val="DAA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EB6D-5166-FD01-1781-5B90F494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122544F-92A6-9E64-7712-77A52897BFBC}"/>
              </a:ext>
            </a:extLst>
          </p:cNvPr>
          <p:cNvSpPr/>
          <p:nvPr/>
        </p:nvSpPr>
        <p:spPr>
          <a:xfrm>
            <a:off x="785807" y="1539740"/>
            <a:ext cx="1320800" cy="1299264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4D804-F9A5-21F6-C047-4F21ABE35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3" y="6159500"/>
            <a:ext cx="3151665" cy="335894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B1B2EF77-DCA8-FFE7-D149-7DD422502F13}"/>
              </a:ext>
            </a:extLst>
          </p:cNvPr>
          <p:cNvSpPr/>
          <p:nvPr/>
        </p:nvSpPr>
        <p:spPr>
          <a:xfrm>
            <a:off x="1073150" y="5089040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54D9422-8961-5227-002C-C8FB3322498C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42309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My Reflections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92678-60F1-4610-50A0-33B94488B290}"/>
              </a:ext>
            </a:extLst>
          </p:cNvPr>
          <p:cNvSpPr txBox="1"/>
          <p:nvPr/>
        </p:nvSpPr>
        <p:spPr>
          <a:xfrm>
            <a:off x="2971418" y="1580802"/>
            <a:ext cx="8014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>
                <a:latin typeface="Acumin Pro Condensed Semibold" panose="020B0604020202020204" charset="0"/>
              </a:rPr>
              <a:t>Balancing the tension</a:t>
            </a:r>
            <a:r>
              <a:rPr lang="en-US" sz="2800" b="1" dirty="0">
                <a:latin typeface="Acumin Pro Condensed Semibold" panose="020B0604020202020204" charset="0"/>
              </a:rPr>
              <a:t> between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expert knowledge</a:t>
            </a:r>
            <a:r>
              <a:rPr lang="en-US" sz="2800" b="1" dirty="0">
                <a:latin typeface="Acumin Pro Condensed Semibold" panose="020B0604020202020204" charset="0"/>
              </a:rPr>
              <a:t> and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ensuring all voices are included </a:t>
            </a:r>
            <a:r>
              <a:rPr lang="en-US" sz="2800" b="1" dirty="0">
                <a:latin typeface="Acumin Pro Condensed Semibold" panose="020B0604020202020204" charset="0"/>
              </a:rPr>
              <a:t>is </a:t>
            </a:r>
            <a:r>
              <a:rPr lang="en-US" sz="2800" b="1" i="1" dirty="0">
                <a:latin typeface="Acumin Pro Condensed Semibold" panose="020B0604020202020204" charset="0"/>
              </a:rPr>
              <a:t>key</a:t>
            </a:r>
            <a:r>
              <a:rPr lang="en-US" sz="2800" b="1" dirty="0">
                <a:latin typeface="Acumin Pro Condensed Semibold" panose="020B0604020202020204" charset="0"/>
              </a:rPr>
              <a:t>.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44C95C7B-EE07-179B-8C0C-BE5C7EF83B36}"/>
              </a:ext>
            </a:extLst>
          </p:cNvPr>
          <p:cNvSpPr/>
          <p:nvPr/>
        </p:nvSpPr>
        <p:spPr>
          <a:xfrm>
            <a:off x="1073150" y="4248251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3425571" h="4114800">
                <a:moveTo>
                  <a:pt x="0" y="0"/>
                </a:moveTo>
                <a:lnTo>
                  <a:pt x="3425571" y="0"/>
                </a:lnTo>
                <a:lnTo>
                  <a:pt x="3425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31B7486-9761-D47F-291D-38CE6427BCC0}"/>
              </a:ext>
            </a:extLst>
          </p:cNvPr>
          <p:cNvSpPr/>
          <p:nvPr/>
        </p:nvSpPr>
        <p:spPr>
          <a:xfrm>
            <a:off x="1073150" y="3407462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4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B4A6B-AF7A-3735-4C56-34406442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9C2DAE-B56A-630A-AAD0-1F63A3C9C699}"/>
              </a:ext>
            </a:extLst>
          </p:cNvPr>
          <p:cNvSpPr txBox="1"/>
          <p:nvPr/>
        </p:nvSpPr>
        <p:spPr>
          <a:xfrm>
            <a:off x="2971418" y="2460567"/>
            <a:ext cx="8014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>
                <a:latin typeface="Acumin Pro Condensed Semibold" panose="020B0604020202020204" charset="0"/>
              </a:rPr>
              <a:t>Regular communication </a:t>
            </a:r>
            <a:r>
              <a:rPr lang="en-US" sz="2800" b="1" dirty="0">
                <a:latin typeface="Acumin Pro Condensed Semibold" panose="020B0604020202020204" charset="0"/>
              </a:rPr>
              <a:t>and </a:t>
            </a:r>
            <a:r>
              <a:rPr lang="en-US" sz="2800" b="1" u="sng" dirty="0">
                <a:latin typeface="Acumin Pro Condensed Semibold" panose="020B0604020202020204" charset="0"/>
              </a:rPr>
              <a:t>transparency</a:t>
            </a:r>
            <a:r>
              <a:rPr lang="en-US" sz="2800" b="1" dirty="0">
                <a:latin typeface="Acumin Pro Condensed Semibold" panose="020B0604020202020204" charset="0"/>
              </a:rPr>
              <a:t> kept stakeholders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invested</a:t>
            </a:r>
            <a:r>
              <a:rPr lang="en-US" sz="2800" b="1" dirty="0">
                <a:latin typeface="Acumin Pro Condensed Semibold" panose="020B0604020202020204" charset="0"/>
              </a:rPr>
              <a:t> and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encouraged participation</a:t>
            </a:r>
            <a:r>
              <a:rPr lang="en-US" sz="2800" b="1" dirty="0">
                <a:latin typeface="Acumin Pro Condensed Semibold" panose="020B0604020202020204" charset="0"/>
              </a:rPr>
              <a:t>.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56D1D45-EE94-5DB4-16DD-875CFDB10DC4}"/>
              </a:ext>
            </a:extLst>
          </p:cNvPr>
          <p:cNvSpPr/>
          <p:nvPr/>
        </p:nvSpPr>
        <p:spPr>
          <a:xfrm>
            <a:off x="1038148" y="1497620"/>
            <a:ext cx="598493" cy="64566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1247E6-7631-6096-5A9F-40D95684FC1A}"/>
              </a:ext>
            </a:extLst>
          </p:cNvPr>
          <p:cNvSpPr/>
          <p:nvPr/>
        </p:nvSpPr>
        <p:spPr>
          <a:xfrm>
            <a:off x="1073150" y="5089040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AED0B9-05F6-15A6-A3D5-0F966A72E70F}"/>
              </a:ext>
            </a:extLst>
          </p:cNvPr>
          <p:cNvSpPr/>
          <p:nvPr/>
        </p:nvSpPr>
        <p:spPr>
          <a:xfrm>
            <a:off x="645859" y="2522525"/>
            <a:ext cx="1610378" cy="1346481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FE6C0470-C905-0DD8-BF68-F8C4499E2481}"/>
              </a:ext>
            </a:extLst>
          </p:cNvPr>
          <p:cNvSpPr/>
          <p:nvPr/>
        </p:nvSpPr>
        <p:spPr>
          <a:xfrm>
            <a:off x="1073150" y="4248251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3425571" h="4114800">
                <a:moveTo>
                  <a:pt x="0" y="0"/>
                </a:moveTo>
                <a:lnTo>
                  <a:pt x="3425571" y="0"/>
                </a:lnTo>
                <a:lnTo>
                  <a:pt x="3425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485FA16-F879-C5AF-80D1-125D6B5CE0A4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42309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My Reflections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3CCE7-796C-9804-3464-FDE5CCC3B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4660-94E6-A9E2-ABDB-3184CA83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09F14BD-1362-6504-6387-B3979280CBC7}"/>
              </a:ext>
            </a:extLst>
          </p:cNvPr>
          <p:cNvSpPr txBox="1"/>
          <p:nvPr/>
        </p:nvSpPr>
        <p:spPr>
          <a:xfrm>
            <a:off x="3047618" y="3364248"/>
            <a:ext cx="8014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>
                <a:latin typeface="Acumin Pro Condensed Semibold" panose="020B0604020202020204" charset="0"/>
              </a:rPr>
              <a:t>Co-developing</a:t>
            </a:r>
            <a:r>
              <a:rPr lang="en-US" sz="2800" b="1" dirty="0">
                <a:latin typeface="Acumin Pro Condensed Semibold" panose="020B0604020202020204" charset="0"/>
              </a:rPr>
              <a:t> plans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empowered stakeholders</a:t>
            </a:r>
            <a:r>
              <a:rPr lang="en-US" sz="2800" b="1" dirty="0">
                <a:latin typeface="Acumin Pro Condensed Semibold" panose="020B0604020202020204" charset="0"/>
              </a:rPr>
              <a:t> and led to more </a:t>
            </a:r>
            <a:r>
              <a:rPr lang="en-US" sz="2800" b="1" i="1" dirty="0">
                <a:latin typeface="Acumin Pro Condensed Semibold" panose="020B0604020202020204" charset="0"/>
              </a:rPr>
              <a:t>useful</a:t>
            </a:r>
            <a:r>
              <a:rPr lang="en-US" sz="2800" b="1" dirty="0">
                <a:latin typeface="Acumin Pro Condensed Semibold" panose="020B0604020202020204" charset="0"/>
              </a:rPr>
              <a:t> and </a:t>
            </a:r>
            <a:r>
              <a:rPr lang="en-US" sz="2800" b="1" i="1" dirty="0">
                <a:latin typeface="Acumin Pro Condensed Semibold" panose="020B0604020202020204" charset="0"/>
              </a:rPr>
              <a:t>relevant</a:t>
            </a:r>
            <a:r>
              <a:rPr lang="en-US" sz="2800" b="1" dirty="0">
                <a:latin typeface="Acumin Pro Condensed Semibold" panose="020B0604020202020204" charset="0"/>
              </a:rPr>
              <a:t> evaluation outcomes.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64A670D-60B2-DB07-AC03-A593383431DB}"/>
              </a:ext>
            </a:extLst>
          </p:cNvPr>
          <p:cNvSpPr/>
          <p:nvPr/>
        </p:nvSpPr>
        <p:spPr>
          <a:xfrm>
            <a:off x="1038148" y="1497620"/>
            <a:ext cx="598493" cy="64566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C079467-A254-C476-2AE3-B0A08C61FFE9}"/>
              </a:ext>
            </a:extLst>
          </p:cNvPr>
          <p:cNvSpPr/>
          <p:nvPr/>
        </p:nvSpPr>
        <p:spPr>
          <a:xfrm>
            <a:off x="1073150" y="5089040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E52588B0-ACCC-680C-4AD0-9C5E3E691CC7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42309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My Reflections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0A9E6E7-C458-51BD-A695-64E716214482}"/>
              </a:ext>
            </a:extLst>
          </p:cNvPr>
          <p:cNvSpPr/>
          <p:nvPr/>
        </p:nvSpPr>
        <p:spPr>
          <a:xfrm>
            <a:off x="1038148" y="2372951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6D695D4-152B-CF52-061D-9A6FFEB4A685}"/>
              </a:ext>
            </a:extLst>
          </p:cNvPr>
          <p:cNvSpPr/>
          <p:nvPr/>
        </p:nvSpPr>
        <p:spPr>
          <a:xfrm>
            <a:off x="755646" y="3364248"/>
            <a:ext cx="1320800" cy="1344612"/>
          </a:xfrm>
          <a:custGeom>
            <a:avLst/>
            <a:gdLst/>
            <a:ahLst/>
            <a:cxnLst/>
            <a:rect l="l" t="t" r="r" b="b"/>
            <a:pathLst>
              <a:path w="3425571" h="4114800">
                <a:moveTo>
                  <a:pt x="0" y="0"/>
                </a:moveTo>
                <a:lnTo>
                  <a:pt x="3425571" y="0"/>
                </a:lnTo>
                <a:lnTo>
                  <a:pt x="3425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33118-1F0C-9246-FE47-81D84BD97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F822-A952-F269-8317-BE2D7FEE1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7313D7A-3695-6D82-447A-1D3541226CD3}"/>
              </a:ext>
            </a:extLst>
          </p:cNvPr>
          <p:cNvSpPr txBox="1"/>
          <p:nvPr/>
        </p:nvSpPr>
        <p:spPr>
          <a:xfrm>
            <a:off x="3047618" y="4164348"/>
            <a:ext cx="8014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>
                <a:latin typeface="Acumin Pro Condensed Semibold" panose="020B0604020202020204" charset="0"/>
              </a:rPr>
              <a:t>Dynamic feedback loops</a:t>
            </a:r>
            <a:r>
              <a:rPr lang="en-US" sz="2800" b="1" dirty="0">
                <a:latin typeface="Acumin Pro Condensed Semibold" panose="020B0604020202020204" charset="0"/>
              </a:rPr>
              <a:t>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facilitated data collection</a:t>
            </a:r>
            <a:r>
              <a:rPr lang="en-US" sz="2800" b="1" dirty="0">
                <a:latin typeface="Acumin Pro Condensed Semibold" panose="020B0604020202020204" charset="0"/>
              </a:rPr>
              <a:t> and </a:t>
            </a:r>
            <a:r>
              <a:rPr lang="en-US" sz="2800" b="1" dirty="0">
                <a:solidFill>
                  <a:srgbClr val="8E6F3E"/>
                </a:solidFill>
                <a:latin typeface="Acumin Pro Condensed Semibold" panose="020B0604020202020204" charset="0"/>
              </a:rPr>
              <a:t>analysis</a:t>
            </a:r>
            <a:r>
              <a:rPr lang="en-US" sz="2800" b="1" dirty="0">
                <a:latin typeface="Acumin Pro Condensed Semibold" panose="020B0604020202020204" charset="0"/>
              </a:rPr>
              <a:t>, providing more </a:t>
            </a:r>
            <a:r>
              <a:rPr lang="en-US" sz="2800" b="1" i="1" dirty="0">
                <a:latin typeface="Acumin Pro Condensed Semibold" panose="020B0604020202020204" charset="0"/>
              </a:rPr>
              <a:t>actionable</a:t>
            </a:r>
            <a:r>
              <a:rPr lang="en-US" sz="2800" b="1" dirty="0">
                <a:latin typeface="Acumin Pro Condensed Semibold" panose="020B0604020202020204" charset="0"/>
              </a:rPr>
              <a:t> insights.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B720BD6-FA98-1A38-E253-EACF871D8207}"/>
              </a:ext>
            </a:extLst>
          </p:cNvPr>
          <p:cNvSpPr/>
          <p:nvPr/>
        </p:nvSpPr>
        <p:spPr>
          <a:xfrm>
            <a:off x="1038148" y="1497620"/>
            <a:ext cx="598493" cy="64566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E13A646-3DF2-2B66-C960-42229B8F36FB}"/>
              </a:ext>
            </a:extLst>
          </p:cNvPr>
          <p:cNvSpPr/>
          <p:nvPr/>
        </p:nvSpPr>
        <p:spPr>
          <a:xfrm>
            <a:off x="755646" y="4149467"/>
            <a:ext cx="1320800" cy="1316246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8F955E0-BAAB-9DD0-E43B-9E2FF7F592BB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42309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My Reflections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F3FB7FD-73AF-D0E7-60F5-F924CAA16B45}"/>
              </a:ext>
            </a:extLst>
          </p:cNvPr>
          <p:cNvSpPr/>
          <p:nvPr/>
        </p:nvSpPr>
        <p:spPr>
          <a:xfrm>
            <a:off x="1038148" y="2372951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85E588F-29B7-3C3E-F19B-9B904B0F5AB4}"/>
              </a:ext>
            </a:extLst>
          </p:cNvPr>
          <p:cNvSpPr/>
          <p:nvPr/>
        </p:nvSpPr>
        <p:spPr>
          <a:xfrm>
            <a:off x="1038148" y="3213740"/>
            <a:ext cx="755797" cy="611118"/>
          </a:xfrm>
          <a:custGeom>
            <a:avLst/>
            <a:gdLst/>
            <a:ahLst/>
            <a:cxnLst/>
            <a:rect l="l" t="t" r="r" b="b"/>
            <a:pathLst>
              <a:path w="3425571" h="4114800">
                <a:moveTo>
                  <a:pt x="0" y="0"/>
                </a:moveTo>
                <a:lnTo>
                  <a:pt x="3425571" y="0"/>
                </a:lnTo>
                <a:lnTo>
                  <a:pt x="3425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DD66B-8DBA-D00F-EB94-A6EBC091ED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E7A9D-D80D-0FE0-40B0-E3ED1FB7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9B917-A671-59B1-B4E1-B8326ADF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551"/>
          <a:stretch/>
        </p:blipFill>
        <p:spPr>
          <a:xfrm>
            <a:off x="1495123" y="1529558"/>
            <a:ext cx="9005048" cy="4629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03A96-2C50-755A-A630-BD9DD9A63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2C403-9F33-02CA-9BBC-5D6C51D61723}"/>
              </a:ext>
            </a:extLst>
          </p:cNvPr>
          <p:cNvSpPr txBox="1">
            <a:spLocks/>
          </p:cNvSpPr>
          <p:nvPr/>
        </p:nvSpPr>
        <p:spPr>
          <a:xfrm>
            <a:off x="1038165" y="1044176"/>
            <a:ext cx="10115669" cy="745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Program evaluations </a:t>
            </a:r>
            <a:r>
              <a:rPr lang="en-US" sz="2600" i="1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help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program managers and funders </a:t>
            </a:r>
            <a:r>
              <a:rPr lang="en-US" sz="2600" i="1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improve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8E6F3E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effectiveness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make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8E6F3E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better judgments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, or </a:t>
            </a:r>
            <a:r>
              <a:rPr lang="en-US" sz="2600" i="1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make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8E6F3E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programming decisions</a:t>
            </a:r>
            <a:r>
              <a:rPr lang="en-US" sz="2600" dirty="0">
                <a:solidFill>
                  <a:schemeClr val="tx1"/>
                </a:solidFill>
                <a:latin typeface="Acumin Pro Condensed Semi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DAAA00"/>
              </a:solidFill>
              <a:latin typeface="Acumin Pro Condensed Semibold" panose="020B0604020202020204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17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47" y="4742429"/>
            <a:ext cx="7981645" cy="719757"/>
          </a:xfrm>
        </p:spPr>
        <p:txBody>
          <a:bodyPr/>
          <a:lstStyle/>
          <a:p>
            <a:pPr algn="ctr"/>
            <a:r>
              <a:rPr lang="en-US" sz="5400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07C77-A51D-476E-7EAE-DDC805D3AD1F}"/>
              </a:ext>
            </a:extLst>
          </p:cNvPr>
          <p:cNvSpPr txBox="1"/>
          <p:nvPr/>
        </p:nvSpPr>
        <p:spPr>
          <a:xfrm>
            <a:off x="687555" y="438186"/>
            <a:ext cx="10036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cumin Pro Condensed Semibold" panose="020B0604020202020204" charset="0"/>
              </a:rPr>
              <a:t>Collaborative evaluation unlocks collective expertise and creates impactful outcomes. </a:t>
            </a:r>
          </a:p>
          <a:p>
            <a:pPr algn="ctr"/>
            <a:endParaRPr lang="en-US" sz="3200" i="1" dirty="0">
              <a:solidFill>
                <a:schemeClr val="bg1"/>
              </a:solidFill>
              <a:latin typeface="Acumin Pro Condensed Semibold" panose="020B0604020202020204" charset="0"/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cumin Pro Condensed Semibold" panose="020B0604020202020204" charset="0"/>
              </a:rPr>
              <a:t>Let’s embrace collaboration for stronger, more effective programs.</a:t>
            </a:r>
          </a:p>
        </p:txBody>
      </p:sp>
      <p:pic>
        <p:nvPicPr>
          <p:cNvPr id="5" name="Graphic 4" descr="Handshake outline">
            <a:extLst>
              <a:ext uri="{FF2B5EF4-FFF2-40B4-BE49-F238E27FC236}">
                <a16:creationId xmlns:a16="http://schemas.microsoft.com/office/drawing/2014/main" id="{3D9F2FBB-1DC3-5F64-823A-32993F30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269" y="3081934"/>
            <a:ext cx="18288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053F355D-FC51-8ECF-4C02-A82109F49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8869" y="37151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C51E9-5552-3F6A-D61E-0DA6CCAE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4999937"/>
            <a:ext cx="1828800" cy="1858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FEA0BB-D836-7BCE-A2DD-F4AFC1D0B909}"/>
              </a:ext>
            </a:extLst>
          </p:cNvPr>
          <p:cNvSpPr/>
          <p:nvPr/>
        </p:nvSpPr>
        <p:spPr>
          <a:xfrm>
            <a:off x="723900" y="5549900"/>
            <a:ext cx="3505200" cy="1079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6EE10-BB50-509C-9649-9FB8669D6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9" y="6092096"/>
            <a:ext cx="3151665" cy="3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477077"/>
            <a:ext cx="9452586" cy="2574235"/>
          </a:xfrm>
        </p:spPr>
        <p:txBody>
          <a:bodyPr>
            <a:normAutofit/>
          </a:bodyPr>
          <a:lstStyle/>
          <a:p>
            <a:r>
              <a:rPr lang="en-US" sz="4400" b="1" i="1" dirty="0">
                <a:latin typeface="Acumin Pro Condensed Semibold" panose="020B0604020202020204" charset="0"/>
              </a:rPr>
              <a:t>Unlocking Collective Expertise: Using Collaborative Evaluation Process to Strengthen Evaluation Capacity of Clients.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3457" y="3543737"/>
            <a:ext cx="7763458" cy="449263"/>
          </a:xfrm>
        </p:spPr>
        <p:txBody>
          <a:bodyPr/>
          <a:lstStyle/>
          <a:p>
            <a:r>
              <a:rPr lang="en-US" sz="3600" b="0" i="1" dirty="0">
                <a:solidFill>
                  <a:schemeClr val="bg1"/>
                </a:solidFill>
                <a:latin typeface="Acumin Pro Condensed Semibold" panose="020B0604020202020204" charset="0"/>
              </a:rPr>
              <a:t>...Reflections of an Emerging Evaluator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22FBB-6D68-2250-6754-F93E96F070C3}"/>
              </a:ext>
            </a:extLst>
          </p:cNvPr>
          <p:cNvSpPr txBox="1"/>
          <p:nvPr/>
        </p:nvSpPr>
        <p:spPr>
          <a:xfrm>
            <a:off x="5119175" y="4703416"/>
            <a:ext cx="491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FB991"/>
                </a:solidFill>
                <a:latin typeface="Acumin Pro Condensed Semibold" panose="020B0604020202020204" charset="0"/>
              </a:rPr>
              <a:t>Damilola Seyi-Oderinde, PhD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0EAFA-A0F8-C353-0DF9-73C103235ECA}"/>
              </a:ext>
            </a:extLst>
          </p:cNvPr>
          <p:cNvSpPr txBox="1"/>
          <p:nvPr/>
        </p:nvSpPr>
        <p:spPr>
          <a:xfrm>
            <a:off x="5139053" y="5210318"/>
            <a:ext cx="524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FB991"/>
                </a:solidFill>
                <a:latin typeface="Acumin Pro Condensed Semibold" panose="020B0604020202020204" charset="0"/>
              </a:rPr>
              <a:t>Evaluation and Learning Research Center, Purdue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F7C46-A14E-1129-470C-9F16888461D3}"/>
              </a:ext>
            </a:extLst>
          </p:cNvPr>
          <p:cNvSpPr/>
          <p:nvPr/>
        </p:nvSpPr>
        <p:spPr>
          <a:xfrm>
            <a:off x="723900" y="5549900"/>
            <a:ext cx="3505200" cy="1079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B3B7-1B2D-79A0-B9B6-9F24A565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9" y="6092096"/>
            <a:ext cx="3151665" cy="3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121F-0251-B890-E3A8-61C6D107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4A27572-7B18-F9C3-8C49-BD39D14269E7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84473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Acumin Pro Condensed Semibold" panose="020B0604020202020204" charset="0"/>
              </a:rPr>
              <a:t>How did I get here?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19EA0B-4FBD-4B32-DCB3-8F4D02F65A25}"/>
              </a:ext>
            </a:extLst>
          </p:cNvPr>
          <p:cNvSpPr/>
          <p:nvPr/>
        </p:nvSpPr>
        <p:spPr>
          <a:xfrm>
            <a:off x="3790379" y="1535701"/>
            <a:ext cx="4972622" cy="5322299"/>
          </a:xfrm>
          <a:custGeom>
            <a:avLst/>
            <a:gdLst/>
            <a:ahLst/>
            <a:cxnLst/>
            <a:rect l="l" t="t" r="r" b="b"/>
            <a:pathLst>
              <a:path w="8155686" h="8484459">
                <a:moveTo>
                  <a:pt x="0" y="0"/>
                </a:moveTo>
                <a:lnTo>
                  <a:pt x="8155686" y="0"/>
                </a:lnTo>
                <a:lnTo>
                  <a:pt x="8155686" y="8484459"/>
                </a:lnTo>
                <a:lnTo>
                  <a:pt x="0" y="848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477D7-0E8B-11DB-8944-05F0F3FC9848}"/>
              </a:ext>
            </a:extLst>
          </p:cNvPr>
          <p:cNvSpPr txBox="1"/>
          <p:nvPr/>
        </p:nvSpPr>
        <p:spPr>
          <a:xfrm>
            <a:off x="4593749" y="4393505"/>
            <a:ext cx="3365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cumin Pro Condensed Semibold" panose="020B0604020202020204" charset="0"/>
              </a:rPr>
              <a:t>Counselor</a:t>
            </a:r>
          </a:p>
          <a:p>
            <a:pPr algn="ctr"/>
            <a:r>
              <a:rPr lang="en-US" sz="2800" b="1" i="1" dirty="0">
                <a:latin typeface="Acumin Pro Condensed Semibold" panose="020B0604020202020204" charset="0"/>
              </a:rPr>
              <a:t>+</a:t>
            </a:r>
          </a:p>
          <a:p>
            <a:pPr algn="ctr"/>
            <a:r>
              <a:rPr lang="en-US" sz="2800" b="1" i="1" dirty="0">
                <a:latin typeface="Acumin Pro Condensed Semibold" panose="020B0604020202020204" charset="0"/>
              </a:rPr>
              <a:t>Faculty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60E78-38B1-AD05-C2FB-7E489E734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74167-235C-B536-6DF9-AAC1A288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9A5024-2737-6E58-61EE-5BD58382EE45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84473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Acumin Pro Condensed Semibold" panose="020B0604020202020204" charset="0"/>
              </a:rPr>
              <a:t>Program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08040-8F86-A60B-5382-B85186873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79E588-3E8C-62FF-3F86-7DAE9687A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62356"/>
              </p:ext>
            </p:extLst>
          </p:nvPr>
        </p:nvGraphicFramePr>
        <p:xfrm>
          <a:off x="830477" y="1565591"/>
          <a:ext cx="5829301" cy="40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50983B-4897-9CC1-E8C2-8E4C442376D6}"/>
              </a:ext>
            </a:extLst>
          </p:cNvPr>
          <p:cNvSpPr txBox="1"/>
          <p:nvPr/>
        </p:nvSpPr>
        <p:spPr>
          <a:xfrm>
            <a:off x="6758981" y="1805664"/>
            <a:ext cx="4846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u="sng" dirty="0">
                <a:latin typeface="Acumin Pro Condensed Semibold" panose="020B0604020202020204" charset="0"/>
              </a:rPr>
              <a:t>Program efficacy depends</a:t>
            </a:r>
            <a:r>
              <a:rPr lang="en-US" sz="3200" dirty="0">
                <a:latin typeface="Acumin Pro Condensed Semibold" panose="020B0604020202020204" charset="0"/>
              </a:rPr>
              <a:t> on the </a:t>
            </a:r>
            <a:r>
              <a:rPr lang="en-US" sz="3200" b="1" dirty="0">
                <a:latin typeface="Acumin Pro Condensed Semibold" panose="020B0604020202020204" charset="0"/>
              </a:rPr>
              <a:t>design quality</a:t>
            </a:r>
            <a:r>
              <a:rPr lang="en-US" sz="3200" dirty="0">
                <a:latin typeface="Acumin Pro Condensed Semibold" panose="020B0604020202020204" charset="0"/>
              </a:rPr>
              <a:t> and </a:t>
            </a:r>
            <a:r>
              <a:rPr lang="en-US" sz="3200" b="1" dirty="0">
                <a:latin typeface="Acumin Pro Condensed Semibold" panose="020B0604020202020204" charset="0"/>
              </a:rPr>
              <a:t>continuous learning and improvement</a:t>
            </a:r>
            <a:r>
              <a:rPr lang="en-US" sz="3200" dirty="0">
                <a:latin typeface="Acumin Pro Condensed Semibold" panose="020B0604020202020204" charset="0"/>
              </a:rPr>
              <a:t> enabled by a </a:t>
            </a:r>
            <a:r>
              <a:rPr lang="en-US" sz="3200" i="1" dirty="0">
                <a:latin typeface="Acumin Pro Condensed Semibold" panose="020B0604020202020204" charset="0"/>
              </a:rPr>
              <a:t>robust </a:t>
            </a:r>
            <a:r>
              <a:rPr lang="en-US" sz="3200" dirty="0">
                <a:latin typeface="Acumin Pro Condensed Semibold" panose="020B0604020202020204" charset="0"/>
              </a:rPr>
              <a:t>evaluation process.</a:t>
            </a:r>
          </a:p>
        </p:txBody>
      </p:sp>
    </p:spTree>
    <p:extLst>
      <p:ext uri="{BB962C8B-B14F-4D97-AF65-F5344CB8AC3E}">
        <p14:creationId xmlns:p14="http://schemas.microsoft.com/office/powerpoint/2010/main" val="18444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02B8-30E6-A281-356C-250DC2E6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793D1AC-3C67-7F94-F35D-C798358FD6B2}"/>
              </a:ext>
            </a:extLst>
          </p:cNvPr>
          <p:cNvSpPr txBox="1">
            <a:spLocks/>
          </p:cNvSpPr>
          <p:nvPr/>
        </p:nvSpPr>
        <p:spPr>
          <a:xfrm>
            <a:off x="760896" y="550104"/>
            <a:ext cx="10885004" cy="6645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cumin Pro Condensed Semibold" panose="020B0604020202020204" charset="0"/>
                <a:ea typeface="+mn-ea"/>
                <a:cs typeface="+mn-cs"/>
              </a:rPr>
              <a:t>External evaluators often </a:t>
            </a:r>
            <a:r>
              <a:rPr lang="en-US" sz="2800" b="1" i="1" dirty="0">
                <a:latin typeface="Acumin Pro Condensed Semibold" panose="020B0604020202020204" charset="0"/>
                <a:ea typeface="+mn-ea"/>
                <a:cs typeface="+mn-cs"/>
              </a:rPr>
              <a:t>introduce a complex dynamic </a:t>
            </a:r>
            <a:r>
              <a:rPr lang="en-US" sz="2800" b="1" dirty="0">
                <a:latin typeface="Acumin Pro Condensed Semibold" panose="020B0604020202020204" charset="0"/>
                <a:ea typeface="+mn-ea"/>
                <a:cs typeface="+mn-cs"/>
              </a:rPr>
              <a:t>where they are </a:t>
            </a:r>
            <a:r>
              <a:rPr lang="en-US" sz="2800" b="1" i="1" dirty="0">
                <a:latin typeface="Acumin Pro Condensed Semibold" panose="020B0604020202020204" charset="0"/>
                <a:ea typeface="+mn-ea"/>
                <a:cs typeface="+mn-cs"/>
              </a:rPr>
              <a:t>seen as outsiders </a:t>
            </a:r>
            <a:r>
              <a:rPr lang="en-US" sz="2800" b="1" dirty="0">
                <a:latin typeface="Acumin Pro Condensed Semibold" panose="020B0604020202020204" charset="0"/>
                <a:ea typeface="+mn-ea"/>
                <a:cs typeface="+mn-cs"/>
              </a:rPr>
              <a:t>and </a:t>
            </a:r>
            <a:r>
              <a:rPr lang="en-US" sz="2800" b="1" i="1" dirty="0">
                <a:latin typeface="Acumin Pro Condensed Semibold" panose="020B0604020202020204" charset="0"/>
                <a:ea typeface="+mn-ea"/>
                <a:cs typeface="+mn-cs"/>
              </a:rPr>
              <a:t>perceived as threats</a:t>
            </a:r>
            <a:r>
              <a:rPr lang="en-US" sz="2800" b="1" dirty="0">
                <a:latin typeface="Acumin Pro Condensed Semibold" panose="020B060402020202020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Placeholder 5" descr="Deer fighting">
            <a:extLst>
              <a:ext uri="{FF2B5EF4-FFF2-40B4-BE49-F238E27FC236}">
                <a16:creationId xmlns:a16="http://schemas.microsoft.com/office/drawing/2014/main" id="{D14F9C8D-A998-C71B-1783-1D60A1EA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50" r="1" b="22351"/>
          <a:stretch/>
        </p:blipFill>
        <p:spPr>
          <a:xfrm>
            <a:off x="1674864" y="1493351"/>
            <a:ext cx="8842271" cy="34961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5DD9C-6746-75F5-437C-BF79CCB9F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6159500"/>
            <a:ext cx="3151665" cy="335894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976269-8634-4D9C-571A-236CF7BACFEF}"/>
              </a:ext>
            </a:extLst>
          </p:cNvPr>
          <p:cNvSpPr txBox="1">
            <a:spLocks/>
          </p:cNvSpPr>
          <p:nvPr/>
        </p:nvSpPr>
        <p:spPr>
          <a:xfrm>
            <a:off x="961886" y="5334469"/>
            <a:ext cx="10268226" cy="551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chemeClr val="tx1"/>
                </a:solidFill>
              </a:rPr>
              <a:t>This dynamic can </a:t>
            </a:r>
            <a:r>
              <a:rPr lang="en-US" sz="2400" b="1" i="1" u="sng" dirty="0">
                <a:solidFill>
                  <a:schemeClr val="tx1"/>
                </a:solidFill>
              </a:rPr>
              <a:t>jeopardize the effectiveness </a:t>
            </a:r>
            <a:r>
              <a:rPr lang="en-US" sz="2400" b="1" i="1" dirty="0">
                <a:solidFill>
                  <a:schemeClr val="tx1"/>
                </a:solidFill>
              </a:rPr>
              <a:t>of the evaluation process due to </a:t>
            </a:r>
            <a:r>
              <a:rPr lang="en-US" sz="2400" b="1" i="1" dirty="0">
                <a:solidFill>
                  <a:srgbClr val="8E6F3E"/>
                </a:solidFill>
              </a:rPr>
              <a:t>perceived</a:t>
            </a:r>
            <a:r>
              <a:rPr lang="en-US" sz="2400" b="1" i="1" dirty="0">
                <a:solidFill>
                  <a:schemeClr val="tx1"/>
                </a:solidFill>
              </a:rPr>
              <a:t> or </a:t>
            </a:r>
            <a:r>
              <a:rPr lang="en-US" sz="2400" b="1" i="1" dirty="0">
                <a:solidFill>
                  <a:srgbClr val="8E6F3E"/>
                </a:solidFill>
              </a:rPr>
              <a:t>actual tensions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rgbClr val="8E6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56D9-7626-4D5B-24EF-224506137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1E6CD-9D6B-A613-EAD8-FC326053A552}"/>
              </a:ext>
            </a:extLst>
          </p:cNvPr>
          <p:cNvSpPr/>
          <p:nvPr/>
        </p:nvSpPr>
        <p:spPr>
          <a:xfrm rot="735043">
            <a:off x="-2094478" y="-1133312"/>
            <a:ext cx="7531374" cy="8775590"/>
          </a:xfrm>
          <a:prstGeom prst="rect">
            <a:avLst/>
          </a:prstGeom>
          <a:solidFill>
            <a:srgbClr val="6F727B"/>
          </a:solidFill>
          <a:ln>
            <a:solidFill>
              <a:srgbClr val="6F7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451B5A0-1B96-2E78-C1F3-C728CDDCFA94}"/>
              </a:ext>
            </a:extLst>
          </p:cNvPr>
          <p:cNvSpPr txBox="1">
            <a:spLocks/>
          </p:cNvSpPr>
          <p:nvPr/>
        </p:nvSpPr>
        <p:spPr>
          <a:xfrm>
            <a:off x="456054" y="385004"/>
            <a:ext cx="8856388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Value of Collaborative Evaluation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C5C5ECD-E8EB-A2A6-8DD1-A2A956F1C1FB}"/>
              </a:ext>
            </a:extLst>
          </p:cNvPr>
          <p:cNvSpPr/>
          <p:nvPr/>
        </p:nvSpPr>
        <p:spPr>
          <a:xfrm>
            <a:off x="6827112" y="1273163"/>
            <a:ext cx="4437704" cy="4311673"/>
          </a:xfrm>
          <a:custGeom>
            <a:avLst/>
            <a:gdLst/>
            <a:ahLst/>
            <a:cxnLst/>
            <a:rect l="l" t="t" r="r" b="b"/>
            <a:pathLst>
              <a:path w="8265213" h="8391080">
                <a:moveTo>
                  <a:pt x="0" y="0"/>
                </a:moveTo>
                <a:lnTo>
                  <a:pt x="8265214" y="0"/>
                </a:lnTo>
                <a:lnTo>
                  <a:pt x="8265214" y="8391080"/>
                </a:lnTo>
                <a:lnTo>
                  <a:pt x="0" y="839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09DBB0-7B95-D8B3-DC4C-8BD8A561C64D}"/>
              </a:ext>
            </a:extLst>
          </p:cNvPr>
          <p:cNvSpPr txBox="1">
            <a:spLocks/>
          </p:cNvSpPr>
          <p:nvPr/>
        </p:nvSpPr>
        <p:spPr>
          <a:xfrm>
            <a:off x="927184" y="2159670"/>
            <a:ext cx="5313706" cy="2814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DAAA00"/>
                </a:solidFill>
                <a:latin typeface="Acumin Pro Condensed Semibold" panose="020B0604020202020204" charset="0"/>
              </a:rPr>
              <a:t>Collaborative approaches </a:t>
            </a:r>
            <a:r>
              <a:rPr lang="en-US" sz="3600" dirty="0">
                <a:latin typeface="Acumin Pro Condensed Semibold" panose="020B0604020202020204" charset="0"/>
              </a:rPr>
              <a:t>to program evaluation </a:t>
            </a:r>
            <a:r>
              <a:rPr lang="en-US" sz="3600" dirty="0">
                <a:solidFill>
                  <a:srgbClr val="DAAA00"/>
                </a:solidFill>
                <a:latin typeface="Acumin Pro Condensed Semibold" panose="020B0604020202020204" charset="0"/>
              </a:rPr>
              <a:t>foster a deeper understanding </a:t>
            </a:r>
            <a:r>
              <a:rPr lang="en-US" sz="3600" dirty="0">
                <a:latin typeface="Acumin Pro Condensed Semibold" panose="020B0604020202020204" charset="0"/>
              </a:rPr>
              <a:t>of the context and elevate multiple perspectives.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B436A-E8B4-C617-439B-40F0EC68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9" y="6092096"/>
            <a:ext cx="3151665" cy="3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D3EC-C980-DC11-F63E-68AF7708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646EBC-FB93-F5DE-40C5-41EF2D0D3EF4}"/>
              </a:ext>
            </a:extLst>
          </p:cNvPr>
          <p:cNvSpPr/>
          <p:nvPr/>
        </p:nvSpPr>
        <p:spPr>
          <a:xfrm rot="735043">
            <a:off x="5546754" y="-748302"/>
            <a:ext cx="7531374" cy="8775590"/>
          </a:xfrm>
          <a:prstGeom prst="rect">
            <a:avLst/>
          </a:prstGeom>
          <a:solidFill>
            <a:srgbClr val="6F727B"/>
          </a:solidFill>
          <a:ln>
            <a:solidFill>
              <a:srgbClr val="6F7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03A9B6C-EA30-637F-C543-D5FA7263C6BD}"/>
              </a:ext>
            </a:extLst>
          </p:cNvPr>
          <p:cNvSpPr txBox="1">
            <a:spLocks/>
          </p:cNvSpPr>
          <p:nvPr/>
        </p:nvSpPr>
        <p:spPr>
          <a:xfrm>
            <a:off x="456054" y="385004"/>
            <a:ext cx="8856388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Value of Collaborative Evaluation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D2DD939-546A-C774-15E4-DFE4FD454172}"/>
              </a:ext>
            </a:extLst>
          </p:cNvPr>
          <p:cNvSpPr/>
          <p:nvPr/>
        </p:nvSpPr>
        <p:spPr>
          <a:xfrm>
            <a:off x="660069" y="1377229"/>
            <a:ext cx="4437704" cy="4311673"/>
          </a:xfrm>
          <a:custGeom>
            <a:avLst/>
            <a:gdLst/>
            <a:ahLst/>
            <a:cxnLst/>
            <a:rect l="l" t="t" r="r" b="b"/>
            <a:pathLst>
              <a:path w="8265213" h="8391080">
                <a:moveTo>
                  <a:pt x="0" y="0"/>
                </a:moveTo>
                <a:lnTo>
                  <a:pt x="8265214" y="0"/>
                </a:lnTo>
                <a:lnTo>
                  <a:pt x="8265214" y="8391080"/>
                </a:lnTo>
                <a:lnTo>
                  <a:pt x="0" y="839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91A0AD-50F5-ACA0-1D2E-FD13917A32AE}"/>
              </a:ext>
            </a:extLst>
          </p:cNvPr>
          <p:cNvSpPr txBox="1">
            <a:spLocks/>
          </p:cNvSpPr>
          <p:nvPr/>
        </p:nvSpPr>
        <p:spPr>
          <a:xfrm>
            <a:off x="5883566" y="2125967"/>
            <a:ext cx="6466341" cy="3107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cumin Pro Condensed Semibold" panose="020B0604020202020204" charset="0"/>
              </a:rPr>
              <a:t>Ensures data collection instruments are </a:t>
            </a:r>
            <a:r>
              <a:rPr lang="en-US" sz="3600" dirty="0">
                <a:solidFill>
                  <a:srgbClr val="DDB945"/>
                </a:solidFill>
                <a:latin typeface="Acumin Pro Condensed Semibold" panose="020B0604020202020204" charset="0"/>
              </a:rPr>
              <a:t>appropriate</a:t>
            </a:r>
            <a:r>
              <a:rPr lang="en-US" sz="3600" dirty="0">
                <a:solidFill>
                  <a:schemeClr val="bg1"/>
                </a:solidFill>
                <a:latin typeface="Acumin Pro Condensed Semibold" panose="020B0604020202020204" charset="0"/>
              </a:rPr>
              <a:t> in </a:t>
            </a:r>
            <a:r>
              <a:rPr lang="en-US" sz="3600" dirty="0">
                <a:latin typeface="Acumin Pro Condensed Semibold" panose="020B0604020202020204" charset="0"/>
              </a:rPr>
              <a:t>content</a:t>
            </a:r>
            <a:r>
              <a:rPr lang="en-US" sz="3600" dirty="0">
                <a:solidFill>
                  <a:schemeClr val="bg1"/>
                </a:solidFill>
                <a:latin typeface="Acumin Pro Condensed Semibold" panose="020B0604020202020204" charset="0"/>
              </a:rPr>
              <a:t> and </a:t>
            </a:r>
            <a:r>
              <a:rPr lang="en-US" sz="3600" dirty="0">
                <a:latin typeface="Acumin Pro Condensed Semibold" panose="020B0604020202020204" charset="0"/>
              </a:rPr>
              <a:t>tone</a:t>
            </a:r>
            <a:r>
              <a:rPr lang="en-US" sz="3600" dirty="0">
                <a:solidFill>
                  <a:schemeClr val="bg1"/>
                </a:solidFill>
                <a:latin typeface="Acumin Pro Condensed Semibold" panose="020B0604020202020204" charset="0"/>
              </a:rPr>
              <a:t> and also represent </a:t>
            </a:r>
            <a:r>
              <a:rPr lang="en-US" sz="3600" dirty="0">
                <a:solidFill>
                  <a:srgbClr val="DDB945"/>
                </a:solidFill>
                <a:latin typeface="Acumin Pro Condensed Semibold" panose="020B0604020202020204" charset="0"/>
              </a:rPr>
              <a:t>diverse</a:t>
            </a:r>
            <a:r>
              <a:rPr lang="en-US" sz="3600" dirty="0">
                <a:solidFill>
                  <a:schemeClr val="bg1"/>
                </a:solidFill>
                <a:latin typeface="Acumin Pro Condensed Semibold" panose="020B0604020202020204" charset="0"/>
              </a:rPr>
              <a:t> voices.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CB4F6-277C-730C-D3C9-EEC5B87C3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6" y="6092096"/>
            <a:ext cx="3151665" cy="3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5D6D1B5-49B1-63E5-F6C7-7EDB3C235E6D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9006114" cy="589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cumin Pro Condensed Semibold" panose="020B0604020202020204" charset="0"/>
              </a:rPr>
              <a:t>Space Grant Consortium &amp; </a:t>
            </a:r>
            <a:r>
              <a:rPr lang="en-US" dirty="0">
                <a:solidFill>
                  <a:srgbClr val="CFB991"/>
                </a:solidFill>
                <a:latin typeface="Acumin Pro Condensed Semibold" panose="020B0604020202020204" charset="0"/>
              </a:rPr>
              <a:t>ELRC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3E13-A994-A7C0-95AB-B483B162A93B}"/>
              </a:ext>
            </a:extLst>
          </p:cNvPr>
          <p:cNvSpPr txBox="1">
            <a:spLocks/>
          </p:cNvSpPr>
          <p:nvPr/>
        </p:nvSpPr>
        <p:spPr>
          <a:xfrm>
            <a:off x="728659" y="1643073"/>
            <a:ext cx="5745165" cy="4307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555960"/>
                </a:solidFill>
                <a:latin typeface="Acumin Pro Condensed Semibold" panose="020B0604020202020204" charset="0"/>
                <a:ea typeface="Aptos" panose="020B0004020202020204" pitchFamily="34" charset="0"/>
              </a:rPr>
              <a:t>Their Goal: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Acumin Pro Condensed Semibold" panose="020B0604020202020204" charset="0"/>
                <a:ea typeface="Calibri" panose="020F0502020204030204" pitchFamily="34" charset="0"/>
              </a:rPr>
              <a:t>To increase NASA’s educational and outreach activities with the intention of supporting STEM workforce development by studying how authentic </a:t>
            </a:r>
            <a:r>
              <a:rPr lang="en-US" sz="3200" b="1" dirty="0">
                <a:solidFill>
                  <a:srgbClr val="8E6F3E"/>
                </a:solidFill>
                <a:latin typeface="Acumin Pro Condensed Semibold" panose="020B0604020202020204" charset="0"/>
                <a:ea typeface="Calibri" panose="020F0502020204030204" pitchFamily="34" charset="0"/>
              </a:rPr>
              <a:t>experiential learning </a:t>
            </a:r>
            <a:r>
              <a:rPr lang="en-US" sz="3200" dirty="0">
                <a:latin typeface="Acumin Pro Condensed Semibold" panose="020B0604020202020204" charset="0"/>
                <a:ea typeface="Calibri" panose="020F0502020204030204" pitchFamily="34" charset="0"/>
              </a:rPr>
              <a:t>translates into </a:t>
            </a:r>
            <a:r>
              <a:rPr lang="en-US" sz="3200" b="1" dirty="0">
                <a:solidFill>
                  <a:srgbClr val="8E6F3E"/>
                </a:solidFill>
                <a:latin typeface="Acumin Pro Condensed Semibold" panose="020B0604020202020204" charset="0"/>
                <a:ea typeface="Calibri" panose="020F0502020204030204" pitchFamily="34" charset="0"/>
              </a:rPr>
              <a:t>professional STEM success</a:t>
            </a:r>
            <a:r>
              <a:rPr lang="en-US" sz="3200" dirty="0">
                <a:latin typeface="Acumin Pro Condensed Semibold" panose="020B0604020202020204" charset="0"/>
                <a:ea typeface="Calibri" panose="020F0502020204030204" pitchFamily="34" charset="0"/>
              </a:rPr>
              <a:t>.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cumin Pro Medium" panose="020B060402020202020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cumin Pro Medium" panose="020B0604020202020204" charset="0"/>
            </a:endParaRPr>
          </a:p>
        </p:txBody>
      </p:sp>
      <p:pic>
        <p:nvPicPr>
          <p:cNvPr id="5" name="Picture 4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AEBECFD2-BCA3-7806-CC61-AE7636B1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0" y="1403009"/>
            <a:ext cx="3404009" cy="2836674"/>
          </a:xfrm>
          <a:prstGeom prst="rect">
            <a:avLst/>
          </a:prstGeom>
        </p:spPr>
      </p:pic>
      <p:pic>
        <p:nvPicPr>
          <p:cNvPr id="7" name="Picture 6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6F743C10-87BC-D038-EB60-C626E5C3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93" y="3924300"/>
            <a:ext cx="3222073" cy="25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769</Words>
  <Application>Microsoft Office PowerPoint</Application>
  <PresentationFormat>Widescreen</PresentationFormat>
  <Paragraphs>167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Acumin Pro</vt:lpstr>
      <vt:lpstr>Acumin Pro Condensed Semibold</vt:lpstr>
      <vt:lpstr>Acumin Pro Medium</vt:lpstr>
      <vt:lpstr>Acumin Pro Semibold</vt:lpstr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Unlocking Collective Expertise: Using Collaborative Evaluation Process to Strengthen Evaluation Capacity of Clients.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T Ingersoll</dc:creator>
  <cp:lastModifiedBy>Damilola Seyi Oderinde</cp:lastModifiedBy>
  <cp:revision>5</cp:revision>
  <dcterms:created xsi:type="dcterms:W3CDTF">2024-10-17T17:58:41Z</dcterms:created>
  <dcterms:modified xsi:type="dcterms:W3CDTF">2024-10-21T14:13:22Z</dcterms:modified>
</cp:coreProperties>
</file>