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73" r:id="rId4"/>
    <p:sldId id="284" r:id="rId5"/>
    <p:sldId id="274" r:id="rId6"/>
    <p:sldId id="285" r:id="rId7"/>
    <p:sldId id="286" r:id="rId8"/>
    <p:sldId id="287" r:id="rId9"/>
    <p:sldId id="288" r:id="rId10"/>
    <p:sldId id="272" r:id="rId1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80268" autoAdjust="0"/>
  </p:normalViewPr>
  <p:slideViewPr>
    <p:cSldViewPr>
      <p:cViewPr varScale="1">
        <p:scale>
          <a:sx n="88" d="100"/>
          <a:sy n="88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-1692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Sessions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5788</c:v>
                </c:pt>
                <c:pt idx="1">
                  <c:v>7538</c:v>
                </c:pt>
                <c:pt idx="2">
                  <c:v>8142</c:v>
                </c:pt>
                <c:pt idx="3">
                  <c:v>13022</c:v>
                </c:pt>
                <c:pt idx="4" formatCode="#,##0">
                  <c:v>38234</c:v>
                </c:pt>
                <c:pt idx="5" formatCode="#,##0">
                  <c:v>30161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F3-40A3-8695-0865EF6309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Users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3663</c:v>
                </c:pt>
                <c:pt idx="1">
                  <c:v>4798</c:v>
                </c:pt>
                <c:pt idx="2">
                  <c:v>4125</c:v>
                </c:pt>
                <c:pt idx="3">
                  <c:v>7733</c:v>
                </c:pt>
                <c:pt idx="4" formatCode="#,##0">
                  <c:v>30109</c:v>
                </c:pt>
                <c:pt idx="5" formatCode="#,##0">
                  <c:v>24286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F3-40A3-8695-0865EF6309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Pageviews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49931</c:v>
                </c:pt>
                <c:pt idx="1">
                  <c:v>58363</c:v>
                </c:pt>
                <c:pt idx="2">
                  <c:v>68821</c:v>
                </c:pt>
                <c:pt idx="3">
                  <c:v>81700</c:v>
                </c:pt>
                <c:pt idx="4" formatCode="#,##0">
                  <c:v>124579</c:v>
                </c:pt>
                <c:pt idx="5" formatCode="#,##0">
                  <c:v>107720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5F3-40A3-8695-0865EF630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82368"/>
        <c:axId val="47483904"/>
      </c:lineChart>
      <c:catAx>
        <c:axId val="4748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483904"/>
        <c:crosses val="autoZero"/>
        <c:auto val="1"/>
        <c:lblAlgn val="ctr"/>
        <c:lblOffset val="100"/>
        <c:noMultiLvlLbl val="0"/>
      </c:catAx>
      <c:valAx>
        <c:axId val="47483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82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253BE2-427E-4627-AF9D-658027DDC2BE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28D361-E240-436E-A67D-A718C9A445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1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buFontTx/>
              <a:buChar char="-"/>
              <a:defRPr/>
            </a:pPr>
            <a:r>
              <a:rPr lang="en-US" baseline="0" dirty="0" smtClean="0"/>
              <a:t> Brings together researchers in STEM disciplines with teachers through Projects and groups. </a:t>
            </a:r>
          </a:p>
          <a:p>
            <a:r>
              <a:rPr lang="en-US" dirty="0" smtClean="0"/>
              <a:t>- Broad focus on STEM</a:t>
            </a:r>
            <a:r>
              <a:rPr lang="en-US" baseline="0" dirty="0" smtClean="0"/>
              <a:t> (Science, Technology, Engineering and Math) education at all levels of education.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buFontTx/>
              <a:buChar char="-"/>
              <a:defRPr/>
            </a:pPr>
            <a:r>
              <a:rPr lang="en-US" baseline="0" dirty="0" smtClean="0"/>
              <a:t> Brings together researchers in STEM disciplines with teachers through Projects and groups. </a:t>
            </a:r>
          </a:p>
          <a:p>
            <a:r>
              <a:rPr lang="en-US" dirty="0" smtClean="0"/>
              <a:t>- Broad focus on STEM</a:t>
            </a:r>
            <a:r>
              <a:rPr lang="en-US" baseline="0" dirty="0" smtClean="0"/>
              <a:t> (Science, Technology, Engineering and Math) education at all levels of education.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108192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72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PU_signature_ib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6172200"/>
            <a:ext cx="1752600" cy="578124"/>
          </a:xfrm>
          <a:prstGeom prst="rect">
            <a:avLst/>
          </a:prstGeom>
        </p:spPr>
      </p:pic>
      <p:pic>
        <p:nvPicPr>
          <p:cNvPr id="8" name="Picture 7" descr="nsf1.tif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3400" y="6172200"/>
            <a:ext cx="609600" cy="613124"/>
          </a:xfrm>
          <a:prstGeom prst="rect">
            <a:avLst/>
          </a:prstGeom>
        </p:spPr>
      </p:pic>
      <p:pic>
        <p:nvPicPr>
          <p:cNvPr id="9" name="Picture 8" descr="Picture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7731298" y="117302"/>
            <a:ext cx="1066800" cy="1441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U_signature_ib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6279876"/>
            <a:ext cx="1752600" cy="578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U_signature_ib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6279876"/>
            <a:ext cx="1752600" cy="578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8E7C37-FC47-48F3-83AB-842997A60E9B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709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81200"/>
            <a:ext cx="7406640" cy="238330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STEMEdhub.org – </a:t>
            </a:r>
            <a:r>
              <a:rPr lang="en-US" sz="3600" dirty="0" smtClean="0"/>
              <a:t>Supporting STEM Education through an Online Resource for All Levels of Education and Users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343400"/>
            <a:ext cx="7406640" cy="1752600"/>
          </a:xfrm>
        </p:spPr>
        <p:txBody>
          <a:bodyPr anchor="b">
            <a:normAutofit/>
          </a:bodyPr>
          <a:lstStyle/>
          <a:p>
            <a:r>
              <a:rPr lang="en-US" sz="2400" dirty="0" smtClean="0"/>
              <a:t>Ann </a:t>
            </a:r>
            <a:r>
              <a:rPr lang="en-US" sz="2400" dirty="0" err="1" smtClean="0"/>
              <a:t>Bessenbacher</a:t>
            </a:r>
            <a:endParaRPr lang="en-US" sz="2400" dirty="0" smtClean="0"/>
          </a:p>
          <a:p>
            <a:r>
              <a:rPr lang="en-US" sz="2400" smtClean="0"/>
              <a:t>Technology Steward STEMEdhub.org </a:t>
            </a:r>
            <a:endParaRPr lang="en-US" sz="2400" dirty="0" smtClean="0"/>
          </a:p>
          <a:p>
            <a:r>
              <a:rPr lang="en-US" sz="2400" dirty="0" smtClean="0"/>
              <a:t>Evaluation and</a:t>
            </a:r>
            <a:r>
              <a:rPr lang="en-US" sz="2400" dirty="0" smtClean="0"/>
              <a:t> Learning Research </a:t>
            </a:r>
            <a:r>
              <a:rPr lang="en-US" sz="2400" dirty="0" smtClean="0"/>
              <a:t>Center</a:t>
            </a:r>
          </a:p>
          <a:p>
            <a:r>
              <a:rPr lang="en-US" sz="2400" dirty="0" smtClean="0"/>
              <a:t>Purdue University</a:t>
            </a:r>
            <a:endParaRPr lang="en-US" sz="2400" dirty="0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34190" y="-123790"/>
            <a:ext cx="1571429" cy="21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r>
              <a:rPr lang="en-US" dirty="0" smtClean="0"/>
              <a:t>!!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ambessenbacher@purdue.edu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108192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191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STEMEdhub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I use </a:t>
            </a:r>
            <a:r>
              <a:rPr lang="en-US" dirty="0" err="1" smtClean="0"/>
              <a:t>STEMEdhub</a:t>
            </a:r>
            <a:r>
              <a:rPr lang="en-US" dirty="0" smtClean="0"/>
              <a:t>? (Hands </a:t>
            </a:r>
            <a:r>
              <a:rPr lang="en-US" dirty="0" smtClean="0"/>
              <a:t>on tour)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STEMEdhub	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Created to bring together researchers in STEM disciplines with teachers and the public through various groups and research projects </a:t>
            </a:r>
            <a:r>
              <a:rPr lang="en-US" sz="2800" dirty="0" smtClean="0"/>
              <a:t>to </a:t>
            </a:r>
            <a:r>
              <a:rPr lang="en-US" sz="2800" dirty="0" smtClean="0"/>
              <a:t>create online communities of practice.</a:t>
            </a:r>
          </a:p>
          <a:p>
            <a:r>
              <a:rPr lang="en-US" sz="2800" dirty="0" smtClean="0"/>
              <a:t>Built with a broad focus on STEM education at all levels of education.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STEMEdhub	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 support from NSF STEMEdhub.org came online April 1, 2011</a:t>
            </a:r>
          </a:p>
          <a:p>
            <a:r>
              <a:rPr lang="en-US" sz="2800" dirty="0" smtClean="0"/>
              <a:t>Based on hubzero.org</a:t>
            </a:r>
          </a:p>
          <a:p>
            <a:pPr lvl="1"/>
            <a:r>
              <a:rPr lang="en-US" sz="2400" dirty="0" err="1" smtClean="0"/>
              <a:t>Joomla</a:t>
            </a:r>
            <a:r>
              <a:rPr lang="en-US" sz="2400" dirty="0" smtClean="0"/>
              <a:t> open source code for building Web 2.0 websites</a:t>
            </a:r>
          </a:p>
          <a:p>
            <a:pPr lvl="1"/>
            <a:r>
              <a:rPr lang="en-US" sz="2400" dirty="0" smtClean="0"/>
              <a:t>Over 40 hub websites have been created</a:t>
            </a:r>
          </a:p>
          <a:p>
            <a:r>
              <a:rPr lang="en-US" sz="2800" dirty="0" smtClean="0"/>
              <a:t>Built with one hub administrator/technology steward with many group administrators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STEMEdhub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524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Usage: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462994"/>
              </p:ext>
            </p:extLst>
          </p:nvPr>
        </p:nvGraphicFramePr>
        <p:xfrm>
          <a:off x="1435100" y="2286000"/>
          <a:ext cx="70993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STEMEdhub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843359"/>
            <a:ext cx="7499350" cy="3933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411196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Visitors/Users from around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9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STEMEdhub</a:t>
            </a:r>
            <a:r>
              <a:rPr lang="en-US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209800"/>
            <a:ext cx="6019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SLEDhub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Research Goes to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Isee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ELRC (Evaluation and Learning Research Center)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TransSTEM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Institute for Accessible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CLEERhub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Purdue Undergraduate Research Experiences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Integrating Statistical Analysis and Experimental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Purdue </a:t>
            </a:r>
            <a:r>
              <a:rPr lang="en-US" sz="2000" dirty="0" err="1" smtClean="0"/>
              <a:t>GISDay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81200" y="1524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Collection of User G</a:t>
            </a:r>
            <a:r>
              <a:rPr lang="en-US" sz="2400" b="1" dirty="0" smtClean="0"/>
              <a:t>roups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604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STEMEdhub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364" y="2449286"/>
            <a:ext cx="7498080" cy="2743200"/>
          </a:xfrm>
        </p:spPr>
        <p:txBody>
          <a:bodyPr numCol="2">
            <a:normAutofit fontScale="92500" lnSpcReduction="20000"/>
          </a:bodyPr>
          <a:lstStyle/>
          <a:p>
            <a:pPr lvl="1"/>
            <a:r>
              <a:rPr lang="en-US" sz="2600" dirty="0" smtClean="0"/>
              <a:t>Demonstration Videos</a:t>
            </a:r>
          </a:p>
          <a:p>
            <a:pPr lvl="1"/>
            <a:r>
              <a:rPr lang="en-US" sz="2600" dirty="0" smtClean="0"/>
              <a:t>Downloads</a:t>
            </a:r>
          </a:p>
          <a:p>
            <a:pPr lvl="1"/>
            <a:r>
              <a:rPr lang="en-US" sz="2600" dirty="0" smtClean="0"/>
              <a:t>External Links</a:t>
            </a:r>
          </a:p>
          <a:p>
            <a:pPr lvl="1"/>
            <a:r>
              <a:rPr lang="en-US" sz="2600" dirty="0" smtClean="0"/>
              <a:t>Lesson Plans</a:t>
            </a:r>
          </a:p>
          <a:p>
            <a:pPr lvl="1"/>
            <a:r>
              <a:rPr lang="en-US" sz="2600" dirty="0" smtClean="0"/>
              <a:t>Notes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Publications</a:t>
            </a:r>
          </a:p>
          <a:p>
            <a:pPr lvl="1"/>
            <a:r>
              <a:rPr lang="en-US" sz="2600" dirty="0" smtClean="0"/>
              <a:t>Seminars</a:t>
            </a:r>
          </a:p>
          <a:p>
            <a:pPr lvl="1"/>
            <a:r>
              <a:rPr lang="en-US" sz="2600" dirty="0" smtClean="0"/>
              <a:t>Teacher Reflections</a:t>
            </a:r>
          </a:p>
          <a:p>
            <a:pPr lvl="1"/>
            <a:r>
              <a:rPr lang="en-US" sz="2600" dirty="0" smtClean="0"/>
              <a:t>Teaching Materials</a:t>
            </a:r>
          </a:p>
          <a:p>
            <a:pPr lvl="1"/>
            <a:r>
              <a:rPr lang="en-US" sz="2600" dirty="0" smtClean="0"/>
              <a:t>Tools</a:t>
            </a:r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35608" y="1417638"/>
            <a:ext cx="740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User Contributed Resources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0184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STEMEdhub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38400"/>
            <a:ext cx="7498080" cy="2895600"/>
          </a:xfrm>
        </p:spPr>
        <p:txBody>
          <a:bodyPr numCol="2">
            <a:normAutofit/>
          </a:bodyPr>
          <a:lstStyle/>
          <a:p>
            <a:pPr lvl="1"/>
            <a:r>
              <a:rPr lang="en-US" sz="2400" dirty="0" smtClean="0"/>
              <a:t>Collections</a:t>
            </a:r>
          </a:p>
          <a:p>
            <a:pPr lvl="1"/>
            <a:r>
              <a:rPr lang="en-US" sz="2400" dirty="0" smtClean="0"/>
              <a:t>Wikis</a:t>
            </a:r>
          </a:p>
          <a:p>
            <a:pPr lvl="1"/>
            <a:r>
              <a:rPr lang="en-US" sz="2400" dirty="0" smtClean="0"/>
              <a:t>Forums/Discussion Groups</a:t>
            </a:r>
          </a:p>
          <a:p>
            <a:pPr lvl="1"/>
            <a:r>
              <a:rPr lang="en-US" sz="2400" dirty="0" smtClean="0"/>
              <a:t>Calendars</a:t>
            </a:r>
          </a:p>
          <a:p>
            <a:pPr lvl="1"/>
            <a:r>
              <a:rPr lang="en-US" sz="2400" dirty="0" smtClean="0"/>
              <a:t>Citations</a:t>
            </a:r>
          </a:p>
          <a:p>
            <a:pPr lvl="1"/>
            <a:r>
              <a:rPr lang="en-US" sz="2400" dirty="0" smtClean="0"/>
              <a:t>Files</a:t>
            </a:r>
          </a:p>
          <a:p>
            <a:pPr lvl="1"/>
            <a:r>
              <a:rPr lang="en-US" sz="2400" dirty="0" smtClean="0"/>
              <a:t>Projects</a:t>
            </a:r>
          </a:p>
          <a:p>
            <a:pPr lvl="1"/>
            <a:r>
              <a:rPr lang="en-US" sz="2400" dirty="0" smtClean="0"/>
              <a:t>Blogs</a:t>
            </a:r>
          </a:p>
          <a:p>
            <a:pPr lvl="1"/>
            <a:r>
              <a:rPr lang="en-US" sz="2400" dirty="0" smtClean="0"/>
              <a:t>Member Roles</a:t>
            </a:r>
          </a:p>
          <a:p>
            <a:pPr lvl="1"/>
            <a:r>
              <a:rPr lang="en-US" sz="2400" dirty="0" smtClean="0"/>
              <a:t>Messages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417638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Key </a:t>
            </a:r>
            <a:r>
              <a:rPr lang="en-US" sz="2400" b="1" dirty="0"/>
              <a:t>Hub Features Individual and Group Levels</a:t>
            </a:r>
          </a:p>
        </p:txBody>
      </p:sp>
    </p:spTree>
    <p:extLst>
      <p:ext uri="{BB962C8B-B14F-4D97-AF65-F5344CB8AC3E}">
        <p14:creationId xmlns:p14="http://schemas.microsoft.com/office/powerpoint/2010/main" val="1882474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2367</TotalTime>
  <Words>308</Words>
  <Application>Microsoft Office PowerPoint</Application>
  <PresentationFormat>On-screen Show (4:3)</PresentationFormat>
  <Paragraphs>69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Verdana</vt:lpstr>
      <vt:lpstr>Wingdings 2</vt:lpstr>
      <vt:lpstr>Solstice</vt:lpstr>
      <vt:lpstr>STEMEdhub.org – Supporting STEM Education through an Online Resource for All Levels of Education and Users </vt:lpstr>
      <vt:lpstr>Overview</vt:lpstr>
      <vt:lpstr>What is STEMEdhub ?</vt:lpstr>
      <vt:lpstr>What is STEMEdhub ?</vt:lpstr>
      <vt:lpstr>What is STEMEdhub?</vt:lpstr>
      <vt:lpstr>What is STEMEdhub?</vt:lpstr>
      <vt:lpstr>What is STEMEdhub?</vt:lpstr>
      <vt:lpstr>What is STEMEdhub?</vt:lpstr>
      <vt:lpstr>What is STEMEdhub?</vt:lpstr>
      <vt:lpstr>Thank you!!  ambessenbacher@purdue.edu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hobaugh</dc:creator>
  <cp:lastModifiedBy>Bessenbacher, Ann M.</cp:lastModifiedBy>
  <cp:revision>115</cp:revision>
  <cp:lastPrinted>2017-10-16T19:50:52Z</cp:lastPrinted>
  <dcterms:created xsi:type="dcterms:W3CDTF">2012-03-29T16:24:31Z</dcterms:created>
  <dcterms:modified xsi:type="dcterms:W3CDTF">2017-10-16T19:52:54Z</dcterms:modified>
</cp:coreProperties>
</file>