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3"/>
  </p:notesMasterIdLst>
  <p:sldIdLst>
    <p:sldId id="256" r:id="rId2"/>
    <p:sldId id="297" r:id="rId3"/>
    <p:sldId id="263" r:id="rId4"/>
    <p:sldId id="262" r:id="rId5"/>
    <p:sldId id="274" r:id="rId6"/>
    <p:sldId id="276" r:id="rId7"/>
    <p:sldId id="277" r:id="rId8"/>
    <p:sldId id="295" r:id="rId9"/>
    <p:sldId id="278" r:id="rId10"/>
    <p:sldId id="258" r:id="rId11"/>
    <p:sldId id="268" r:id="rId12"/>
    <p:sldId id="269" r:id="rId13"/>
    <p:sldId id="265" r:id="rId14"/>
    <p:sldId id="266" r:id="rId15"/>
    <p:sldId id="270" r:id="rId16"/>
    <p:sldId id="282" r:id="rId17"/>
    <p:sldId id="292" r:id="rId18"/>
    <p:sldId id="259" r:id="rId19"/>
    <p:sldId id="283" r:id="rId20"/>
    <p:sldId id="293" r:id="rId21"/>
    <p:sldId id="284" r:id="rId22"/>
    <p:sldId id="279" r:id="rId23"/>
    <p:sldId id="285" r:id="rId24"/>
    <p:sldId id="294" r:id="rId25"/>
    <p:sldId id="286" r:id="rId26"/>
    <p:sldId id="280" r:id="rId27"/>
    <p:sldId id="296" r:id="rId28"/>
    <p:sldId id="291" r:id="rId29"/>
    <p:sldId id="261" r:id="rId30"/>
    <p:sldId id="298"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2" d="100"/>
          <a:sy n="92" d="100"/>
        </p:scale>
        <p:origin x="-110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44437A-CCCC-7047-9D3F-140ABD2FAB1A}" type="datetimeFigureOut">
              <a:rPr lang="en-US" smtClean="0"/>
              <a:pPr/>
              <a:t>9/22/14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C085F-6D26-C044-BD1E-54F57434FC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Rejected</a:t>
            </a:r>
            <a:r>
              <a:rPr lang="en-US" baseline="0" dirty="0" smtClean="0"/>
              <a:t>, don’t know where to look, don’t have time, once they find someone they have difficulties working with them or being clear about what they need, they found it interesting but not their primary goal, you turned them off somehow, finding a place of mutual benefit – what is in it for them, you have to connect to their work so that they have a reason to spend time on this</a:t>
            </a:r>
            <a:endParaRPr lang="en-US" dirty="0"/>
          </a:p>
        </p:txBody>
      </p:sp>
      <p:sp>
        <p:nvSpPr>
          <p:cNvPr id="4" name="Slide Number Placeholder 3"/>
          <p:cNvSpPr>
            <a:spLocks noGrp="1"/>
          </p:cNvSpPr>
          <p:nvPr>
            <p:ph type="sldNum" sz="quarter" idx="10"/>
          </p:nvPr>
        </p:nvSpPr>
        <p:spPr/>
        <p:txBody>
          <a:bodyPr/>
          <a:lstStyle/>
          <a:p>
            <a:fld id="{E9DC085F-6D26-C044-BD1E-54F57434FCFF}"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Make the familiar, strange</a:t>
            </a:r>
          </a:p>
        </p:txBody>
      </p:sp>
      <p:sp>
        <p:nvSpPr>
          <p:cNvPr id="4" name="Slide Number Placeholder 3"/>
          <p:cNvSpPr>
            <a:spLocks noGrp="1"/>
          </p:cNvSpPr>
          <p:nvPr>
            <p:ph type="sldNum" sz="quarter" idx="10"/>
          </p:nvPr>
        </p:nvSpPr>
        <p:spPr/>
        <p:txBody>
          <a:bodyPr/>
          <a:lstStyle/>
          <a:p>
            <a:fld id="{E9DC085F-6D26-C044-BD1E-54F57434FCFF}"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Rejected</a:t>
            </a:r>
            <a:r>
              <a:rPr lang="en-US" baseline="0" dirty="0" smtClean="0"/>
              <a:t>, don’t know where to look, don’t have time, once they find someone they have difficulties working with them or being clear about what they need, they found it interesting but not their primary goal, you turned them off somehow, finding a place of mutual benefit – what is in it for them, you have to connect to their work so that they have a reason to spend time on this</a:t>
            </a:r>
            <a:endParaRPr lang="en-US" dirty="0" smtClean="0"/>
          </a:p>
          <a:p>
            <a:endParaRPr lang="en-US" dirty="0"/>
          </a:p>
        </p:txBody>
      </p:sp>
      <p:sp>
        <p:nvSpPr>
          <p:cNvPr id="4" name="Slide Number Placeholder 3"/>
          <p:cNvSpPr>
            <a:spLocks noGrp="1"/>
          </p:cNvSpPr>
          <p:nvPr>
            <p:ph type="sldNum" sz="quarter" idx="10"/>
          </p:nvPr>
        </p:nvSpPr>
        <p:spPr/>
        <p:txBody>
          <a:bodyPr/>
          <a:lstStyle/>
          <a:p>
            <a:fld id="{E9DC085F-6D26-C044-BD1E-54F57434FCFF}"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Rejected</a:t>
            </a:r>
            <a:r>
              <a:rPr lang="en-US" baseline="0" smtClean="0"/>
              <a:t>, don’t know where to look, don’t have time, once they find someone they have difficulties working with them or being clear about what they need, they found it interesting but not their primary goal, you turned them off somehow, finding a place of mutual benefit – what is in it for them, you have to connect to their work so that they have a reason to spend time on this</a:t>
            </a:r>
            <a:endParaRPr lang="en-US" smtClean="0"/>
          </a:p>
          <a:p>
            <a:endParaRPr lang="en-US"/>
          </a:p>
        </p:txBody>
      </p:sp>
      <p:sp>
        <p:nvSpPr>
          <p:cNvPr id="4" name="Slide Number Placeholder 3"/>
          <p:cNvSpPr>
            <a:spLocks noGrp="1"/>
          </p:cNvSpPr>
          <p:nvPr>
            <p:ph type="sldNum" sz="quarter" idx="10"/>
          </p:nvPr>
        </p:nvSpPr>
        <p:spPr/>
        <p:txBody>
          <a:bodyPr/>
          <a:lstStyle/>
          <a:p>
            <a:fld id="{E9DC085F-6D26-C044-BD1E-54F57434FCF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Rejected</a:t>
            </a:r>
            <a:r>
              <a:rPr lang="en-US" baseline="0" smtClean="0"/>
              <a:t>, don’t know where to look, don’t have time, once they find someone they have difficulties working with them or being clear about what they need, they found it interesting but not their primary goal, you turned them off somehow, finding a place of mutual benefit – what is in it for them, you have to connect to their work so that they have a reason to spend time on this</a:t>
            </a:r>
            <a:endParaRPr lang="en-US" smtClean="0"/>
          </a:p>
          <a:p>
            <a:endParaRPr lang="en-US"/>
          </a:p>
        </p:txBody>
      </p:sp>
      <p:sp>
        <p:nvSpPr>
          <p:cNvPr id="4" name="Slide Number Placeholder 3"/>
          <p:cNvSpPr>
            <a:spLocks noGrp="1"/>
          </p:cNvSpPr>
          <p:nvPr>
            <p:ph type="sldNum" sz="quarter" idx="10"/>
          </p:nvPr>
        </p:nvSpPr>
        <p:spPr/>
        <p:txBody>
          <a:bodyPr/>
          <a:lstStyle/>
          <a:p>
            <a:fld id="{E9DC085F-6D26-C044-BD1E-54F57434FCFF}"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http://www.stanford.edu/group/i-rite/index.html</a:t>
            </a:r>
            <a:endParaRPr lang="en-US" dirty="0"/>
          </a:p>
        </p:txBody>
      </p:sp>
      <p:sp>
        <p:nvSpPr>
          <p:cNvPr id="4" name="Slide Number Placeholder 3"/>
          <p:cNvSpPr>
            <a:spLocks noGrp="1"/>
          </p:cNvSpPr>
          <p:nvPr>
            <p:ph type="sldNum" sz="quarter" idx="10"/>
          </p:nvPr>
        </p:nvSpPr>
        <p:spPr/>
        <p:txBody>
          <a:bodyPr/>
          <a:lstStyle/>
          <a:p>
            <a:fld id="{E9DC085F-6D26-C044-BD1E-54F57434FCFF}"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feels like “common sense” is actually years of experience</a:t>
            </a:r>
          </a:p>
          <a:p>
            <a:endParaRPr lang="en-US" dirty="0"/>
          </a:p>
        </p:txBody>
      </p:sp>
      <p:sp>
        <p:nvSpPr>
          <p:cNvPr id="4" name="Slide Number Placeholder 3"/>
          <p:cNvSpPr>
            <a:spLocks noGrp="1"/>
          </p:cNvSpPr>
          <p:nvPr>
            <p:ph type="sldNum" sz="quarter" idx="10"/>
          </p:nvPr>
        </p:nvSpPr>
        <p:spPr/>
        <p:txBody>
          <a:bodyPr/>
          <a:lstStyle/>
          <a:p>
            <a:fld id="{E9DC085F-6D26-C044-BD1E-54F57434FCFF}"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assumptions might you have about them?</a:t>
            </a:r>
          </a:p>
          <a:p>
            <a:r>
              <a:rPr lang="en-US" dirty="0" smtClean="0"/>
              <a:t>What do you need </a:t>
            </a:r>
            <a:endParaRPr lang="en-US" dirty="0"/>
          </a:p>
        </p:txBody>
      </p:sp>
      <p:sp>
        <p:nvSpPr>
          <p:cNvPr id="4" name="Slide Number Placeholder 3"/>
          <p:cNvSpPr>
            <a:spLocks noGrp="1"/>
          </p:cNvSpPr>
          <p:nvPr>
            <p:ph type="sldNum" sz="quarter" idx="10"/>
          </p:nvPr>
        </p:nvSpPr>
        <p:spPr/>
        <p:txBody>
          <a:bodyPr/>
          <a:lstStyle/>
          <a:p>
            <a:fld id="{E9DC085F-6D26-C044-BD1E-54F57434FCFF}"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GEECS</a:t>
            </a:r>
            <a:endParaRPr lang="en-US" dirty="0"/>
          </a:p>
        </p:txBody>
      </p:sp>
      <p:sp>
        <p:nvSpPr>
          <p:cNvPr id="4" name="Slide Number Placeholder 3"/>
          <p:cNvSpPr>
            <a:spLocks noGrp="1"/>
          </p:cNvSpPr>
          <p:nvPr>
            <p:ph type="sldNum" sz="quarter" idx="10"/>
          </p:nvPr>
        </p:nvSpPr>
        <p:spPr/>
        <p:txBody>
          <a:bodyPr/>
          <a:lstStyle/>
          <a:p>
            <a:fld id="{E9DC085F-6D26-C044-BD1E-54F57434FCFF}"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Make the familiar, strange</a:t>
            </a:r>
          </a:p>
        </p:txBody>
      </p:sp>
      <p:sp>
        <p:nvSpPr>
          <p:cNvPr id="4" name="Slide Number Placeholder 3"/>
          <p:cNvSpPr>
            <a:spLocks noGrp="1"/>
          </p:cNvSpPr>
          <p:nvPr>
            <p:ph type="sldNum" sz="quarter" idx="10"/>
          </p:nvPr>
        </p:nvSpPr>
        <p:spPr/>
        <p:txBody>
          <a:bodyPr/>
          <a:lstStyle/>
          <a:p>
            <a:fld id="{E9DC085F-6D26-C044-BD1E-54F57434FCFF}"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29000" y="2250127"/>
            <a:ext cx="5029200" cy="1470025"/>
          </a:xfrm>
        </p:spPr>
        <p:txBody>
          <a:bodyPr anchor="b"/>
          <a:lstStyle>
            <a:lvl1pPr>
              <a:lnSpc>
                <a:spcPts val="4400"/>
              </a:lnSpc>
              <a:defRPr>
                <a:effectLst>
                  <a:outerShdw blurRad="50800" dist="38100" dir="2700000" algn="tl" rotWithShape="0">
                    <a:prstClr val="black">
                      <a:alpha val="40000"/>
                    </a:prstClr>
                  </a:outerShdw>
                  <a:reflection blurRad="6350" stA="50000" endA="300" endPos="50000" dist="29997"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429000" y="3810000"/>
            <a:ext cx="5029200" cy="1752600"/>
          </a:xfrm>
        </p:spPr>
        <p:txBody>
          <a:bodyPr>
            <a:normAutofit/>
          </a:bodyPr>
          <a:lstStyle>
            <a:lvl1pPr marL="0" indent="0" algn="ctr">
              <a:buNone/>
              <a:defRPr sz="3200" b="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463683-2F94-C942-8C1D-989B69DD90AF}" type="datetimeFigureOut">
              <a:rPr lang="en-US" smtClean="0"/>
              <a:pPr/>
              <a:t>9/22/14</a:t>
            </a:fld>
            <a:endParaRPr lang="en-US"/>
          </a:p>
        </p:txBody>
      </p:sp>
      <p:sp>
        <p:nvSpPr>
          <p:cNvPr id="5" name="Footer Placeholder 4"/>
          <p:cNvSpPr>
            <a:spLocks noGrp="1"/>
          </p:cNvSpPr>
          <p:nvPr>
            <p:ph type="ftr" sz="quarter" idx="11"/>
          </p:nvPr>
        </p:nvSpPr>
        <p:spPr>
          <a:xfrm>
            <a:off x="2933700" y="5943600"/>
            <a:ext cx="3276600" cy="365125"/>
          </a:xfrm>
        </p:spPr>
        <p:txBody>
          <a:bodyPr/>
          <a:lstStyle/>
          <a:p>
            <a:endParaRPr lang="en-US"/>
          </a:p>
        </p:txBody>
      </p:sp>
      <p:sp>
        <p:nvSpPr>
          <p:cNvPr id="6" name="Slide Number Placeholder 5"/>
          <p:cNvSpPr>
            <a:spLocks noGrp="1"/>
          </p:cNvSpPr>
          <p:nvPr>
            <p:ph type="sldNum" sz="quarter" idx="12"/>
          </p:nvPr>
        </p:nvSpPr>
        <p:spPr/>
        <p:txBody>
          <a:bodyPr/>
          <a:lstStyle/>
          <a:p>
            <a:fld id="{836A5901-A64A-C248-8FE0-52BD48B432A3}" type="slidenum">
              <a:rPr lang="en-US" smtClean="0"/>
              <a:pPr/>
              <a:t>‹#›</a:t>
            </a:fld>
            <a:endParaRPr lang="en-US"/>
          </a:p>
        </p:txBody>
      </p:sp>
      <p:sp>
        <p:nvSpPr>
          <p:cNvPr id="10" name="Rectangle 9"/>
          <p:cNvSpPr/>
          <p:nvPr/>
        </p:nvSpPr>
        <p:spPr>
          <a:xfrm>
            <a:off x="3429000" y="3581400"/>
            <a:ext cx="5029200" cy="18288"/>
          </a:xfrm>
          <a:prstGeom prst="rect">
            <a:avLst/>
          </a:prstGeom>
          <a:gradFill flip="none" rotWithShape="1">
            <a:gsLst>
              <a:gs pos="0">
                <a:schemeClr val="bg1">
                  <a:alpha val="0"/>
                </a:schemeClr>
              </a:gs>
              <a:gs pos="50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908044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63683-2F94-C942-8C1D-989B69DD90AF}" type="datetimeFigureOut">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50240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63683-2F94-C942-8C1D-989B69DD90AF}" type="datetimeFigureOut">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74826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63683-2F94-C942-8C1D-989B69DD90AF}" type="datetimeFigureOut">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51644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63683-2F94-C942-8C1D-989B69DD90AF}" type="datetimeFigureOut">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0961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463683-2F94-C942-8C1D-989B69DD90AF}" type="datetimeFigureOut">
              <a:rPr lang="en-US"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9221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463683-2F94-C942-8C1D-989B69DD90AF}" type="datetimeFigureOut">
              <a:rPr lang="en-US" smtClean="0"/>
              <a:pPr/>
              <a:t>9/22/14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254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463683-2F94-C942-8C1D-989B69DD90AF}" type="datetimeFigureOut">
              <a:rPr lang="en-US" smtClean="0"/>
              <a:pPr/>
              <a:t>9/22/14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009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63683-2F94-C942-8C1D-989B69DD90AF}" type="datetimeFigureOut">
              <a:rPr lang="en-US" smtClean="0"/>
              <a:pPr/>
              <a:t>9/22/14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205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63683-2F94-C942-8C1D-989B69DD90AF}" type="datetimeFigureOut">
              <a:rPr lang="en-US"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9284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63683-2F94-C942-8C1D-989B69DD90AF}" type="datetimeFigureOut">
              <a:rPr lang="en-US"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79416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94360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Garamond" pitchFamily="18" charset="0"/>
              </a:defRPr>
            </a:lvl1pPr>
          </a:lstStyle>
          <a:p>
            <a:fld id="{41463683-2F94-C942-8C1D-989B69DD90AF}" type="datetimeFigureOut">
              <a:rPr lang="en-US" smtClean="0"/>
              <a:pPr/>
              <a:t>9/22/14</a:t>
            </a:fld>
            <a:endParaRPr lang="en-US"/>
          </a:p>
        </p:txBody>
      </p:sp>
      <p:sp>
        <p:nvSpPr>
          <p:cNvPr id="5" name="Footer Placeholder 4"/>
          <p:cNvSpPr>
            <a:spLocks noGrp="1"/>
          </p:cNvSpPr>
          <p:nvPr>
            <p:ph type="ftr" sz="quarter" idx="3"/>
          </p:nvPr>
        </p:nvSpPr>
        <p:spPr>
          <a:xfrm>
            <a:off x="2971800" y="6400800"/>
            <a:ext cx="3276600" cy="365125"/>
          </a:xfrm>
          <a:prstGeom prst="rect">
            <a:avLst/>
          </a:prstGeom>
        </p:spPr>
        <p:txBody>
          <a:bodyPr vert="horz" lIns="91440" tIns="45720" rIns="91440" bIns="45720" rtlCol="0" anchor="ctr"/>
          <a:lstStyle>
            <a:lvl1pPr algn="ctr">
              <a:defRPr sz="1200" b="1">
                <a:solidFill>
                  <a:schemeClr val="tx1">
                    <a:tint val="75000"/>
                  </a:schemeClr>
                </a:solidFill>
                <a:latin typeface="Garamond" pitchFamily="18" charset="0"/>
              </a:defRPr>
            </a:lvl1pPr>
          </a:lstStyle>
          <a:p>
            <a:endParaRPr lang="en-US"/>
          </a:p>
        </p:txBody>
      </p:sp>
      <p:sp>
        <p:nvSpPr>
          <p:cNvPr id="6" name="Slide Number Placeholder 5"/>
          <p:cNvSpPr>
            <a:spLocks noGrp="1"/>
          </p:cNvSpPr>
          <p:nvPr>
            <p:ph type="sldNum" sz="quarter" idx="4"/>
          </p:nvPr>
        </p:nvSpPr>
        <p:spPr>
          <a:xfrm>
            <a:off x="6553200" y="594360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836A5901-A64A-C248-8FE0-52BD48B432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349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stA="13000" endPos="15000" dist="12700" dir="5400000" sy="-100000" algn="bl" rotWithShape="0"/>
          </a:effectLst>
          <a:latin typeface="Garamond" pitchFamily="18" charset="0"/>
          <a:ea typeface="+mj-ea"/>
          <a:cs typeface="+mj-cs"/>
        </a:defRPr>
      </a:lvl1pPr>
    </p:titleStyle>
    <p:bodyStyle>
      <a:lvl1pPr marL="342900" indent="-246063" algn="l" defTabSz="914400" rtl="0" eaLnBrk="1" latinLnBrk="0" hangingPunct="1">
        <a:spcBef>
          <a:spcPts val="200"/>
        </a:spcBef>
        <a:buFont typeface="Wingdings" pitchFamily="2" charset="2"/>
        <a:buChar char="§"/>
        <a:defRPr sz="3200" b="1" kern="1200">
          <a:solidFill>
            <a:schemeClr val="bg1"/>
          </a:solidFill>
          <a:effectLst>
            <a:outerShdw blurRad="50800" dist="38100" dir="2700000" algn="tl" rotWithShape="0">
              <a:prstClr val="black">
                <a:alpha val="40000"/>
              </a:prstClr>
            </a:outerShdw>
          </a:effectLst>
          <a:latin typeface="Garamond" pitchFamily="18" charset="0"/>
          <a:ea typeface="+mn-ea"/>
          <a:cs typeface="+mn-cs"/>
        </a:defRPr>
      </a:lvl1pPr>
      <a:lvl2pPr marL="742950" indent="-285750" algn="l" defTabSz="914400" rtl="0" eaLnBrk="1" latinLnBrk="0" hangingPunct="1">
        <a:spcBef>
          <a:spcPts val="200"/>
        </a:spcBef>
        <a:buFont typeface="Arial" pitchFamily="34" charset="0"/>
        <a:buChar char="–"/>
        <a:defRPr sz="2800" b="1" kern="1200">
          <a:solidFill>
            <a:schemeClr val="bg1"/>
          </a:solidFill>
          <a:effectLst>
            <a:outerShdw blurRad="50800" dist="38100" dir="2700000" algn="tl" rotWithShape="0">
              <a:prstClr val="black">
                <a:alpha val="40000"/>
              </a:prstClr>
            </a:outerShdw>
          </a:effectLst>
          <a:latin typeface="Garamond" pitchFamily="18" charset="0"/>
          <a:ea typeface="+mn-ea"/>
          <a:cs typeface="+mn-cs"/>
        </a:defRPr>
      </a:lvl2pPr>
      <a:lvl3pPr marL="1143000" indent="-228600" algn="l" defTabSz="914400" rtl="0" eaLnBrk="1" latinLnBrk="0" hangingPunct="1">
        <a:spcBef>
          <a:spcPts val="200"/>
        </a:spcBef>
        <a:buFont typeface="Arial" pitchFamily="34" charset="0"/>
        <a:buChar char="•"/>
        <a:defRPr sz="2400" b="1" kern="1200">
          <a:solidFill>
            <a:schemeClr val="bg1"/>
          </a:solidFill>
          <a:effectLst>
            <a:outerShdw blurRad="50800" dist="38100" dir="2700000" algn="tl" rotWithShape="0">
              <a:prstClr val="black">
                <a:alpha val="40000"/>
              </a:prstClr>
            </a:outerShdw>
          </a:effectLst>
          <a:latin typeface="Garamond" pitchFamily="18" charset="0"/>
          <a:ea typeface="+mn-ea"/>
          <a:cs typeface="+mn-cs"/>
        </a:defRPr>
      </a:lvl3pPr>
      <a:lvl4pPr marL="1600200" indent="-228600" algn="l" defTabSz="914400" rtl="0" eaLnBrk="1" latinLnBrk="0" hangingPunct="1">
        <a:spcBef>
          <a:spcPts val="200"/>
        </a:spcBef>
        <a:buFont typeface="Arial" pitchFamily="34" charset="0"/>
        <a:buChar char="–"/>
        <a:defRPr sz="2000" b="1" kern="1200">
          <a:solidFill>
            <a:schemeClr val="bg1"/>
          </a:solidFill>
          <a:effectLst>
            <a:outerShdw blurRad="50800" dist="38100" dir="2700000" algn="tl" rotWithShape="0">
              <a:prstClr val="black">
                <a:alpha val="40000"/>
              </a:prstClr>
            </a:outerShdw>
          </a:effectLst>
          <a:latin typeface="Garamond" pitchFamily="18" charset="0"/>
          <a:ea typeface="+mn-ea"/>
          <a:cs typeface="+mn-cs"/>
        </a:defRPr>
      </a:lvl4pPr>
      <a:lvl5pPr marL="2057400" indent="-228600" algn="l" defTabSz="914400" rtl="0" eaLnBrk="1" latinLnBrk="0" hangingPunct="1">
        <a:spcBef>
          <a:spcPts val="200"/>
        </a:spcBef>
        <a:buFont typeface="Arial" pitchFamily="34" charset="0"/>
        <a:buChar char="»"/>
        <a:defRPr sz="2000" b="1" kern="1200">
          <a:solidFill>
            <a:schemeClr val="bg1"/>
          </a:solidFill>
          <a:effectLst>
            <a:outerShdw blurRad="50800" dist="38100" dir="2700000" algn="tl" rotWithShape="0">
              <a:prstClr val="black">
                <a:alpha val="40000"/>
              </a:prstClr>
            </a:outerShdw>
          </a:effectLst>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gineeringeducationlist.pbworks.com/w/page/27610854/Engineering%20Education%20Communities%20and%20Societi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Developing Cross Disciplinary Collaborations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FIE 2011</a:t>
            </a:r>
          </a:p>
          <a:p>
            <a:r>
              <a:rPr lang="en-US" dirty="0" smtClean="0">
                <a:solidFill>
                  <a:srgbClr val="E46C0A"/>
                </a:solidFill>
              </a:rPr>
              <a:t>Robin S. Adams, Ruth A. Streveler</a:t>
            </a:r>
          </a:p>
          <a:p>
            <a:r>
              <a:rPr lang="en-US" dirty="0" smtClean="0"/>
              <a:t>Purdue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inward</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How to talk about </a:t>
            </a:r>
            <a:r>
              <a:rPr lang="en-US" i="1" dirty="0" smtClean="0"/>
              <a:t>your own stuff </a:t>
            </a:r>
            <a:r>
              <a:rPr lang="en-US" dirty="0" smtClean="0"/>
              <a:t>with a wider audience. </a:t>
            </a:r>
          </a:p>
          <a:p>
            <a:pPr lvl="1"/>
            <a:r>
              <a:rPr lang="en-US" dirty="0" smtClean="0"/>
              <a:t>Identify characteristics of effective ways to communicate your research (examples from Stanford I-RITE)</a:t>
            </a:r>
          </a:p>
          <a:p>
            <a:pPr lvl="1"/>
            <a:r>
              <a:rPr lang="en-US" dirty="0" smtClean="0"/>
              <a:t>Craft a short statement for you “want ad”</a:t>
            </a:r>
          </a:p>
          <a:p>
            <a:pPr lvl="1"/>
            <a:r>
              <a:rPr lang="en-US" dirty="0" smtClean="0"/>
              <a:t>Use members of the workshop who are not in your same discipline to get feedback about your statements.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dirty="0"/>
          </a:p>
        </p:txBody>
      </p:sp>
      <p:sp>
        <p:nvSpPr>
          <p:cNvPr id="3" name="Subtitle 2"/>
          <p:cNvSpPr>
            <a:spLocks noGrp="1"/>
          </p:cNvSpPr>
          <p:nvPr>
            <p:ph type="subTitle" idx="1"/>
          </p:nvPr>
        </p:nvSpPr>
        <p:spPr/>
        <p:txBody>
          <a:bodyPr/>
          <a:lstStyle/>
          <a:p>
            <a:r>
              <a:rPr lang="en-US" dirty="0" smtClean="0">
                <a:solidFill>
                  <a:schemeClr val="accent6">
                    <a:lumMod val="75000"/>
                  </a:schemeClr>
                </a:solidFill>
              </a:rPr>
              <a:t>What do you notice in these examples?</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850"/>
            <a:ext cx="8229600" cy="1663659"/>
          </a:xfrm>
        </p:spPr>
        <p:txBody>
          <a:bodyPr>
            <a:noAutofit/>
          </a:bodyPr>
          <a:lstStyle/>
          <a:p>
            <a:r>
              <a:rPr lang="en-US" sz="2400" dirty="0" smtClean="0"/>
              <a:t>“Tuning the crystal morphology and size of </a:t>
            </a:r>
            <a:r>
              <a:rPr lang="en-US" sz="2400" dirty="0" err="1" smtClean="0"/>
              <a:t>zeolitic</a:t>
            </a:r>
            <a:r>
              <a:rPr lang="en-US" sz="2400" dirty="0" smtClean="0"/>
              <a:t> </a:t>
            </a:r>
            <a:r>
              <a:rPr lang="en-US" sz="2400" dirty="0" err="1" smtClean="0"/>
              <a:t>imidazolate</a:t>
            </a:r>
            <a:r>
              <a:rPr lang="en-US" sz="2400" dirty="0" smtClean="0"/>
              <a:t> framework-8 in aqueous solution by surfactants</a:t>
            </a:r>
            <a:br>
              <a:rPr lang="en-US" sz="2400" dirty="0" smtClean="0"/>
            </a:br>
            <a:r>
              <a:rPr lang="en-US" sz="1600" dirty="0" err="1" smtClean="0"/>
              <a:t>Yichang</a:t>
            </a:r>
            <a:r>
              <a:rPr lang="en-US" sz="1600" dirty="0" smtClean="0"/>
              <a:t> Pan, </a:t>
            </a:r>
            <a:r>
              <a:rPr lang="en-US" sz="1600" dirty="0" err="1" smtClean="0"/>
              <a:t>Dodi</a:t>
            </a:r>
            <a:r>
              <a:rPr lang="en-US" sz="1600" dirty="0" smtClean="0"/>
              <a:t> </a:t>
            </a:r>
            <a:r>
              <a:rPr lang="en-US" sz="1600" dirty="0" err="1" smtClean="0"/>
              <a:t>Heryadi</a:t>
            </a:r>
            <a:r>
              <a:rPr lang="en-US" sz="1600" dirty="0" smtClean="0"/>
              <a:t>, </a:t>
            </a:r>
            <a:r>
              <a:rPr lang="en-US" sz="1600" dirty="0" err="1" smtClean="0"/>
              <a:t>Feng</a:t>
            </a:r>
            <a:r>
              <a:rPr lang="en-US" sz="1600" dirty="0" smtClean="0"/>
              <a:t> Zhou, </a:t>
            </a:r>
            <a:r>
              <a:rPr lang="en-US" sz="1600" dirty="0" err="1" smtClean="0"/>
              <a:t>Lan</a:t>
            </a:r>
            <a:r>
              <a:rPr lang="en-US" sz="1600" dirty="0" smtClean="0"/>
              <a:t> Zhao, Gabriella Lestari, </a:t>
            </a:r>
            <a:r>
              <a:rPr lang="en-US" sz="1600" dirty="0" err="1" smtClean="0"/>
              <a:t>Haibin</a:t>
            </a:r>
            <a:r>
              <a:rPr lang="en-US" sz="1600" dirty="0" smtClean="0"/>
              <a:t> Su and </a:t>
            </a:r>
            <a:r>
              <a:rPr lang="en-US" sz="1600" dirty="0" err="1" smtClean="0"/>
              <a:t>Zhiping</a:t>
            </a:r>
            <a:r>
              <a:rPr lang="en-US" sz="1600" dirty="0" smtClean="0"/>
              <a:t> Lai </a:t>
            </a:r>
            <a:r>
              <a:rPr lang="en-US" sz="1600" b="1" i="1" dirty="0" err="1" smtClean="0"/>
              <a:t>CrystEngComm</a:t>
            </a:r>
            <a:r>
              <a:rPr lang="en-US" sz="1600" b="1" i="1" dirty="0" smtClean="0"/>
              <a:t>, 2011</a:t>
            </a:r>
            <a:endParaRPr lang="en-US" sz="1600" dirty="0"/>
          </a:p>
        </p:txBody>
      </p:sp>
      <p:sp>
        <p:nvSpPr>
          <p:cNvPr id="3" name="Content Placeholder 2"/>
          <p:cNvSpPr>
            <a:spLocks noGrp="1"/>
          </p:cNvSpPr>
          <p:nvPr>
            <p:ph idx="1"/>
          </p:nvPr>
        </p:nvSpPr>
        <p:spPr>
          <a:xfrm>
            <a:off x="457200" y="2204493"/>
            <a:ext cx="8229600" cy="3124240"/>
          </a:xfrm>
        </p:spPr>
        <p:txBody>
          <a:bodyPr>
            <a:normAutofit fontScale="92500" lnSpcReduction="20000"/>
          </a:bodyPr>
          <a:lstStyle/>
          <a:p>
            <a:pPr marL="0" indent="0">
              <a:buNone/>
            </a:pPr>
            <a:r>
              <a:rPr lang="en-US" sz="2800" dirty="0" smtClean="0">
                <a:latin typeface="Arial"/>
                <a:cs typeface="Arial"/>
              </a:rPr>
              <a:t>Herein we report a facile synthesis method using surfactant </a:t>
            </a:r>
            <a:r>
              <a:rPr lang="en-US" sz="2800" dirty="0" err="1" smtClean="0">
                <a:latin typeface="Arial"/>
                <a:cs typeface="Arial"/>
              </a:rPr>
              <a:t>cetyltrimethylammonium</a:t>
            </a:r>
            <a:r>
              <a:rPr lang="en-US" sz="2800" dirty="0" smtClean="0">
                <a:latin typeface="Arial"/>
                <a:cs typeface="Arial"/>
              </a:rPr>
              <a:t> bromide (CTAB) as a capping agent for controlling the crystal size and morphology of </a:t>
            </a:r>
            <a:r>
              <a:rPr lang="en-US" sz="2800" dirty="0" err="1" smtClean="0">
                <a:latin typeface="Arial"/>
                <a:cs typeface="Arial"/>
              </a:rPr>
              <a:t>zeolitic</a:t>
            </a:r>
            <a:r>
              <a:rPr lang="en-US" sz="2800" dirty="0" smtClean="0">
                <a:latin typeface="Arial"/>
                <a:cs typeface="Arial"/>
              </a:rPr>
              <a:t> </a:t>
            </a:r>
            <a:r>
              <a:rPr lang="en-US" sz="2800" dirty="0" err="1" smtClean="0">
                <a:latin typeface="Arial"/>
                <a:cs typeface="Arial"/>
              </a:rPr>
              <a:t>imidazolate</a:t>
            </a:r>
            <a:r>
              <a:rPr lang="en-US" sz="2800" dirty="0" smtClean="0">
                <a:latin typeface="Arial"/>
                <a:cs typeface="Arial"/>
              </a:rPr>
              <a:t> framework-8 (ZIF-8) crystals in aqueous systems. The particle sizes can be precisely adjusted from </a:t>
            </a:r>
            <a:r>
              <a:rPr lang="en-US" sz="2800" i="1" dirty="0" smtClean="0">
                <a:latin typeface="Arial"/>
                <a:cs typeface="Arial"/>
              </a:rPr>
              <a:t>ca. 100 nm to 4 </a:t>
            </a:r>
            <a:r>
              <a:rPr lang="en-US" sz="2800" i="1" dirty="0" err="1" smtClean="0">
                <a:latin typeface="Arial"/>
                <a:cs typeface="Arial"/>
              </a:rPr>
              <a:t>μm</a:t>
            </a:r>
            <a:r>
              <a:rPr lang="en-US" sz="2800" i="1" dirty="0" smtClean="0">
                <a:latin typeface="Arial"/>
                <a:cs typeface="Arial"/>
              </a:rPr>
              <a:t>, and the morphology can be changed from truncated cubic to rhombic dodecahedron.</a:t>
            </a:r>
            <a:endParaRPr lang="en-US" sz="2800"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5746"/>
          </a:xfrm>
        </p:spPr>
        <p:txBody>
          <a:bodyPr>
            <a:noAutofit/>
          </a:bodyPr>
          <a:lstStyle/>
          <a:p>
            <a:pPr marL="0" indent="0">
              <a:lnSpc>
                <a:spcPct val="120000"/>
              </a:lnSpc>
            </a:pPr>
            <a:r>
              <a:rPr lang="en-US" sz="2800" dirty="0" smtClean="0">
                <a:latin typeface="Arial"/>
                <a:cs typeface="Arial"/>
              </a:rPr>
              <a:t>Why Are Jet Airplanes So Loud?</a:t>
            </a:r>
            <a:br>
              <a:rPr lang="en-US" sz="2800" dirty="0" smtClean="0">
                <a:latin typeface="Arial"/>
                <a:cs typeface="Arial"/>
              </a:rPr>
            </a:br>
            <a:r>
              <a:rPr lang="en-US" sz="1600" dirty="0" smtClean="0">
                <a:latin typeface="Arial"/>
                <a:cs typeface="Arial"/>
              </a:rPr>
              <a:t>Daniel </a:t>
            </a:r>
            <a:r>
              <a:rPr lang="en-US" sz="1600" dirty="0" err="1" smtClean="0">
                <a:latin typeface="Arial"/>
                <a:cs typeface="Arial"/>
              </a:rPr>
              <a:t>Bodony</a:t>
            </a:r>
            <a:r>
              <a:rPr lang="en-US" sz="1600" dirty="0" smtClean="0">
                <a:latin typeface="Arial"/>
                <a:cs typeface="Arial"/>
              </a:rPr>
              <a:t>, Aeronautics &amp; Astronautics, Stanford University, May 2001</a:t>
            </a:r>
            <a:r>
              <a:rPr lang="en-US" sz="2800" dirty="0" smtClean="0">
                <a:latin typeface="Arial"/>
                <a:cs typeface="Arial"/>
              </a:rPr>
              <a:t/>
            </a:r>
            <a:br>
              <a:rPr lang="en-US" sz="2800" dirty="0" smtClean="0">
                <a:latin typeface="Arial"/>
                <a:cs typeface="Arial"/>
              </a:rPr>
            </a:br>
            <a:endParaRPr lang="en-US" sz="2800" dirty="0"/>
          </a:p>
        </p:txBody>
      </p:sp>
      <p:sp>
        <p:nvSpPr>
          <p:cNvPr id="3" name="Content Placeholder 2"/>
          <p:cNvSpPr>
            <a:spLocks noGrp="1"/>
          </p:cNvSpPr>
          <p:nvPr>
            <p:ph idx="1"/>
          </p:nvPr>
        </p:nvSpPr>
        <p:spPr>
          <a:xfrm>
            <a:off x="457200" y="802959"/>
            <a:ext cx="8229600" cy="4978346"/>
          </a:xfrm>
        </p:spPr>
        <p:txBody>
          <a:bodyPr>
            <a:noAutofit/>
          </a:bodyPr>
          <a:lstStyle/>
          <a:p>
            <a:pPr marL="0" indent="0">
              <a:spcBef>
                <a:spcPts val="0"/>
              </a:spcBef>
              <a:buNone/>
            </a:pPr>
            <a:r>
              <a:rPr lang="en-US" sz="1800" dirty="0" smtClean="0">
                <a:latin typeface="Arial"/>
                <a:cs typeface="Arial"/>
              </a:rPr>
              <a:t>People living near a major airport know that when an airplane flies overhead, the noise created is loud enough to rattle dishes and wake them up. My research attempts to develop a method to predict the noise so that quieter engines can be designed.  A big problem in reducing airplane noise is that it is very expensive and time consuming to experimentally test an airplane, determine its noise, and correct the design if necessary. Computers are beginning to show promise in predicting airplane noise by simulating some air motion around an airplane and/or its engines, but they do not yet have enough capability to simulate the entire airplane and its engines. Instead, individual components of the airplane are simulated, such as the jet engine exhaust, and examined in detail. Even at this simplified level, today's computers are not fast enough and big enough to simulate realistic conditions. To account for this, computer models, similar to those used in meteorology, are used to simplify the calculation and make it feasible to solve relatively simple problems. My research focuses on creating a model that can help predict the noise generated by jet engine exhaust, making it easier to incorporate design changes, thus saving time and money and allowing quieter jets to be </a:t>
            </a:r>
          </a:p>
          <a:p>
            <a:pPr marL="0" indent="0">
              <a:spcBef>
                <a:spcPts val="0"/>
              </a:spcBef>
              <a:buNone/>
            </a:pPr>
            <a:r>
              <a:rPr lang="en-US" sz="1800" dirty="0" smtClean="0">
                <a:latin typeface="Arial"/>
                <a:cs typeface="Arial"/>
              </a:rPr>
              <a:t>produced.	</a:t>
            </a:r>
          </a:p>
          <a:p>
            <a:pPr>
              <a:spcBef>
                <a:spcPts val="0"/>
              </a:spcBef>
            </a:pP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Communicating across “differences”</a:t>
            </a:r>
            <a:endParaRPr lang="en-US" dirty="0"/>
          </a:p>
        </p:txBody>
      </p:sp>
      <p:sp>
        <p:nvSpPr>
          <p:cNvPr id="3" name="Content Placeholder 2"/>
          <p:cNvSpPr>
            <a:spLocks noGrp="1"/>
          </p:cNvSpPr>
          <p:nvPr>
            <p:ph idx="1"/>
          </p:nvPr>
        </p:nvSpPr>
        <p:spPr>
          <a:xfrm>
            <a:off x="457200" y="1649716"/>
            <a:ext cx="8229600" cy="4043993"/>
          </a:xfrm>
        </p:spPr>
        <p:txBody>
          <a:bodyPr>
            <a:normAutofit fontScale="70000" lnSpcReduction="20000"/>
          </a:bodyPr>
          <a:lstStyle/>
          <a:p>
            <a:pPr>
              <a:buNone/>
            </a:pPr>
            <a:r>
              <a:rPr lang="en-US" dirty="0" smtClean="0"/>
              <a:t>Important things to notice:</a:t>
            </a:r>
          </a:p>
          <a:p>
            <a:r>
              <a:rPr lang="en-US" dirty="0" smtClean="0"/>
              <a:t>People are “different” (language, styles of communicating, values, methods)</a:t>
            </a:r>
          </a:p>
          <a:p>
            <a:r>
              <a:rPr lang="en-US" dirty="0" smtClean="0"/>
              <a:t>How you communicate is based on your assumptions about your “audience”</a:t>
            </a:r>
          </a:p>
          <a:p>
            <a:endParaRPr lang="en-US" dirty="0" smtClean="0"/>
          </a:p>
          <a:p>
            <a:pPr>
              <a:buNone/>
            </a:pPr>
            <a:r>
              <a:rPr lang="en-US" dirty="0" smtClean="0"/>
              <a:t>Attending to “communicating across differences”</a:t>
            </a:r>
          </a:p>
          <a:p>
            <a:r>
              <a:rPr lang="en-US" dirty="0" smtClean="0"/>
              <a:t>What looks like “everyday language” to you, looks like “jargon” to someone else</a:t>
            </a:r>
          </a:p>
          <a:p>
            <a:r>
              <a:rPr lang="en-US" dirty="0" smtClean="0"/>
              <a:t>You have to educate others to understand your work (e.g., use examples)</a:t>
            </a:r>
          </a:p>
          <a:p>
            <a:r>
              <a:rPr lang="en-US" dirty="0" smtClean="0"/>
              <a:t>You need to connect to “where they are coming from”</a:t>
            </a:r>
          </a:p>
          <a:p>
            <a:r>
              <a:rPr lang="en-US" dirty="0" smtClean="0"/>
              <a:t>This takes practice…</a:t>
            </a:r>
            <a:r>
              <a:rPr lang="en-US" dirty="0" smtClean="0">
                <a:solidFill>
                  <a:srgbClr val="E46C0A"/>
                </a:solidFill>
              </a:rPr>
              <a:t>it’s more difficult than you think</a:t>
            </a:r>
            <a:endParaRPr lang="en-US" dirty="0">
              <a:solidFill>
                <a:srgbClr val="E46C0A"/>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“want ad” </a:t>
            </a:r>
            <a:endParaRPr lang="en-US" dirty="0"/>
          </a:p>
        </p:txBody>
      </p:sp>
      <p:sp>
        <p:nvSpPr>
          <p:cNvPr id="3" name="Content Placeholder 2"/>
          <p:cNvSpPr>
            <a:spLocks noGrp="1"/>
          </p:cNvSpPr>
          <p:nvPr>
            <p:ph idx="1"/>
          </p:nvPr>
        </p:nvSpPr>
        <p:spPr/>
        <p:txBody>
          <a:bodyPr>
            <a:normAutofit lnSpcReduction="10000"/>
          </a:bodyPr>
          <a:lstStyle/>
          <a:p>
            <a:r>
              <a:rPr lang="en-US" dirty="0" smtClean="0"/>
              <a:t>Think of a project in which you would like to collaborate with someone outside your field of expertise</a:t>
            </a:r>
          </a:p>
          <a:p>
            <a:pPr>
              <a:buNone/>
            </a:pPr>
            <a:endParaRPr lang="en-US" dirty="0" smtClean="0"/>
          </a:p>
          <a:p>
            <a:r>
              <a:rPr lang="en-US" dirty="0" smtClean="0"/>
              <a:t>In your want ad you need to describe your project</a:t>
            </a:r>
          </a:p>
          <a:p>
            <a:pPr lvl="1"/>
            <a:r>
              <a:rPr lang="en-US" dirty="0" smtClean="0">
                <a:solidFill>
                  <a:schemeClr val="accent6">
                    <a:lumMod val="75000"/>
                  </a:schemeClr>
                </a:solidFill>
              </a:rPr>
              <a:t>What will be the name of the project?</a:t>
            </a:r>
          </a:p>
          <a:p>
            <a:pPr lvl="1"/>
            <a:r>
              <a:rPr lang="en-US" dirty="0" smtClean="0">
                <a:solidFill>
                  <a:schemeClr val="accent6">
                    <a:lumMod val="75000"/>
                  </a:schemeClr>
                </a:solidFill>
              </a:rPr>
              <a:t>What are 3-5 statements to describe the project?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Find a partner</a:t>
            </a:r>
          </a:p>
          <a:p>
            <a:r>
              <a:rPr lang="en-US" dirty="0" smtClean="0"/>
              <a:t>Constructive feedback</a:t>
            </a:r>
          </a:p>
          <a:p>
            <a:pPr lvl="1"/>
            <a:r>
              <a:rPr lang="en-US" dirty="0" smtClean="0"/>
              <a:t>Clear</a:t>
            </a:r>
          </a:p>
          <a:p>
            <a:pPr lvl="1"/>
            <a:r>
              <a:rPr lang="en-US" dirty="0" smtClean="0"/>
              <a:t>Specific - avoid general comments and clarify pronouns such as “it”, “that”, etc.</a:t>
            </a:r>
          </a:p>
          <a:p>
            <a:pPr lvl="1"/>
            <a:r>
              <a:rPr lang="en-US" dirty="0" smtClean="0">
                <a:solidFill>
                  <a:srgbClr val="E46C0A"/>
                </a:solidFill>
              </a:rPr>
              <a:t>Provides specific examples and suggestions for improvement</a:t>
            </a:r>
          </a:p>
          <a:p>
            <a:pPr lvl="1"/>
            <a:r>
              <a:rPr lang="en-US" dirty="0" smtClean="0"/>
              <a:t>Provide positive reinforcement</a:t>
            </a:r>
          </a:p>
          <a:p>
            <a:pPr lvl="1"/>
            <a:endParaRPr lang="en-US" dirty="0" smtClean="0"/>
          </a:p>
          <a:p>
            <a:r>
              <a:rPr lang="en-US" dirty="0" smtClean="0"/>
              <a:t>Rewrite…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671566"/>
            <a:ext cx="8788167" cy="5043434"/>
          </a:xfrm>
        </p:spPr>
        <p:txBody>
          <a:bodyPr>
            <a:normAutofit fontScale="92500" lnSpcReduction="20000"/>
          </a:bodyPr>
          <a:lstStyle/>
          <a:p>
            <a:pPr>
              <a:buFont typeface="Wingdings" charset="2"/>
              <a:buChar char="§"/>
            </a:pPr>
            <a:r>
              <a:rPr lang="en-US" dirty="0" smtClean="0"/>
              <a:t>Cycle 1 – Look inward. How to talk about </a:t>
            </a:r>
            <a:r>
              <a:rPr lang="en-US" i="1" dirty="0" smtClean="0"/>
              <a:t>your own stuff </a:t>
            </a:r>
            <a:r>
              <a:rPr lang="en-US" dirty="0" smtClean="0"/>
              <a:t>with a wider audience. </a:t>
            </a:r>
          </a:p>
          <a:p>
            <a:endParaRPr lang="en-US" dirty="0" smtClean="0"/>
          </a:p>
          <a:p>
            <a:r>
              <a:rPr lang="en-US" dirty="0" smtClean="0">
                <a:solidFill>
                  <a:srgbClr val="E46C0A"/>
                </a:solidFill>
              </a:rPr>
              <a:t>Cycle 2 – Look outward. What do YOU want in a collaborator?</a:t>
            </a:r>
          </a:p>
          <a:p>
            <a:endParaRPr lang="en-US" dirty="0" smtClean="0"/>
          </a:p>
          <a:p>
            <a:r>
              <a:rPr lang="en-US" dirty="0" smtClean="0"/>
              <a:t>Cycle 3  - Finding communities. Knowing where to go to find these people. </a:t>
            </a:r>
          </a:p>
          <a:p>
            <a:endParaRPr lang="en-US" dirty="0" smtClean="0"/>
          </a:p>
          <a:p>
            <a:r>
              <a:rPr lang="en-US" dirty="0" smtClean="0"/>
              <a:t>Cycle 4 – What do you do when they answer the ad?  Preparing for your first “cultural” exchange</a:t>
            </a:r>
          </a:p>
          <a:p>
            <a:endParaRPr lang="en-US" dirty="0" smtClean="0"/>
          </a:p>
          <a:p>
            <a:endParaRPr lang="en-US" dirty="0" smtClean="0"/>
          </a:p>
          <a:p>
            <a:pPr>
              <a:buNone/>
            </a:pP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outward</a:t>
            </a:r>
            <a:endParaRPr lang="en-US" dirty="0"/>
          </a:p>
        </p:txBody>
      </p:sp>
      <p:sp>
        <p:nvSpPr>
          <p:cNvPr id="3" name="Content Placeholder 2"/>
          <p:cNvSpPr>
            <a:spLocks noGrp="1"/>
          </p:cNvSpPr>
          <p:nvPr>
            <p:ph idx="1"/>
          </p:nvPr>
        </p:nvSpPr>
        <p:spPr/>
        <p:txBody>
          <a:bodyPr>
            <a:normAutofit/>
          </a:bodyPr>
          <a:lstStyle/>
          <a:p>
            <a:r>
              <a:rPr lang="en-US" dirty="0" smtClean="0"/>
              <a:t>What do YOU want in a collaborator? </a:t>
            </a:r>
          </a:p>
          <a:p>
            <a:pPr lvl="1"/>
            <a:r>
              <a:rPr lang="en-US" dirty="0" smtClean="0"/>
              <a:t>Where does your expertise end?</a:t>
            </a:r>
          </a:p>
          <a:p>
            <a:pPr lvl="1"/>
            <a:r>
              <a:rPr lang="en-US" dirty="0" smtClean="0"/>
              <a:t>What types of help do you need?</a:t>
            </a:r>
          </a:p>
          <a:p>
            <a:pPr lvl="1"/>
            <a:r>
              <a:rPr lang="en-US" dirty="0" smtClean="0"/>
              <a:t>What are qualities you are looking for?</a:t>
            </a:r>
          </a:p>
          <a:p>
            <a:pPr lvl="1"/>
            <a:r>
              <a:rPr lang="en-US" dirty="0" smtClean="0"/>
              <a:t>What are the benefits to the collaborator?</a:t>
            </a:r>
          </a:p>
          <a:p>
            <a:pPr lvl="1">
              <a:buNone/>
            </a:pPr>
            <a:endParaRPr lang="en-US" dirty="0" smtClean="0"/>
          </a:p>
          <a:p>
            <a:r>
              <a:rPr lang="en-US" dirty="0" smtClean="0"/>
              <a:t>Add to your “want ad”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Find a partner</a:t>
            </a:r>
          </a:p>
          <a:p>
            <a:r>
              <a:rPr lang="en-US" dirty="0" smtClean="0"/>
              <a:t>Constructive feedback</a:t>
            </a:r>
          </a:p>
          <a:p>
            <a:pPr lvl="1"/>
            <a:r>
              <a:rPr lang="en-US" dirty="0" smtClean="0"/>
              <a:t>Clear</a:t>
            </a:r>
          </a:p>
          <a:p>
            <a:pPr lvl="1"/>
            <a:r>
              <a:rPr lang="en-US" dirty="0" smtClean="0"/>
              <a:t>Specific - avoid general comments and clarify pronouns such as “it”, “that”, etc.</a:t>
            </a:r>
          </a:p>
          <a:p>
            <a:pPr lvl="1"/>
            <a:r>
              <a:rPr lang="en-US" dirty="0" smtClean="0">
                <a:solidFill>
                  <a:srgbClr val="E46C0A"/>
                </a:solidFill>
              </a:rPr>
              <a:t>Provides specific examples and suggestions for improvement</a:t>
            </a:r>
          </a:p>
          <a:p>
            <a:pPr lvl="1"/>
            <a:r>
              <a:rPr lang="en-US" dirty="0" smtClean="0"/>
              <a:t>Provide positive reinforcement</a:t>
            </a:r>
          </a:p>
          <a:p>
            <a:pPr lvl="1"/>
            <a:endParaRPr lang="en-US" dirty="0" smtClean="0"/>
          </a:p>
          <a:p>
            <a:r>
              <a:rPr lang="en-US" dirty="0" smtClean="0"/>
              <a:t>Rewrite…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Pre-workshop survey</a:t>
            </a:r>
            <a:endParaRPr lang="en-US" dirty="0"/>
          </a:p>
        </p:txBody>
      </p:sp>
      <p:sp>
        <p:nvSpPr>
          <p:cNvPr id="3" name="Content Placeholder 2"/>
          <p:cNvSpPr>
            <a:spLocks noGrp="1"/>
          </p:cNvSpPr>
          <p:nvPr>
            <p:ph idx="1"/>
          </p:nvPr>
        </p:nvSpPr>
        <p:spPr/>
        <p:txBody>
          <a:bodyPr/>
          <a:lstStyle/>
          <a:p>
            <a:r>
              <a:rPr lang="en-US" dirty="0" smtClean="0"/>
              <a:t>Please assign a code (numbers or words) you will use to on both pre- and post-workshop surveys (so we can match your two responses)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671566"/>
            <a:ext cx="8788167" cy="5043434"/>
          </a:xfrm>
        </p:spPr>
        <p:txBody>
          <a:bodyPr>
            <a:normAutofit fontScale="92500" lnSpcReduction="20000"/>
          </a:bodyPr>
          <a:lstStyle/>
          <a:p>
            <a:pPr>
              <a:buFont typeface="Wingdings" charset="2"/>
              <a:buChar char="§"/>
            </a:pPr>
            <a:r>
              <a:rPr lang="en-US" dirty="0" smtClean="0"/>
              <a:t>Cycle 1 – Look inward. How to talk about </a:t>
            </a:r>
            <a:r>
              <a:rPr lang="en-US" i="1" dirty="0" smtClean="0"/>
              <a:t>your own stuff </a:t>
            </a:r>
            <a:r>
              <a:rPr lang="en-US" dirty="0" smtClean="0"/>
              <a:t>with a wider audience. </a:t>
            </a:r>
          </a:p>
          <a:p>
            <a:endParaRPr lang="en-US" dirty="0" smtClean="0"/>
          </a:p>
          <a:p>
            <a:r>
              <a:rPr lang="en-US" dirty="0" smtClean="0"/>
              <a:t>Cycle 2 – Look outward. What do YOU want in a collaborator?</a:t>
            </a:r>
          </a:p>
          <a:p>
            <a:endParaRPr lang="en-US" dirty="0" smtClean="0"/>
          </a:p>
          <a:p>
            <a:r>
              <a:rPr lang="en-US" dirty="0" smtClean="0">
                <a:solidFill>
                  <a:srgbClr val="E46C0A"/>
                </a:solidFill>
              </a:rPr>
              <a:t>Cycle 3  - Finding communities. Knowing where to go to find these people. </a:t>
            </a:r>
          </a:p>
          <a:p>
            <a:endParaRPr lang="en-US" dirty="0" smtClean="0"/>
          </a:p>
          <a:p>
            <a:r>
              <a:rPr lang="en-US" dirty="0" smtClean="0"/>
              <a:t>Cycle 4 – What do you do when they answer the ad?  Preparing for your first “cultural” exchange</a:t>
            </a:r>
          </a:p>
          <a:p>
            <a:endParaRPr lang="en-US" dirty="0" smtClean="0"/>
          </a:p>
          <a:p>
            <a:endParaRPr lang="en-US" dirty="0" smtClean="0"/>
          </a:p>
          <a:p>
            <a:pPr>
              <a:buNone/>
            </a:pP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Where might you post your “want ad”?</a:t>
            </a:r>
            <a:endParaRPr lang="en-US" dirty="0"/>
          </a:p>
        </p:txBody>
      </p:sp>
      <p:sp>
        <p:nvSpPr>
          <p:cNvPr id="3" name="Content Placeholder 2"/>
          <p:cNvSpPr>
            <a:spLocks noGrp="1"/>
          </p:cNvSpPr>
          <p:nvPr>
            <p:ph type="subTitle" idx="1"/>
          </p:nvPr>
        </p:nvSpPr>
        <p:spPr/>
        <p:txBody>
          <a:bodyPr/>
          <a:lstStyle/>
          <a:p>
            <a:pPr>
              <a:buNone/>
            </a:pPr>
            <a:r>
              <a:rPr lang="en-US" dirty="0" smtClean="0">
                <a:solidFill>
                  <a:srgbClr val="E46C0A"/>
                </a:solidFill>
              </a:rPr>
              <a:t>Think – Pair - Share</a:t>
            </a:r>
            <a:endParaRPr lang="en-US" dirty="0">
              <a:solidFill>
                <a:srgbClr val="E46C0A"/>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322"/>
            <a:ext cx="8229600" cy="1143000"/>
          </a:xfrm>
        </p:spPr>
        <p:txBody>
          <a:bodyPr>
            <a:noAutofit/>
          </a:bodyPr>
          <a:lstStyle/>
          <a:p>
            <a:r>
              <a:rPr lang="en-US" sz="3200" dirty="0" smtClean="0"/>
              <a:t>Where to place your “want ad”</a:t>
            </a:r>
            <a:endParaRPr lang="en-US" sz="3200" dirty="0"/>
          </a:p>
        </p:txBody>
      </p:sp>
      <p:sp>
        <p:nvSpPr>
          <p:cNvPr id="3" name="Content Placeholder 2"/>
          <p:cNvSpPr>
            <a:spLocks noGrp="1"/>
          </p:cNvSpPr>
          <p:nvPr>
            <p:ph idx="1"/>
          </p:nvPr>
        </p:nvSpPr>
        <p:spPr>
          <a:xfrm>
            <a:off x="457200" y="1416128"/>
            <a:ext cx="8229600" cy="4116990"/>
          </a:xfrm>
        </p:spPr>
        <p:txBody>
          <a:bodyPr>
            <a:normAutofit fontScale="70000" lnSpcReduction="20000"/>
          </a:bodyPr>
          <a:lstStyle/>
          <a:p>
            <a:r>
              <a:rPr lang="en-US" dirty="0" smtClean="0"/>
              <a:t>Intentional serendipity – chance comes to the prepared mind</a:t>
            </a:r>
          </a:p>
          <a:p>
            <a:endParaRPr lang="en-US" dirty="0" smtClean="0"/>
          </a:p>
          <a:p>
            <a:r>
              <a:rPr lang="en-US" dirty="0" smtClean="0"/>
              <a:t>Identify local expertise</a:t>
            </a:r>
          </a:p>
          <a:p>
            <a:pPr marL="742950" lvl="2" indent="-342900"/>
            <a:r>
              <a:rPr lang="en-US" sz="2839" dirty="0" smtClean="0">
                <a:solidFill>
                  <a:srgbClr val="E46C0A"/>
                </a:solidFill>
              </a:rPr>
              <a:t>Be a sleuth</a:t>
            </a:r>
            <a:r>
              <a:rPr lang="en-US" sz="2839" dirty="0" smtClean="0"/>
              <a:t>:  Walk around the hallways, read notices, what kinds of work do they do in that program?</a:t>
            </a:r>
          </a:p>
          <a:p>
            <a:pPr lvl="1"/>
            <a:r>
              <a:rPr lang="en-US" dirty="0" smtClean="0">
                <a:solidFill>
                  <a:srgbClr val="E46C0A"/>
                </a:solidFill>
              </a:rPr>
              <a:t>Get around</a:t>
            </a:r>
            <a:r>
              <a:rPr lang="en-US" dirty="0" smtClean="0"/>
              <a:t>:  Get on seminar notices for programs on campus</a:t>
            </a:r>
          </a:p>
          <a:p>
            <a:pPr lvl="1"/>
            <a:r>
              <a:rPr lang="en-US" dirty="0" smtClean="0">
                <a:solidFill>
                  <a:srgbClr val="E46C0A"/>
                </a:solidFill>
              </a:rPr>
              <a:t>Go to a hub</a:t>
            </a:r>
            <a:r>
              <a:rPr lang="en-US" dirty="0" smtClean="0"/>
              <a:t>:  Is there a teaching and learning center than can point you in a direction?</a:t>
            </a:r>
          </a:p>
          <a:p>
            <a:pPr lvl="1"/>
            <a:r>
              <a:rPr lang="en-US" dirty="0" smtClean="0">
                <a:solidFill>
                  <a:srgbClr val="E46C0A"/>
                </a:solidFill>
              </a:rPr>
              <a:t>Use your network</a:t>
            </a:r>
            <a:r>
              <a:rPr lang="en-US" dirty="0" smtClean="0"/>
              <a:t>:  Are there engineering education people you can talk to?</a:t>
            </a:r>
          </a:p>
          <a:p>
            <a:pPr lvl="1"/>
            <a:r>
              <a:rPr lang="en-US" dirty="0" smtClean="0">
                <a:solidFill>
                  <a:srgbClr val="E46C0A"/>
                </a:solidFill>
              </a:rPr>
              <a:t>Ask questions</a:t>
            </a:r>
            <a:r>
              <a:rPr lang="en-US" dirty="0" smtClean="0"/>
              <a:t>:  Who are the “connectors” – the people who know other people and connect people?</a:t>
            </a:r>
          </a:p>
          <a:p>
            <a:pPr lvl="1">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resources</a:t>
            </a:r>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dirty="0" smtClean="0"/>
              <a:t>GEECS website (updated frequently):  </a:t>
            </a:r>
            <a:r>
              <a:rPr lang="en-US" dirty="0" smtClean="0">
                <a:solidFill>
                  <a:schemeClr val="accent6">
                    <a:lumMod val="75000"/>
                  </a:schemeClr>
                </a:solidFill>
                <a:hlinkClick r:id="rId2"/>
              </a:rPr>
              <a:t>http://engineeringeducationlist.pbworks.com/w/page/27610854/Engineering%20Education%20Communities%20and%20Societies</a:t>
            </a:r>
            <a:endParaRPr lang="en-US" dirty="0" smtClean="0">
              <a:solidFill>
                <a:schemeClr val="accent6">
                  <a:lumMod val="75000"/>
                </a:schemeClr>
              </a:solidFill>
            </a:endParaRPr>
          </a:p>
          <a:p>
            <a:pPr marL="342900" lvl="1" indent="-342900">
              <a:buFont typeface="Arial"/>
              <a:buChar char="•"/>
            </a:pPr>
            <a:endParaRPr lang="en-US" dirty="0" smtClean="0"/>
          </a:p>
          <a:p>
            <a:pPr marL="342900" lvl="1" indent="-342900">
              <a:buFont typeface="Arial"/>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671566"/>
            <a:ext cx="8788167" cy="5043434"/>
          </a:xfrm>
        </p:spPr>
        <p:txBody>
          <a:bodyPr>
            <a:normAutofit fontScale="92500" lnSpcReduction="20000"/>
          </a:bodyPr>
          <a:lstStyle/>
          <a:p>
            <a:pPr>
              <a:buFont typeface="Wingdings" charset="2"/>
              <a:buChar char="§"/>
            </a:pPr>
            <a:r>
              <a:rPr lang="en-US" dirty="0" smtClean="0"/>
              <a:t>Cycle 1 – Look inward. How to talk about </a:t>
            </a:r>
            <a:r>
              <a:rPr lang="en-US" i="1" dirty="0" smtClean="0"/>
              <a:t>your own stuff </a:t>
            </a:r>
            <a:r>
              <a:rPr lang="en-US" dirty="0" smtClean="0"/>
              <a:t>with a wider audience. </a:t>
            </a:r>
          </a:p>
          <a:p>
            <a:endParaRPr lang="en-US" dirty="0" smtClean="0"/>
          </a:p>
          <a:p>
            <a:r>
              <a:rPr lang="en-US" dirty="0" smtClean="0"/>
              <a:t>Cycle 2 – Look outward. What do YOU want in a collaborator?</a:t>
            </a:r>
          </a:p>
          <a:p>
            <a:endParaRPr lang="en-US" dirty="0" smtClean="0"/>
          </a:p>
          <a:p>
            <a:r>
              <a:rPr lang="en-US" dirty="0" smtClean="0"/>
              <a:t>Cycle 3  - Finding communities. Knowing where to go to find these people. </a:t>
            </a:r>
          </a:p>
          <a:p>
            <a:endParaRPr lang="en-US" dirty="0" smtClean="0"/>
          </a:p>
          <a:p>
            <a:r>
              <a:rPr lang="en-US" dirty="0" smtClean="0">
                <a:solidFill>
                  <a:srgbClr val="E46C0A"/>
                </a:solidFill>
              </a:rPr>
              <a:t>Cycle 4 – What do you do when they answer the ad?  Preparing for your first “cultural” exchange</a:t>
            </a:r>
          </a:p>
          <a:p>
            <a:endParaRPr lang="en-US" dirty="0" smtClean="0"/>
          </a:p>
          <a:p>
            <a:endParaRPr lang="en-US" dirty="0" smtClean="0"/>
          </a:p>
          <a:p>
            <a:pPr>
              <a:buNone/>
            </a:pP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So…someone answered your “want ad”…</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solidFill>
                  <a:srgbClr val="E46C0A"/>
                </a:solidFill>
              </a:rPr>
              <a:t>Strategies to make the most of your first cross-disciplinary “cultural” exchange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29322"/>
          </a:xfrm>
        </p:spPr>
        <p:txBody>
          <a:bodyPr>
            <a:noAutofit/>
          </a:bodyPr>
          <a:lstStyle/>
          <a:p>
            <a:r>
              <a:rPr lang="en-US" sz="4000" dirty="0" smtClean="0"/>
              <a:t>What does the research say…</a:t>
            </a:r>
            <a:endParaRPr lang="en-US" sz="4000" dirty="0"/>
          </a:p>
        </p:txBody>
      </p:sp>
      <p:sp>
        <p:nvSpPr>
          <p:cNvPr id="3" name="Content Placeholder 2"/>
          <p:cNvSpPr>
            <a:spLocks noGrp="1"/>
          </p:cNvSpPr>
          <p:nvPr>
            <p:ph idx="1"/>
          </p:nvPr>
        </p:nvSpPr>
        <p:spPr>
          <a:xfrm>
            <a:off x="457200" y="1577994"/>
            <a:ext cx="8229600" cy="5106245"/>
          </a:xfrm>
        </p:spPr>
        <p:txBody>
          <a:bodyPr>
            <a:normAutofit/>
          </a:bodyPr>
          <a:lstStyle/>
          <a:p>
            <a:r>
              <a:rPr lang="en-US" dirty="0" smtClean="0"/>
              <a:t>“you talk different” – </a:t>
            </a:r>
            <a:r>
              <a:rPr lang="en-US" dirty="0" smtClean="0">
                <a:solidFill>
                  <a:srgbClr val="E46C0A"/>
                </a:solidFill>
              </a:rPr>
              <a:t>iterative communication</a:t>
            </a:r>
            <a:r>
              <a:rPr lang="en-US" dirty="0" smtClean="0"/>
              <a:t> process</a:t>
            </a:r>
          </a:p>
          <a:p>
            <a:r>
              <a:rPr lang="en-US" dirty="0" smtClean="0"/>
              <a:t>Be a </a:t>
            </a:r>
            <a:r>
              <a:rPr lang="en-US" dirty="0" smtClean="0">
                <a:solidFill>
                  <a:srgbClr val="E46C0A"/>
                </a:solidFill>
              </a:rPr>
              <a:t>learner</a:t>
            </a:r>
            <a:r>
              <a:rPr lang="en-US" dirty="0" smtClean="0"/>
              <a:t> AND an educator – engage in self-directed learning process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29322"/>
          </a:xfrm>
        </p:spPr>
        <p:txBody>
          <a:bodyPr>
            <a:noAutofit/>
          </a:bodyPr>
          <a:lstStyle/>
          <a:p>
            <a:r>
              <a:rPr lang="en-US" sz="4000" dirty="0" smtClean="0"/>
              <a:t>What does the research say…</a:t>
            </a:r>
            <a:endParaRPr lang="en-US" sz="4000" dirty="0"/>
          </a:p>
        </p:txBody>
      </p:sp>
      <p:sp>
        <p:nvSpPr>
          <p:cNvPr id="3" name="Content Placeholder 2"/>
          <p:cNvSpPr>
            <a:spLocks noGrp="1"/>
          </p:cNvSpPr>
          <p:nvPr>
            <p:ph idx="1"/>
          </p:nvPr>
        </p:nvSpPr>
        <p:spPr>
          <a:xfrm>
            <a:off x="457200" y="1577994"/>
            <a:ext cx="8229600" cy="5106245"/>
          </a:xfrm>
        </p:spPr>
        <p:txBody>
          <a:bodyPr>
            <a:normAutofit/>
          </a:bodyPr>
          <a:lstStyle/>
          <a:p>
            <a:r>
              <a:rPr lang="en-US" dirty="0" smtClean="0"/>
              <a:t>Build trust, shared ownership – create </a:t>
            </a:r>
            <a:r>
              <a:rPr lang="en-US" dirty="0" smtClean="0">
                <a:solidFill>
                  <a:srgbClr val="E46C0A"/>
                </a:solidFill>
              </a:rPr>
              <a:t>common ground</a:t>
            </a:r>
          </a:p>
          <a:p>
            <a:pPr lvl="1"/>
            <a:r>
              <a:rPr lang="en-US" dirty="0" smtClean="0">
                <a:solidFill>
                  <a:srgbClr val="E46C0A"/>
                </a:solidFill>
              </a:rPr>
              <a:t>Respect</a:t>
            </a:r>
            <a:r>
              <a:rPr lang="en-US" dirty="0" smtClean="0"/>
              <a:t> difficulty of their training</a:t>
            </a:r>
          </a:p>
          <a:p>
            <a:pPr lvl="1"/>
            <a:r>
              <a:rPr lang="en-US" dirty="0" smtClean="0">
                <a:solidFill>
                  <a:srgbClr val="E46C0A"/>
                </a:solidFill>
              </a:rPr>
              <a:t>Honor</a:t>
            </a:r>
            <a:r>
              <a:rPr lang="en-US" dirty="0" smtClean="0"/>
              <a:t> alternative ways of knowing, no way is better than the other</a:t>
            </a:r>
          </a:p>
          <a:p>
            <a:r>
              <a:rPr lang="en-US" dirty="0" smtClean="0"/>
              <a:t>Engage in critical reflection on your own beliefs, be </a:t>
            </a:r>
            <a:r>
              <a:rPr lang="en-US" dirty="0" smtClean="0">
                <a:solidFill>
                  <a:srgbClr val="E46C0A"/>
                </a:solidFill>
              </a:rPr>
              <a:t>open</a:t>
            </a:r>
            <a:r>
              <a:rPr lang="en-US" dirty="0" smtClean="0"/>
              <a:t> to </a:t>
            </a:r>
            <a:r>
              <a:rPr lang="en-US" dirty="0" smtClean="0">
                <a:solidFill>
                  <a:srgbClr val="E46C0A"/>
                </a:solidFill>
              </a:rPr>
              <a:t>new ways of thinking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first “cultural exchange”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Practice “getting to know someone”</a:t>
            </a:r>
          </a:p>
          <a:p>
            <a:pPr lvl="1"/>
            <a:r>
              <a:rPr lang="en-US" dirty="0" smtClean="0"/>
              <a:t>Opening statements</a:t>
            </a:r>
          </a:p>
          <a:p>
            <a:pPr lvl="1"/>
            <a:r>
              <a:rPr lang="en-US" dirty="0" smtClean="0"/>
              <a:t>Follow up on words that are unfamiliar to you</a:t>
            </a:r>
          </a:p>
          <a:p>
            <a:pPr lvl="1"/>
            <a:r>
              <a:rPr lang="en-US" dirty="0" smtClean="0"/>
              <a:t>Educate others about what you do (in everyday language)</a:t>
            </a:r>
          </a:p>
          <a:p>
            <a:pPr lvl="1"/>
            <a:r>
              <a:rPr lang="en-US" smtClean="0"/>
              <a:t>Look for common </a:t>
            </a:r>
            <a:r>
              <a:rPr lang="en-US" dirty="0" smtClean="0"/>
              <a:t>ground, shared interests</a:t>
            </a:r>
            <a:r>
              <a:rPr lang="en-US" smtClean="0"/>
              <a:t>, passions</a:t>
            </a:r>
          </a:p>
          <a:p>
            <a:pPr lvl="1"/>
            <a:endParaRPr lang="en-US" smtClean="0"/>
          </a:p>
          <a:p>
            <a:r>
              <a:rPr lang="en-US" dirty="0" smtClean="0"/>
              <a:t>Practice your want ad </a:t>
            </a:r>
          </a:p>
          <a:p>
            <a:pPr lvl="1"/>
            <a:r>
              <a:rPr lang="en-US" dirty="0" smtClean="0"/>
              <a:t>Does it spark interest?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time remains</a:t>
            </a:r>
            <a:endParaRPr lang="en-US" dirty="0"/>
          </a:p>
        </p:txBody>
      </p:sp>
      <p:sp>
        <p:nvSpPr>
          <p:cNvPr id="3" name="Content Placeholder 2"/>
          <p:cNvSpPr>
            <a:spLocks noGrp="1"/>
          </p:cNvSpPr>
          <p:nvPr>
            <p:ph idx="1"/>
          </p:nvPr>
        </p:nvSpPr>
        <p:spPr/>
        <p:txBody>
          <a:bodyPr/>
          <a:lstStyle/>
          <a:p>
            <a:r>
              <a:rPr lang="en-US" dirty="0" smtClean="0"/>
              <a:t>One-on-one consultation with participants.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Objectives</a:t>
            </a:r>
            <a:endParaRPr lang="en-US" dirty="0"/>
          </a:p>
        </p:txBody>
      </p:sp>
      <p:sp>
        <p:nvSpPr>
          <p:cNvPr id="3" name="Content Placeholder 2"/>
          <p:cNvSpPr>
            <a:spLocks noGrp="1"/>
          </p:cNvSpPr>
          <p:nvPr>
            <p:ph idx="1"/>
          </p:nvPr>
        </p:nvSpPr>
        <p:spPr>
          <a:xfrm>
            <a:off x="457200" y="1417638"/>
            <a:ext cx="8229600" cy="4276071"/>
          </a:xfrm>
        </p:spPr>
        <p:txBody>
          <a:bodyPr>
            <a:normAutofit fontScale="92500" lnSpcReduction="10000"/>
          </a:bodyPr>
          <a:lstStyle/>
          <a:p>
            <a:pPr>
              <a:spcAft>
                <a:spcPts val="1200"/>
              </a:spcAft>
            </a:pPr>
            <a:r>
              <a:rPr lang="en-US" dirty="0" smtClean="0">
                <a:solidFill>
                  <a:srgbClr val="E46C0A"/>
                </a:solidFill>
              </a:rPr>
              <a:t>Translate</a:t>
            </a:r>
            <a:r>
              <a:rPr lang="en-US" dirty="0" smtClean="0"/>
              <a:t> research ideas and interests into </a:t>
            </a:r>
            <a:r>
              <a:rPr lang="en-US" dirty="0" smtClean="0">
                <a:solidFill>
                  <a:srgbClr val="E46C0A"/>
                </a:solidFill>
              </a:rPr>
              <a:t>everyday language </a:t>
            </a:r>
            <a:r>
              <a:rPr lang="en-US" dirty="0" smtClean="0"/>
              <a:t>that can engage and excite potential collaborators </a:t>
            </a:r>
          </a:p>
          <a:p>
            <a:pPr>
              <a:spcAft>
                <a:spcPts val="1200"/>
              </a:spcAft>
            </a:pPr>
            <a:r>
              <a:rPr lang="en-US" dirty="0" smtClean="0">
                <a:solidFill>
                  <a:srgbClr val="E46C0A"/>
                </a:solidFill>
              </a:rPr>
              <a:t>Identify</a:t>
            </a:r>
            <a:r>
              <a:rPr lang="en-US" dirty="0" smtClean="0"/>
              <a:t> expertise </a:t>
            </a:r>
            <a:r>
              <a:rPr lang="en-US" dirty="0" smtClean="0">
                <a:solidFill>
                  <a:srgbClr val="E46C0A"/>
                </a:solidFill>
              </a:rPr>
              <a:t>needs</a:t>
            </a:r>
            <a:r>
              <a:rPr lang="en-US" dirty="0" smtClean="0"/>
              <a:t> and </a:t>
            </a:r>
            <a:r>
              <a:rPr lang="en-US" dirty="0" smtClean="0">
                <a:solidFill>
                  <a:srgbClr val="E46C0A"/>
                </a:solidFill>
              </a:rPr>
              <a:t>communities</a:t>
            </a:r>
            <a:r>
              <a:rPr lang="en-US" dirty="0" smtClean="0"/>
              <a:t> for finding potential collaborators </a:t>
            </a:r>
          </a:p>
          <a:p>
            <a:pPr>
              <a:spcAft>
                <a:spcPts val="1200"/>
              </a:spcAft>
            </a:pPr>
            <a:r>
              <a:rPr lang="en-US" dirty="0" smtClean="0">
                <a:solidFill>
                  <a:srgbClr val="E46C0A"/>
                </a:solidFill>
              </a:rPr>
              <a:t>Describe strategies </a:t>
            </a:r>
            <a:r>
              <a:rPr lang="en-US" dirty="0" smtClean="0"/>
              <a:t>for making the most of </a:t>
            </a:r>
            <a:r>
              <a:rPr lang="en-US" dirty="0" smtClean="0">
                <a:solidFill>
                  <a:srgbClr val="E46C0A"/>
                </a:solidFill>
              </a:rPr>
              <a:t>first “cultural” exchanges </a:t>
            </a:r>
            <a:r>
              <a:rPr lang="en-US" dirty="0" smtClean="0"/>
              <a:t>in developing cross-disciplinary research collaborations.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Post-workshop survey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NSF</a:t>
            </a:r>
            <a:endParaRPr lang="en-US" dirty="0"/>
          </a:p>
        </p:txBody>
      </p:sp>
      <p:sp>
        <p:nvSpPr>
          <p:cNvPr id="3" name="Subtitle 2"/>
          <p:cNvSpPr>
            <a:spLocks noGrp="1"/>
          </p:cNvSpPr>
          <p:nvPr>
            <p:ph type="subTitle" idx="1"/>
          </p:nvPr>
        </p:nvSpPr>
        <p:spPr/>
        <p:txBody>
          <a:bodyPr/>
          <a:lstStyle/>
          <a:p>
            <a:r>
              <a:rPr lang="en-US" dirty="0" smtClean="0">
                <a:solidFill>
                  <a:srgbClr val="E46C0A"/>
                </a:solidFill>
              </a:rPr>
              <a:t>DUE 0817461</a:t>
            </a:r>
            <a:endParaRPr lang="en-US" dirty="0">
              <a:solidFill>
                <a:srgbClr val="E46C0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Workshop metaphor:  “</a:t>
            </a:r>
            <a:r>
              <a:rPr lang="en-US" dirty="0" smtClean="0">
                <a:solidFill>
                  <a:srgbClr val="E46C0A"/>
                </a:solidFill>
              </a:rPr>
              <a:t>Want ad</a:t>
            </a:r>
            <a:r>
              <a:rPr lang="en-US" dirty="0" smtClean="0"/>
              <a:t>”</a:t>
            </a:r>
            <a:endParaRPr lang="en-US" dirty="0"/>
          </a:p>
        </p:txBody>
      </p:sp>
      <p:sp>
        <p:nvSpPr>
          <p:cNvPr id="3" name="Content Placeholder 2"/>
          <p:cNvSpPr>
            <a:spLocks noGrp="1"/>
          </p:cNvSpPr>
          <p:nvPr>
            <p:ph idx="1"/>
          </p:nvPr>
        </p:nvSpPr>
        <p:spPr>
          <a:xfrm>
            <a:off x="207080" y="1734908"/>
            <a:ext cx="8686800" cy="4525963"/>
          </a:xfrm>
        </p:spPr>
        <p:txBody>
          <a:bodyPr>
            <a:normAutofit/>
          </a:bodyPr>
          <a:lstStyle/>
          <a:p>
            <a:pPr marL="0" indent="0" algn="ctr">
              <a:buNone/>
            </a:pPr>
            <a:r>
              <a:rPr lang="en-US" sz="3600" dirty="0" smtClean="0"/>
              <a:t>We’re going to use a “want ad” as a tool to help you identify future collaborators outside of your field of expertise, effectively communicate your project to them, and prepare you for your first “cultural” exchange with your new collaborators</a:t>
            </a:r>
          </a:p>
          <a:p>
            <a:pPr algn="ctr"/>
            <a:endParaRPr lang="en-US" sz="3600" dirty="0" smtClean="0"/>
          </a:p>
          <a:p>
            <a:pPr algn="ctr"/>
            <a:endParaRPr lang="en-US" sz="3600" dirty="0" smtClean="0"/>
          </a:p>
          <a:p>
            <a:pPr algn="ctr">
              <a:buNone/>
            </a:pP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What are your experiences?</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sz="4324" dirty="0" smtClean="0">
                <a:solidFill>
                  <a:schemeClr val="accent6">
                    <a:lumMod val="75000"/>
                  </a:schemeClr>
                </a:solidFill>
              </a:rPr>
              <a:t>Think – Pair - Share</a:t>
            </a:r>
          </a:p>
          <a:p>
            <a:endParaRPr lang="en-US" dirty="0" smtClean="0"/>
          </a:p>
          <a:p>
            <a:r>
              <a:rPr lang="en-US" dirty="0" smtClean="0"/>
              <a:t>What is </a:t>
            </a:r>
            <a:r>
              <a:rPr lang="en-US" dirty="0" smtClean="0">
                <a:solidFill>
                  <a:srgbClr val="E46C0A"/>
                </a:solidFill>
              </a:rPr>
              <a:t>stopping you </a:t>
            </a:r>
            <a:r>
              <a:rPr lang="en-US" dirty="0" smtClean="0"/>
              <a:t>from looking for collaborators outside your area of expertise?</a:t>
            </a:r>
          </a:p>
          <a:p>
            <a:endParaRPr lang="en-US" dirty="0" smtClean="0"/>
          </a:p>
          <a:p>
            <a:r>
              <a:rPr lang="en-US" dirty="0" smtClean="0"/>
              <a:t>What </a:t>
            </a:r>
            <a:r>
              <a:rPr lang="en-US" dirty="0" smtClean="0">
                <a:solidFill>
                  <a:srgbClr val="E46C0A"/>
                </a:solidFill>
              </a:rPr>
              <a:t>experiences</a:t>
            </a:r>
            <a:r>
              <a:rPr lang="en-US" dirty="0" smtClean="0"/>
              <a:t> have you had in finding collaborators?</a:t>
            </a:r>
          </a:p>
          <a:p>
            <a:endParaRPr lang="en-US" dirty="0" smtClean="0"/>
          </a:p>
          <a:p>
            <a:r>
              <a:rPr lang="en-US" dirty="0" smtClean="0"/>
              <a:t>What are some of your </a:t>
            </a:r>
            <a:r>
              <a:rPr lang="en-US" dirty="0" smtClean="0">
                <a:solidFill>
                  <a:srgbClr val="E46C0A"/>
                </a:solidFill>
              </a:rPr>
              <a:t>lessons learned</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our own experiences…</a:t>
            </a:r>
            <a:endParaRPr lang="en-US" dirty="0"/>
          </a:p>
        </p:txBody>
      </p:sp>
      <p:sp>
        <p:nvSpPr>
          <p:cNvPr id="3" name="Content Placeholder 2"/>
          <p:cNvSpPr>
            <a:spLocks noGrp="1"/>
          </p:cNvSpPr>
          <p:nvPr>
            <p:ph idx="1"/>
          </p:nvPr>
        </p:nvSpPr>
        <p:spPr>
          <a:xfrm>
            <a:off x="457200" y="1417638"/>
            <a:ext cx="8229600" cy="5182977"/>
          </a:xfrm>
        </p:spPr>
        <p:txBody>
          <a:bodyPr>
            <a:normAutofit/>
          </a:bodyPr>
          <a:lstStyle/>
          <a:p>
            <a:r>
              <a:rPr lang="en-US" sz="2800" dirty="0" smtClean="0"/>
              <a:t>Rejection (ouch)</a:t>
            </a:r>
          </a:p>
          <a:p>
            <a:pPr lvl="1"/>
            <a:r>
              <a:rPr lang="en-US" sz="2400" dirty="0" smtClean="0"/>
              <a:t>They don’t have time</a:t>
            </a:r>
          </a:p>
          <a:p>
            <a:pPr lvl="1"/>
            <a:r>
              <a:rPr lang="en-US" sz="2400" dirty="0" smtClean="0"/>
              <a:t>This isn’t a priority for them</a:t>
            </a:r>
          </a:p>
          <a:p>
            <a:pPr lvl="1"/>
            <a:r>
              <a:rPr lang="en-US" sz="2400" dirty="0" smtClean="0"/>
              <a:t>Not clear what is in it for them</a:t>
            </a:r>
          </a:p>
          <a:p>
            <a:pPr lvl="1"/>
            <a:r>
              <a:rPr lang="en-US" sz="2400" dirty="0" smtClean="0"/>
              <a:t>Can’t understand the project</a:t>
            </a:r>
          </a:p>
          <a:p>
            <a:r>
              <a:rPr lang="en-US" sz="2800" dirty="0" smtClean="0"/>
              <a:t>Didn’t know where to look or how to get started</a:t>
            </a:r>
          </a:p>
          <a:p>
            <a:r>
              <a:rPr lang="en-US" sz="2800" dirty="0" smtClean="0"/>
              <a:t>Found someone – but collaboration was “complicated” (different language, methods, ideas about evidence, values)</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our own experiences…</a:t>
            </a:r>
            <a:endParaRPr lang="en-US" dirty="0"/>
          </a:p>
        </p:txBody>
      </p:sp>
      <p:sp>
        <p:nvSpPr>
          <p:cNvPr id="3" name="Content Placeholder 2"/>
          <p:cNvSpPr>
            <a:spLocks noGrp="1"/>
          </p:cNvSpPr>
          <p:nvPr>
            <p:ph idx="1"/>
          </p:nvPr>
        </p:nvSpPr>
        <p:spPr>
          <a:xfrm>
            <a:off x="457200" y="1197139"/>
            <a:ext cx="8229600" cy="5660861"/>
          </a:xfrm>
        </p:spPr>
        <p:txBody>
          <a:bodyPr>
            <a:normAutofit/>
          </a:bodyPr>
          <a:lstStyle/>
          <a:p>
            <a:pPr algn="ctr">
              <a:buNone/>
            </a:pPr>
            <a:r>
              <a:rPr lang="en-US" sz="4129" b="1" dirty="0" smtClean="0">
                <a:solidFill>
                  <a:schemeClr val="accent6">
                    <a:lumMod val="75000"/>
                  </a:schemeClr>
                </a:solidFill>
              </a:rPr>
              <a:t>This is about learning…</a:t>
            </a:r>
          </a:p>
          <a:p>
            <a:pPr>
              <a:buNone/>
            </a:pPr>
            <a:endParaRPr lang="en-US" sz="800" b="1" dirty="0" smtClean="0">
              <a:solidFill>
                <a:srgbClr val="0000FF"/>
              </a:solidFill>
            </a:endParaRPr>
          </a:p>
          <a:p>
            <a:r>
              <a:rPr lang="en-US" sz="2162" dirty="0" smtClean="0"/>
              <a:t>Nothing ventured, nothing gained</a:t>
            </a:r>
          </a:p>
          <a:p>
            <a:pPr lvl="1"/>
            <a:r>
              <a:rPr lang="en-US" sz="2162" dirty="0" smtClean="0"/>
              <a:t>Don’t be afraid to talk to someone</a:t>
            </a:r>
          </a:p>
          <a:p>
            <a:pPr lvl="1"/>
            <a:r>
              <a:rPr lang="en-US" sz="2162" dirty="0" smtClean="0"/>
              <a:t>Engage them in a conversation about their work </a:t>
            </a:r>
          </a:p>
          <a:p>
            <a:pPr lvl="1"/>
            <a:endParaRPr lang="en-US" sz="800" dirty="0" smtClean="0"/>
          </a:p>
          <a:p>
            <a:r>
              <a:rPr lang="en-US" sz="2162" dirty="0" smtClean="0"/>
              <a:t>Focus on developing a relationship</a:t>
            </a:r>
          </a:p>
          <a:p>
            <a:pPr lvl="1"/>
            <a:r>
              <a:rPr lang="en-US" sz="2162" dirty="0" smtClean="0"/>
              <a:t>Find ways to spend time together, to get to know each other</a:t>
            </a:r>
          </a:p>
          <a:p>
            <a:pPr lvl="1"/>
            <a:r>
              <a:rPr lang="en-US" sz="2162" dirty="0" smtClean="0"/>
              <a:t>Describe how their work is helping you with your own work</a:t>
            </a:r>
          </a:p>
          <a:p>
            <a:pPr lvl="1"/>
            <a:r>
              <a:rPr lang="en-US" sz="2162" dirty="0" smtClean="0"/>
              <a:t>Become a resource for each other – mutual benefits</a:t>
            </a:r>
          </a:p>
          <a:p>
            <a:pPr lvl="1"/>
            <a:r>
              <a:rPr lang="en-US" sz="2162" dirty="0" smtClean="0"/>
              <a:t>Be clear about what you want so you can use their time well</a:t>
            </a:r>
          </a:p>
          <a:p>
            <a:pPr lvl="1"/>
            <a:endParaRPr lang="en-US" sz="2400" dirty="0" smtClean="0"/>
          </a:p>
          <a:p>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our own experiences…</a:t>
            </a:r>
            <a:endParaRPr lang="en-US" dirty="0"/>
          </a:p>
        </p:txBody>
      </p:sp>
      <p:sp>
        <p:nvSpPr>
          <p:cNvPr id="3" name="Content Placeholder 2"/>
          <p:cNvSpPr>
            <a:spLocks noGrp="1"/>
          </p:cNvSpPr>
          <p:nvPr>
            <p:ph idx="1"/>
          </p:nvPr>
        </p:nvSpPr>
        <p:spPr>
          <a:xfrm>
            <a:off x="457200" y="1197139"/>
            <a:ext cx="8229600" cy="5660861"/>
          </a:xfrm>
        </p:spPr>
        <p:txBody>
          <a:bodyPr>
            <a:normAutofit/>
          </a:bodyPr>
          <a:lstStyle/>
          <a:p>
            <a:pPr algn="ctr">
              <a:buNone/>
            </a:pPr>
            <a:r>
              <a:rPr lang="en-US" sz="4129" b="1" dirty="0" smtClean="0">
                <a:solidFill>
                  <a:schemeClr val="accent6">
                    <a:lumMod val="75000"/>
                  </a:schemeClr>
                </a:solidFill>
              </a:rPr>
              <a:t>This is about learning…</a:t>
            </a:r>
          </a:p>
          <a:p>
            <a:pPr lvl="1"/>
            <a:endParaRPr lang="en-US" sz="2400" dirty="0" smtClean="0"/>
          </a:p>
          <a:p>
            <a:r>
              <a:rPr lang="en-US" sz="2800" dirty="0" smtClean="0"/>
              <a:t>Find pragmatic start points</a:t>
            </a:r>
            <a:endParaRPr lang="en-US" sz="2400" dirty="0" smtClean="0"/>
          </a:p>
          <a:p>
            <a:pPr lvl="1"/>
            <a:r>
              <a:rPr lang="en-US" sz="2400" dirty="0" smtClean="0"/>
              <a:t>Link to a local resource where can meet face to face</a:t>
            </a:r>
          </a:p>
          <a:p>
            <a:pPr lvl="1"/>
            <a:r>
              <a:rPr lang="en-US" sz="2400" dirty="0" smtClean="0"/>
              <a:t>Is there a student of theirs you can fund?</a:t>
            </a:r>
          </a:p>
          <a:p>
            <a:pPr lvl="1"/>
            <a:r>
              <a:rPr lang="en-US" sz="2400" dirty="0" smtClean="0"/>
              <a:t>Can you do a pilot to get to know each other?</a:t>
            </a:r>
          </a:p>
          <a:p>
            <a:pPr lvl="1"/>
            <a:r>
              <a:rPr lang="en-US" sz="2400" dirty="0" smtClean="0"/>
              <a:t>Be willing to give it the time it needs</a:t>
            </a:r>
          </a:p>
          <a:p>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671566"/>
            <a:ext cx="8788167" cy="5043434"/>
          </a:xfrm>
        </p:spPr>
        <p:txBody>
          <a:bodyPr>
            <a:normAutofit fontScale="92500" lnSpcReduction="20000"/>
          </a:bodyPr>
          <a:lstStyle/>
          <a:p>
            <a:pPr>
              <a:buFont typeface="Wingdings" charset="2"/>
              <a:buChar char="§"/>
            </a:pPr>
            <a:r>
              <a:rPr lang="en-US" dirty="0" smtClean="0">
                <a:solidFill>
                  <a:srgbClr val="E46C0A"/>
                </a:solidFill>
              </a:rPr>
              <a:t>Cycle 1 – Look inward. How to talk about </a:t>
            </a:r>
            <a:r>
              <a:rPr lang="en-US" i="1" dirty="0" smtClean="0">
                <a:solidFill>
                  <a:srgbClr val="E46C0A"/>
                </a:solidFill>
              </a:rPr>
              <a:t>your own stuff </a:t>
            </a:r>
            <a:r>
              <a:rPr lang="en-US" dirty="0" smtClean="0">
                <a:solidFill>
                  <a:srgbClr val="E46C0A"/>
                </a:solidFill>
              </a:rPr>
              <a:t>with a wider audience. </a:t>
            </a:r>
          </a:p>
          <a:p>
            <a:endParaRPr lang="en-US" dirty="0" smtClean="0"/>
          </a:p>
          <a:p>
            <a:r>
              <a:rPr lang="en-US" dirty="0" smtClean="0"/>
              <a:t>Cycle 2 – Look outward. What do YOU want in a collaborator?</a:t>
            </a:r>
          </a:p>
          <a:p>
            <a:endParaRPr lang="en-US" dirty="0" smtClean="0"/>
          </a:p>
          <a:p>
            <a:r>
              <a:rPr lang="en-US" dirty="0" smtClean="0"/>
              <a:t>Cycle 3  - Finding communities. Knowing where to go to find these people. </a:t>
            </a:r>
          </a:p>
          <a:p>
            <a:endParaRPr lang="en-US" dirty="0" smtClean="0"/>
          </a:p>
          <a:p>
            <a:r>
              <a:rPr lang="en-US" dirty="0" smtClean="0"/>
              <a:t>Cycle 4 – What do you do when they answer the ad?  Preparing for your first “cultural” exchange</a:t>
            </a:r>
          </a:p>
          <a:p>
            <a:endParaRPr lang="en-US" dirty="0" smtClean="0"/>
          </a:p>
          <a:p>
            <a:endParaRPr lang="en-US" dirty="0" smtClean="0"/>
          </a:p>
          <a:p>
            <a:pPr>
              <a:buNone/>
            </a:pP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REE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RREEv2.potx</Template>
  <TotalTime>229</TotalTime>
  <Words>2083</Words>
  <Application>Microsoft Macintosh PowerPoint</Application>
  <PresentationFormat>On-screen Show (4:3)</PresentationFormat>
  <Paragraphs>201</Paragraphs>
  <Slides>31</Slides>
  <Notes>10</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RREEv2</vt:lpstr>
      <vt:lpstr>Developing Cross Disciplinary Collaborations</vt:lpstr>
      <vt:lpstr>Pre-workshop survey</vt:lpstr>
      <vt:lpstr>Workshop Objectives</vt:lpstr>
      <vt:lpstr>Workshop metaphor:  “Want ad”</vt:lpstr>
      <vt:lpstr>First:  What are your experiences?</vt:lpstr>
      <vt:lpstr>From our own experiences…</vt:lpstr>
      <vt:lpstr>From our own experiences…</vt:lpstr>
      <vt:lpstr>From our own experiences…</vt:lpstr>
      <vt:lpstr>Slide 9</vt:lpstr>
      <vt:lpstr>Looking inward</vt:lpstr>
      <vt:lpstr>Slide 11</vt:lpstr>
      <vt:lpstr>“Tuning the crystal morphology and size of zeolitic imidazolate framework-8 in aqueous solution by surfactants Yichang Pan, Dodi Heryadi, Feng Zhou, Lan Zhao, Gabriella Lestari, Haibin Su and Zhiping Lai CrystEngComm, 2011</vt:lpstr>
      <vt:lpstr>Why Are Jet Airplanes So Loud? Daniel Bodony, Aeronautics &amp; Astronautics, Stanford University, May 2001 </vt:lpstr>
      <vt:lpstr>Communicating across “differences”</vt:lpstr>
      <vt:lpstr>Creating a “want ad” </vt:lpstr>
      <vt:lpstr>Feedback </vt:lpstr>
      <vt:lpstr>Slide 17</vt:lpstr>
      <vt:lpstr>Look outward</vt:lpstr>
      <vt:lpstr>Feedback </vt:lpstr>
      <vt:lpstr>Slide 20</vt:lpstr>
      <vt:lpstr>Where might you post your “want ad”?</vt:lpstr>
      <vt:lpstr>Where to place your “want ad”</vt:lpstr>
      <vt:lpstr>Some useful resources</vt:lpstr>
      <vt:lpstr>Slide 24</vt:lpstr>
      <vt:lpstr>So…someone answered your “want ad”…</vt:lpstr>
      <vt:lpstr>What does the research say…</vt:lpstr>
      <vt:lpstr>What does the research say…</vt:lpstr>
      <vt:lpstr>Your first “cultural exchange”</vt:lpstr>
      <vt:lpstr>If time remains</vt:lpstr>
      <vt:lpstr>Post-workshop survey</vt:lpstr>
      <vt:lpstr>Thank you NSF</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Cross Disciplinary collaborations</dc:title>
  <dc:creator>Ruth Streveler</dc:creator>
  <cp:lastModifiedBy>Natasha Perova</cp:lastModifiedBy>
  <cp:revision>20</cp:revision>
  <dcterms:created xsi:type="dcterms:W3CDTF">2014-09-22T17:41:14Z</dcterms:created>
  <dcterms:modified xsi:type="dcterms:W3CDTF">2014-09-22T17:41:34Z</dcterms:modified>
</cp:coreProperties>
</file>