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80" r:id="rId3"/>
    <p:sldId id="261" r:id="rId4"/>
    <p:sldId id="265" r:id="rId5"/>
    <p:sldId id="286" r:id="rId6"/>
    <p:sldId id="266" r:id="rId7"/>
    <p:sldId id="268" r:id="rId8"/>
    <p:sldId id="264" r:id="rId9"/>
    <p:sldId id="281" r:id="rId10"/>
    <p:sldId id="271" r:id="rId11"/>
    <p:sldId id="272" r:id="rId12"/>
    <p:sldId id="278" r:id="rId13"/>
    <p:sldId id="273" r:id="rId14"/>
    <p:sldId id="275"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15" autoAdjust="0"/>
  </p:normalViewPr>
  <p:slideViewPr>
    <p:cSldViewPr showGuides="1">
      <p:cViewPr>
        <p:scale>
          <a:sx n="90" d="100"/>
          <a:sy n="90" d="100"/>
        </p:scale>
        <p:origin x="-888" y="-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1" d="100"/>
          <a:sy n="81"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66A91-5503-40A4-B040-C22C5C8146BC}" type="datetimeFigureOut">
              <a:rPr lang="en-US" smtClean="0"/>
              <a:t>9/30/11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AA39B-0FBB-481A-AF14-E9EBC183727A}" type="slidenum">
              <a:rPr lang="en-US" smtClean="0"/>
              <a:t>‹#›</a:t>
            </a:fld>
            <a:endParaRPr lang="en-US"/>
          </a:p>
        </p:txBody>
      </p:sp>
    </p:spTree>
    <p:extLst>
      <p:ext uri="{BB962C8B-B14F-4D97-AF65-F5344CB8AC3E}">
        <p14:creationId xmlns:p14="http://schemas.microsoft.com/office/powerpoint/2010/main" val="336832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AA39B-0FBB-481A-AF14-E9EBC183727A}" type="slidenum">
              <a:rPr lang="en-US" smtClean="0"/>
              <a:t>1</a:t>
            </a:fld>
            <a:endParaRPr lang="en-US"/>
          </a:p>
        </p:txBody>
      </p:sp>
    </p:spTree>
    <p:extLst>
      <p:ext uri="{BB962C8B-B14F-4D97-AF65-F5344CB8AC3E}">
        <p14:creationId xmlns:p14="http://schemas.microsoft.com/office/powerpoint/2010/main" val="42909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10</a:t>
            </a:fld>
            <a:endParaRPr lang="en-US"/>
          </a:p>
        </p:txBody>
      </p:sp>
    </p:spTree>
    <p:extLst>
      <p:ext uri="{BB962C8B-B14F-4D97-AF65-F5344CB8AC3E}">
        <p14:creationId xmlns:p14="http://schemas.microsoft.com/office/powerpoint/2010/main" val="237974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differences in C3 and C4 temperature tolerances is reflected in their distributions</a:t>
            </a:r>
            <a:r>
              <a:rPr lang="en-US" baseline="0" dirty="0" smtClean="0"/>
              <a:t> in North America.</a:t>
            </a:r>
            <a:endParaRPr lang="en-US" dirty="0" smtClean="0"/>
          </a:p>
          <a:p>
            <a:endParaRPr lang="en-US" dirty="0" smtClean="0"/>
          </a:p>
          <a:p>
            <a:r>
              <a:rPr lang="en-US" dirty="0" smtClean="0"/>
              <a:t>Because C4 grasses are more tolerant of warmer conditions, and C3 grasses are more tolerant of cooler conditions, we see a shift in the photosynthetic physiology along a north-south gradient in temperature across</a:t>
            </a:r>
            <a:r>
              <a:rPr lang="en-US" baseline="0" dirty="0" smtClean="0"/>
              <a:t> the tallgrass prairie region in North America</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5CAA39B-0FBB-481A-AF14-E9EBC183727A}" type="slidenum">
              <a:rPr lang="en-US" smtClean="0"/>
              <a:t>11</a:t>
            </a:fld>
            <a:endParaRPr lang="en-US"/>
          </a:p>
        </p:txBody>
      </p:sp>
    </p:spTree>
    <p:extLst>
      <p:ext uri="{BB962C8B-B14F-4D97-AF65-F5344CB8AC3E}">
        <p14:creationId xmlns:p14="http://schemas.microsoft.com/office/powerpoint/2010/main" val="143027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Fire can have many positive effects that benefit plants:</a:t>
            </a:r>
          </a:p>
          <a:p>
            <a:r>
              <a:rPr lang="en-US" baseline="0" dirty="0" smtClean="0"/>
              <a:t>Release nutrients back to the soil</a:t>
            </a:r>
          </a:p>
          <a:p>
            <a:r>
              <a:rPr lang="en-US" baseline="0" dirty="0" smtClean="0"/>
              <a:t>Increase soil temperature</a:t>
            </a:r>
          </a:p>
          <a:p>
            <a:r>
              <a:rPr lang="en-US" baseline="0" dirty="0" smtClean="0"/>
              <a:t>Opens up space</a:t>
            </a:r>
          </a:p>
          <a:p>
            <a:endParaRPr lang="en-US" baseline="0" dirty="0" smtClean="0"/>
          </a:p>
          <a:p>
            <a:r>
              <a:rPr lang="en-US" baseline="0" dirty="0" smtClean="0"/>
              <a:t>BUT, JUST LIKE GRAZING – THE TIMING IS IMPORTANT OR IT WILL NEGATIVELY IMPACT NATIVE SPECIES.</a:t>
            </a:r>
          </a:p>
          <a:p>
            <a:endParaRPr lang="en-US" baseline="0" dirty="0" smtClean="0"/>
          </a:p>
          <a:p>
            <a:r>
              <a:rPr lang="en-US" baseline="0" dirty="0" smtClean="0"/>
              <a:t>BUT also can damage plants if occur at the right time of year!</a:t>
            </a:r>
            <a:endParaRPr lang="en-US" dirty="0" smtClean="0"/>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12</a:t>
            </a:fld>
            <a:endParaRPr lang="en-US"/>
          </a:p>
        </p:txBody>
      </p:sp>
    </p:spTree>
    <p:extLst>
      <p:ext uri="{BB962C8B-B14F-4D97-AF65-F5344CB8AC3E}">
        <p14:creationId xmlns:p14="http://schemas.microsoft.com/office/powerpoint/2010/main" val="135727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grazer is</a:t>
            </a:r>
            <a:r>
              <a:rPr lang="en-US" baseline="0" dirty="0" smtClean="0"/>
              <a:t> allowed to choose between a C3 grass and a C4 grass that are at the same development stage, they will generally prefer the C3 grass because it is less defended.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grazers also prefer new leaf tissue compared to old leaf tissue (new tissue is more digestible and has higher protein content), so at certain times of the year they will prefer newly growing C4 grasses over older C3 tissue – like in the late summer when the C3 grasses are entering their reproductive period and C4 grasses are just sending up new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Grasses are most negatively affected when grazed during their reproductive period and least affected during dormancy. </a:t>
            </a:r>
          </a:p>
          <a:p>
            <a:endParaRPr lang="en-US" dirty="0" smtClean="0"/>
          </a:p>
          <a:p>
            <a:endParaRPr lang="en-US" baseline="0" dirty="0" smtClean="0"/>
          </a:p>
          <a:p>
            <a:r>
              <a:rPr lang="en-US" baseline="0" dirty="0" smtClean="0"/>
              <a:t>SO the effects of fire and grazing on C3 vs. C4 plants depends on the time of the year</a:t>
            </a:r>
            <a:endParaRPr lang="en-US" dirty="0" smtClean="0"/>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13</a:t>
            </a:fld>
            <a:endParaRPr lang="en-US"/>
          </a:p>
        </p:txBody>
      </p:sp>
    </p:spTree>
    <p:extLst>
      <p:ext uri="{BB962C8B-B14F-4D97-AF65-F5344CB8AC3E}">
        <p14:creationId xmlns:p14="http://schemas.microsoft.com/office/powerpoint/2010/main" val="135727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the impacts of fire and grazing disturbances on prairie ecosystems depends on the nature of the disturbance:</a:t>
            </a:r>
          </a:p>
          <a:p>
            <a:endParaRPr lang="en-US" baseline="0" dirty="0" smtClean="0"/>
          </a:p>
          <a:p>
            <a:pPr marL="228600" indent="-228600">
              <a:buAutoNum type="arabicParenR"/>
            </a:pPr>
            <a:r>
              <a:rPr lang="en-US" baseline="0" dirty="0" smtClean="0"/>
              <a:t>The timing of the disturbance, particularly relative to the growth status of the plants</a:t>
            </a:r>
          </a:p>
          <a:p>
            <a:pPr marL="228600" indent="-228600">
              <a:buAutoNum type="arabicParenR"/>
            </a:pPr>
            <a:r>
              <a:rPr lang="en-US" baseline="0" dirty="0" smtClean="0"/>
              <a:t>The frequency of the disturbance: remember succession? Too much disturbance only allows colonists to persist, while too little disturbance would allow competitive dominants (such as woody species) to take over</a:t>
            </a:r>
          </a:p>
          <a:p>
            <a:pPr marL="228600" indent="-228600">
              <a:buAutoNum type="arabicParenR"/>
            </a:pPr>
            <a:r>
              <a:rPr lang="en-US" baseline="0" dirty="0" smtClean="0"/>
              <a:t>The intensity of disturbance: a similar concept to the intensity – a disturbance that is too severe will wipe out everything, or too mild will not differentially affect the species in the community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14</a:t>
            </a:fld>
            <a:endParaRPr lang="en-US"/>
          </a:p>
        </p:txBody>
      </p:sp>
    </p:spTree>
    <p:extLst>
      <p:ext uri="{BB962C8B-B14F-4D97-AF65-F5344CB8AC3E}">
        <p14:creationId xmlns:p14="http://schemas.microsoft.com/office/powerpoint/2010/main" val="1357276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In today’s lab we are going to explore the impacts of the timing of the disturbance on </a:t>
            </a:r>
            <a:r>
              <a:rPr lang="en-US" dirty="0" err="1" smtClean="0"/>
              <a:t>tallgrass</a:t>
            </a:r>
            <a:r>
              <a:rPr lang="en-US" dirty="0" smtClean="0"/>
              <a:t> prairie plants.</a:t>
            </a:r>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15</a:t>
            </a:fld>
            <a:endParaRPr lang="en-US"/>
          </a:p>
        </p:txBody>
      </p:sp>
    </p:spTree>
    <p:extLst>
      <p:ext uri="{BB962C8B-B14F-4D97-AF65-F5344CB8AC3E}">
        <p14:creationId xmlns:p14="http://schemas.microsoft.com/office/powerpoint/2010/main" val="135727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In today’s lab we are going to explore the impacts of the timing of the disturbance on </a:t>
            </a:r>
            <a:r>
              <a:rPr lang="en-US" dirty="0" err="1" smtClean="0"/>
              <a:t>tallgrass</a:t>
            </a:r>
            <a:r>
              <a:rPr lang="en-US" dirty="0" smtClean="0"/>
              <a:t> prairie plants.</a:t>
            </a:r>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16</a:t>
            </a:fld>
            <a:endParaRPr lang="en-US"/>
          </a:p>
        </p:txBody>
      </p:sp>
    </p:spTree>
    <p:extLst>
      <p:ext uri="{BB962C8B-B14F-4D97-AF65-F5344CB8AC3E}">
        <p14:creationId xmlns:p14="http://schemas.microsoft.com/office/powerpoint/2010/main" val="135727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week we will go to a </a:t>
            </a:r>
            <a:r>
              <a:rPr lang="en-US" baseline="0" dirty="0" err="1" smtClean="0"/>
              <a:t>tallgrass</a:t>
            </a:r>
            <a:r>
              <a:rPr lang="en-US" baseline="0" dirty="0" smtClean="0"/>
              <a:t> prairie restoration site at Prophetstown State Park to sample two parcels that experience different burn treatments – one summer and one fall.</a:t>
            </a:r>
          </a:p>
          <a:p>
            <a:endParaRPr lang="en-US" baseline="0" dirty="0" smtClean="0"/>
          </a:p>
          <a:p>
            <a:r>
              <a:rPr lang="en-US" baseline="0" dirty="0" smtClean="0"/>
              <a:t>Our sampling design will be very similar to the design in the paper that serves as the focus of lab today.</a:t>
            </a:r>
          </a:p>
          <a:p>
            <a:endParaRPr lang="en-US" baseline="0" dirty="0" smtClean="0"/>
          </a:p>
          <a:p>
            <a:r>
              <a:rPr lang="en-US" baseline="0" dirty="0" smtClean="0"/>
              <a:t>The lab handout will be posted on Blackboard on Monday, including a (very brief) pre-lab assignment that you will turn in at the beginning of lab.</a:t>
            </a:r>
            <a:endParaRPr lang="en-US" dirty="0" smtClean="0"/>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17</a:t>
            </a:fld>
            <a:endParaRPr lang="en-US"/>
          </a:p>
        </p:txBody>
      </p:sp>
    </p:spTree>
    <p:extLst>
      <p:ext uri="{BB962C8B-B14F-4D97-AF65-F5344CB8AC3E}">
        <p14:creationId xmlns:p14="http://schemas.microsoft.com/office/powerpoint/2010/main" val="135727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AA39B-0FBB-481A-AF14-E9EBC183727A}" type="slidenum">
              <a:rPr lang="en-US" smtClean="0"/>
              <a:t>2</a:t>
            </a:fld>
            <a:endParaRPr lang="en-US"/>
          </a:p>
        </p:txBody>
      </p:sp>
    </p:spTree>
    <p:extLst>
      <p:ext uri="{BB962C8B-B14F-4D97-AF65-F5344CB8AC3E}">
        <p14:creationId xmlns:p14="http://schemas.microsoft.com/office/powerpoint/2010/main" val="172284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3</a:t>
            </a:fld>
            <a:endParaRPr lang="en-US"/>
          </a:p>
        </p:txBody>
      </p:sp>
    </p:spTree>
    <p:extLst>
      <p:ext uri="{BB962C8B-B14F-4D97-AF65-F5344CB8AC3E}">
        <p14:creationId xmlns:p14="http://schemas.microsoft.com/office/powerpoint/2010/main" val="143027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Tropical savanna</a:t>
            </a:r>
            <a:r>
              <a:rPr lang="en-US" sz="1100" baseline="0" dirty="0" smtClean="0"/>
              <a:t> grasslands (green):</a:t>
            </a:r>
          </a:p>
          <a:p>
            <a:pPr marL="228600" indent="-228600">
              <a:buAutoNum type="arabicParenBoth"/>
            </a:pPr>
            <a:r>
              <a:rPr lang="en-US" sz="1100" baseline="0" dirty="0" smtClean="0"/>
              <a:t>Occur near the equator</a:t>
            </a:r>
            <a:r>
              <a:rPr lang="en-US" sz="1100" dirty="0" smtClean="0"/>
              <a:t>:</a:t>
            </a:r>
            <a:r>
              <a:rPr lang="en-US" sz="1100" baseline="0" dirty="0" smtClean="0"/>
              <a:t> mostly 50-20 degrees N and S</a:t>
            </a:r>
          </a:p>
          <a:p>
            <a:pPr marL="228600" indent="-228600">
              <a:buAutoNum type="arabicParenBoth"/>
            </a:pPr>
            <a:r>
              <a:rPr lang="en-US" sz="1100" dirty="0" smtClean="0"/>
              <a:t>Cover</a:t>
            </a:r>
            <a:r>
              <a:rPr lang="en-US" sz="1100" baseline="0" dirty="0" smtClean="0"/>
              <a:t> </a:t>
            </a:r>
            <a:r>
              <a:rPr lang="en-US" sz="1100" dirty="0" smtClean="0"/>
              <a:t>almost half the surface of Africa (about five million square miles, generally central Africa) and large areas of Australia, South America, and India</a:t>
            </a:r>
            <a:endParaRPr lang="en-US" sz="1100" baseline="0" dirty="0" smtClean="0"/>
          </a:p>
          <a:p>
            <a:pPr marL="228600" indent="-228600">
              <a:buAutoNum type="arabicParenBoth"/>
            </a:pPr>
            <a:r>
              <a:rPr lang="en-US" sz="1100" dirty="0" smtClean="0"/>
              <a:t>Rolling grasslands with scattered trees and shrubs</a:t>
            </a:r>
          </a:p>
          <a:p>
            <a:pPr marL="228600" indent="-228600">
              <a:buAutoNum type="arabicParenBoth"/>
            </a:pPr>
            <a:r>
              <a:rPr lang="en-US" sz="1100" dirty="0" smtClean="0"/>
              <a:t>Two distinct seasons:</a:t>
            </a:r>
            <a:r>
              <a:rPr lang="en-US" sz="1100" baseline="0" dirty="0" smtClean="0"/>
              <a:t> </a:t>
            </a:r>
            <a:r>
              <a:rPr lang="en-US" sz="1100" dirty="0" smtClean="0"/>
              <a:t>hot, rainy summer (&gt;</a:t>
            </a:r>
            <a:r>
              <a:rPr lang="en-US" sz="1100" baseline="0" dirty="0" smtClean="0"/>
              <a:t> 35 </a:t>
            </a:r>
            <a:r>
              <a:rPr lang="en-US" sz="1100" baseline="0" dirty="0" err="1" smtClean="0"/>
              <a:t>deg</a:t>
            </a:r>
            <a:r>
              <a:rPr lang="en-US" sz="1100" baseline="0" dirty="0" smtClean="0"/>
              <a:t> C/95 </a:t>
            </a:r>
            <a:r>
              <a:rPr lang="en-US" sz="1100" baseline="0" dirty="0" err="1" smtClean="0"/>
              <a:t>deg</a:t>
            </a:r>
            <a:r>
              <a:rPr lang="en-US" sz="1100" baseline="0" dirty="0" smtClean="0"/>
              <a:t> F) </a:t>
            </a:r>
            <a:r>
              <a:rPr lang="en-US" sz="1100" dirty="0" smtClean="0"/>
              <a:t>and cool,</a:t>
            </a:r>
            <a:r>
              <a:rPr lang="en-US" sz="1100" baseline="0" dirty="0" smtClean="0"/>
              <a:t> dry “winter” (rarely falls below 10 </a:t>
            </a:r>
            <a:r>
              <a:rPr lang="en-US" sz="1100" baseline="0" dirty="0" err="1" smtClean="0"/>
              <a:t>deg</a:t>
            </a:r>
            <a:r>
              <a:rPr lang="en-US" sz="1100" baseline="0" dirty="0" smtClean="0"/>
              <a:t> C/ 50 </a:t>
            </a:r>
            <a:r>
              <a:rPr lang="en-US" sz="1100" baseline="0" dirty="0" err="1" smtClean="0"/>
              <a:t>deg</a:t>
            </a:r>
            <a:r>
              <a:rPr lang="en-US" sz="1100" baseline="0" dirty="0" smtClean="0"/>
              <a:t> F); RAINFALL IS CONCENTRATED DURING 6-8 MONTHS OF THE YEAR, FOLLOWED BY A DRY WINTER PERIOD WHERE FIRES OCCUR</a:t>
            </a:r>
          </a:p>
          <a:p>
            <a:pPr marL="228600" indent="-228600">
              <a:buAutoNum type="arabicParenBoth"/>
            </a:pPr>
            <a:r>
              <a:rPr lang="en-US" sz="1100" baseline="0" dirty="0" smtClean="0"/>
              <a:t>Soils are generally very nutrient poor</a:t>
            </a:r>
          </a:p>
          <a:p>
            <a:pPr marL="228600" indent="-228600">
              <a:buAutoNum type="arabicParenBoth"/>
            </a:pPr>
            <a:r>
              <a:rPr lang="en-US" sz="1100" baseline="0" dirty="0" smtClean="0"/>
              <a:t>Historically characterized by vast herds of grazing herbivores (Most famous: </a:t>
            </a:r>
            <a:r>
              <a:rPr lang="en-US" sz="1100" kern="1200" dirty="0" smtClean="0">
                <a:solidFill>
                  <a:schemeClr val="tx1"/>
                </a:solidFill>
              </a:rPr>
              <a:t>Serengeti Plains of Tanzania</a:t>
            </a:r>
            <a:r>
              <a:rPr lang="en-US" sz="1100" baseline="0" dirty="0" smtClean="0"/>
              <a:t>!)</a:t>
            </a:r>
          </a:p>
          <a:p>
            <a:pPr marL="228600" indent="-228600">
              <a:buAutoNum type="arabicParenBoth"/>
            </a:pPr>
            <a:endParaRPr lang="en-US" sz="1100" baseline="0" dirty="0" smtClean="0"/>
          </a:p>
          <a:p>
            <a:r>
              <a:rPr lang="en-US" sz="1100" dirty="0" smtClean="0"/>
              <a:t>Temperate</a:t>
            </a:r>
            <a:r>
              <a:rPr lang="en-US" sz="1100" baseline="0" dirty="0" smtClean="0"/>
              <a:t> grasslands:</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100" baseline="0" dirty="0" smtClean="0"/>
              <a:t>Occur in mid continental regions of mid-latitudes where annual precipitation declines as the air masses move inland from the coastal regions</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100" baseline="0" dirty="0" smtClean="0"/>
              <a:t>Drier than savannas and forests but wetter than deserts – the climate is highly variable in space and time</a:t>
            </a:r>
          </a:p>
          <a:p>
            <a:pPr lvl="1">
              <a:buFont typeface="Arial" pitchFamily="34" charset="0"/>
              <a:buChar char="•"/>
            </a:pPr>
            <a:r>
              <a:rPr lang="en-US" sz="1100" baseline="0" dirty="0" smtClean="0"/>
              <a:t> </a:t>
            </a:r>
            <a:r>
              <a:rPr lang="en-US" sz="1100" dirty="0" smtClean="0"/>
              <a:t>50.8 to 88.9 cm (20-35 in.) annual precipitation</a:t>
            </a:r>
          </a:p>
          <a:p>
            <a:pPr lvl="1">
              <a:buFont typeface="Arial" pitchFamily="34" charset="0"/>
              <a:buChar char="•"/>
            </a:pPr>
            <a:r>
              <a:rPr lang="en-US" sz="1100" dirty="0" smtClean="0"/>
              <a:t>Temperatures between 38° C (100 ° F) in the summer to --40° C (-40 ° F) in winter</a:t>
            </a:r>
            <a:endParaRPr lang="en-US" sz="11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100" baseline="0" dirty="0" smtClean="0"/>
              <a:t>Generally no woody vegetation at 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 (NOTE: next slide gives more info on Temperate grasslands)</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endParaRPr lang="en-US" sz="1100" baseline="0" dirty="0" smtClean="0"/>
          </a:p>
          <a:p>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25CAA39B-0FBB-481A-AF14-E9EBC183727A}" type="slidenum">
              <a:rPr lang="en-US" smtClean="0"/>
              <a:t>4</a:t>
            </a:fld>
            <a:endParaRPr lang="en-US"/>
          </a:p>
        </p:txBody>
      </p:sp>
    </p:spTree>
    <p:extLst>
      <p:ext uri="{BB962C8B-B14F-4D97-AF65-F5344CB8AC3E}">
        <p14:creationId xmlns:p14="http://schemas.microsoft.com/office/powerpoint/2010/main" val="143027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5CAA39B-0FBB-481A-AF14-E9EBC183727A}" type="slidenum">
              <a:rPr lang="en-US" smtClean="0"/>
              <a:t>5</a:t>
            </a:fld>
            <a:endParaRPr lang="en-US"/>
          </a:p>
        </p:txBody>
      </p:sp>
    </p:spTree>
    <p:extLst>
      <p:ext uri="{BB962C8B-B14F-4D97-AF65-F5344CB8AC3E}">
        <p14:creationId xmlns:p14="http://schemas.microsoft.com/office/powerpoint/2010/main" val="143027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types of grasslands in North America (see map)</a:t>
            </a:r>
          </a:p>
          <a:p>
            <a:endParaRPr lang="en-US" baseline="0" dirty="0" smtClean="0"/>
          </a:p>
          <a:p>
            <a:r>
              <a:rPr lang="en-US" baseline="0" dirty="0" smtClean="0"/>
              <a:t>The most prominent are the prairies, which </a:t>
            </a:r>
            <a:r>
              <a:rPr lang="en-US" dirty="0" smtClean="0"/>
              <a:t>encompass the middle portion of the U.S., east</a:t>
            </a:r>
            <a:r>
              <a:rPr lang="en-US" baseline="0" dirty="0" smtClean="0"/>
              <a:t> of </a:t>
            </a:r>
            <a:r>
              <a:rPr lang="en-US" dirty="0" smtClean="0"/>
              <a:t>the Rocky Mountains, north of the desert </a:t>
            </a:r>
            <a:r>
              <a:rPr lang="en-US" dirty="0" err="1" smtClean="0"/>
              <a:t>shrublands</a:t>
            </a:r>
            <a:r>
              <a:rPr lang="en-US" dirty="0" smtClean="0"/>
              <a:t> and grassland</a:t>
            </a:r>
            <a:r>
              <a:rPr lang="en-US" baseline="0" dirty="0" smtClean="0"/>
              <a:t>s, </a:t>
            </a:r>
            <a:r>
              <a:rPr lang="en-US" dirty="0" smtClean="0"/>
              <a:t>and west of the eastern deciduous forest</a:t>
            </a:r>
          </a:p>
          <a:p>
            <a:endParaRPr lang="en-US" dirty="0" smtClean="0"/>
          </a:p>
          <a:p>
            <a:r>
              <a:rPr lang="en-US" dirty="0" smtClean="0"/>
              <a:t>The</a:t>
            </a:r>
            <a:r>
              <a:rPr lang="en-US" baseline="0" dirty="0" smtClean="0"/>
              <a:t> North American Prairies can be further subdivided into 3 types: </a:t>
            </a:r>
          </a:p>
          <a:p>
            <a:pPr marL="228600" indent="-228600">
              <a:buAutoNum type="arabicParenBoth"/>
            </a:pPr>
            <a:r>
              <a:rPr lang="en-US" baseline="0" dirty="0" err="1" smtClean="0"/>
              <a:t>Shortgrass</a:t>
            </a:r>
            <a:r>
              <a:rPr lang="en-US" baseline="0" dirty="0" smtClean="0"/>
              <a:t> prairie</a:t>
            </a:r>
          </a:p>
          <a:p>
            <a:pPr marL="228600" indent="-228600">
              <a:buAutoNum type="arabicParenBoth"/>
            </a:pPr>
            <a:r>
              <a:rPr lang="en-US" baseline="0" dirty="0" smtClean="0"/>
              <a:t>Mixed-grass prairie</a:t>
            </a:r>
          </a:p>
          <a:p>
            <a:pPr marL="228600" indent="-228600">
              <a:buAutoNum type="arabicParenBoth"/>
            </a:pPr>
            <a:r>
              <a:rPr lang="en-US" baseline="0" dirty="0" smtClean="0"/>
              <a:t>Tallgrass prairie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(ADVANCE SLIDE TO SHOW GRADIENT)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prairie types sort across an east-west precipitation gradient: the short-grass prairie is in the driest region, the tallgrass prairie in the wettest region, and the mixed prairie is in </a:t>
            </a:r>
            <a:r>
              <a:rPr lang="en-US" baseline="0" dirty="0" err="1" smtClean="0"/>
              <a:t>mesic</a:t>
            </a:r>
            <a:r>
              <a:rPr lang="en-US" baseline="0" dirty="0" smtClean="0"/>
              <a:t> areas</a:t>
            </a:r>
          </a:p>
          <a:p>
            <a:pPr marL="0" indent="0">
              <a:buNone/>
            </a:pPr>
            <a:endParaRPr lang="en-US" baseline="0" dirty="0" smtClean="0"/>
          </a:p>
          <a:p>
            <a:pPr marL="0" indent="0">
              <a:buNone/>
            </a:pPr>
            <a:r>
              <a:rPr lang="en-US" baseline="0" dirty="0" smtClean="0"/>
              <a:t>(ADVANCE SLIDE TO SHOW OUR LOCATION)</a:t>
            </a:r>
          </a:p>
          <a:p>
            <a:pPr marL="0" indent="0">
              <a:buNone/>
            </a:pPr>
            <a:r>
              <a:rPr lang="en-US" baseline="0" dirty="0" smtClean="0"/>
              <a:t>Note where West Lafayette falls on this map: at the very tip of the eastern distribution of the tallgrass prairie. Historically, our landscape was a patchy mix of prairie and forest – makes this a very interesting ecological region to investigate. In this module, we focus on prairie grasslands, and particularly tallgrass prairies.</a:t>
            </a:r>
            <a:endParaRPr lang="en-US" dirty="0" smtClean="0"/>
          </a:p>
        </p:txBody>
      </p:sp>
      <p:sp>
        <p:nvSpPr>
          <p:cNvPr id="4" name="Slide Number Placeholder 3"/>
          <p:cNvSpPr>
            <a:spLocks noGrp="1"/>
          </p:cNvSpPr>
          <p:nvPr>
            <p:ph type="sldNum" sz="quarter" idx="10"/>
          </p:nvPr>
        </p:nvSpPr>
        <p:spPr/>
        <p:txBody>
          <a:bodyPr/>
          <a:lstStyle/>
          <a:p>
            <a:fld id="{25CAA39B-0FBB-481A-AF14-E9EBC183727A}" type="slidenum">
              <a:rPr lang="en-US" smtClean="0"/>
              <a:t>6</a:t>
            </a:fld>
            <a:endParaRPr lang="en-US"/>
          </a:p>
        </p:txBody>
      </p:sp>
    </p:spTree>
    <p:extLst>
      <p:ext uri="{BB962C8B-B14F-4D97-AF65-F5344CB8AC3E}">
        <p14:creationId xmlns:p14="http://schemas.microsoft.com/office/powerpoint/2010/main" val="143027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grasslands originated and have persisted due to a complex interplay</a:t>
            </a:r>
            <a:r>
              <a:rPr lang="en-US" sz="1000" baseline="0" dirty="0" smtClean="0"/>
              <a:t> among variable continental climate, fire and </a:t>
            </a:r>
            <a:r>
              <a:rPr lang="en-US" sz="1000" baseline="0" dirty="0" err="1" smtClean="0"/>
              <a:t>herbivory</a:t>
            </a:r>
            <a:r>
              <a:rPr lang="en-US" sz="1000" baseline="0" dirty="0" smtClean="0"/>
              <a:t>.</a:t>
            </a:r>
          </a:p>
          <a:p>
            <a:endParaRPr lang="en-US" sz="1000" baseline="0" dirty="0" smtClean="0"/>
          </a:p>
          <a:p>
            <a:r>
              <a:rPr lang="en-US" sz="1000" baseline="0" dirty="0" smtClean="0"/>
              <a:t>The characteristic feature, of course, is that grasslands are dominated by GRASSES, and not woody trees or shrubs.</a:t>
            </a:r>
          </a:p>
          <a:p>
            <a:r>
              <a:rPr lang="en-US" sz="1000" dirty="0" smtClean="0"/>
              <a:t>What</a:t>
            </a:r>
            <a:r>
              <a:rPr lang="en-US" sz="1000" baseline="0" dirty="0" smtClean="0"/>
              <a:t> prevents trees from establishing in prairies? A combination of dynamic factors -</a:t>
            </a:r>
          </a:p>
          <a:p>
            <a:endParaRPr lang="en-US" sz="1000" baseline="0" dirty="0" smtClean="0"/>
          </a:p>
          <a:p>
            <a:pPr marL="228600" indent="-228600">
              <a:buAutoNum type="arabicParenBoth"/>
            </a:pPr>
            <a:r>
              <a:rPr lang="en-US" sz="1000" baseline="0" dirty="0" smtClean="0"/>
              <a:t>Climate: much less precipitation than in the forests north and east of the prairie region in the U.S.; more precipitation than desert scrubland and grasslands to the south. BUT precipitation and temperature alone do not explain the vegetation alone, because warmer, cooler, drier and wetter climates are dominated by woody plants. That is, trees can persist under the climatic conditions of the prairie region in the U.S.</a:t>
            </a:r>
          </a:p>
          <a:p>
            <a:pPr marL="228600" indent="-228600">
              <a:buAutoNum type="arabicParenBoth"/>
            </a:pPr>
            <a:r>
              <a:rPr lang="en-US" sz="1000" baseline="0" dirty="0" smtClean="0"/>
              <a:t>Fire has played a key role in the removal of woody vegetation and maintenance of grass-dominated prairies. Both natural (e.g. by lightening) and - both recently and historically - human-induced fires have kept trees and woody shrubs at low densities.</a:t>
            </a:r>
          </a:p>
          <a:p>
            <a:pPr marL="228600" indent="-228600">
              <a:buAutoNum type="arabicParenBoth"/>
            </a:pPr>
            <a:r>
              <a:rPr lang="en-US" sz="1000" baseline="0" dirty="0" smtClean="0"/>
              <a:t>Similarly, the prairie was historically dominated by large numbers of herbivores, including the large ungulates (like bison) as well as large populations of small mammals, birds, and insects</a:t>
            </a:r>
          </a:p>
          <a:p>
            <a:pPr marL="228600" indent="-228600">
              <a:buAutoNum type="arabicParenBoth"/>
            </a:pPr>
            <a:endParaRPr lang="en-US" sz="1000" baseline="0" dirty="0" smtClean="0"/>
          </a:p>
          <a:p>
            <a:pPr marL="0" indent="0">
              <a:buNone/>
            </a:pPr>
            <a:r>
              <a:rPr lang="en-US" sz="1000" baseline="0" dirty="0" smtClean="0"/>
              <a:t>Important, these processes interact with the morphology and physiology of grasses to facilitate their dominance in the landscape.</a:t>
            </a:r>
          </a:p>
          <a:p>
            <a:pPr marL="228600" indent="-228600">
              <a:buAutoNum type="arabicParenBoth"/>
            </a:pPr>
            <a:endParaRPr lang="en-US" dirty="0" smtClean="0"/>
          </a:p>
        </p:txBody>
      </p:sp>
      <p:sp>
        <p:nvSpPr>
          <p:cNvPr id="4" name="Slide Number Placeholder 3"/>
          <p:cNvSpPr>
            <a:spLocks noGrp="1"/>
          </p:cNvSpPr>
          <p:nvPr>
            <p:ph type="sldNum" sz="quarter" idx="10"/>
          </p:nvPr>
        </p:nvSpPr>
        <p:spPr/>
        <p:txBody>
          <a:bodyPr/>
          <a:lstStyle/>
          <a:p>
            <a:fld id="{25CAA39B-0FBB-481A-AF14-E9EBC183727A}" type="slidenum">
              <a:rPr lang="en-US" smtClean="0"/>
              <a:t>7</a:t>
            </a:fld>
            <a:endParaRPr lang="en-US" dirty="0"/>
          </a:p>
        </p:txBody>
      </p:sp>
    </p:spTree>
    <p:extLst>
      <p:ext uri="{BB962C8B-B14F-4D97-AF65-F5344CB8AC3E}">
        <p14:creationId xmlns:p14="http://schemas.microsoft.com/office/powerpoint/2010/main" val="143027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There are several traits that allow grasses to persist, and even come to dominate</a:t>
            </a:r>
            <a:r>
              <a:rPr lang="en-US" sz="1000" baseline="0" dirty="0" smtClean="0"/>
              <a:t> in areas where they are eaten, burnt and trampled upon. </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 During their vegetative phase, the primary growing structure of aboveground leaves and stems (the</a:t>
            </a:r>
            <a:r>
              <a:rPr lang="en-US" sz="1000" baseline="0" dirty="0" smtClean="0"/>
              <a:t> apical meristem) is near the base of the plant, or even underground. In most non-grass vascular plants, this region is at the top of the stem of a plant during vegetative growth, where it is vulnerable to herbivores and fire. If this structure is damaged, the plant cannot continue vertical growth. By keeping this structure close to the ground – or even below ground – during vegetative growth, grasses can grow back even after above-ground tissue is removed by herbivores or fire.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2) Similarly, the region of leaf expansion is near the stem (the intercalary meristem) in a structure called the “collar”. In non-grass species, leaf growth occurs at the tips of leaves. This characteristic of grasses allows them to re-grow leaves after damage occurs to the end of the leaf (such as through grazing or fire)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3) Many grasses also maintain a “bud bank” below ground, which are meristem structures that allow clonal propagation. Thus, even if the primary plant is severely damaged or killed by fire or </a:t>
            </a:r>
            <a:r>
              <a:rPr lang="en-US" sz="1000" baseline="0" dirty="0" err="1" smtClean="0"/>
              <a:t>herbivory</a:t>
            </a:r>
            <a:r>
              <a:rPr lang="en-US" sz="1000" baseline="0" dirty="0" smtClean="0"/>
              <a:t>, these buds allow rapid clonal growth to replace the original individual.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AS LONG AS GRAZING OR FIRE DISTURBANCE DOES NOT DAMAGE THE MERISTEMS DURING THIS TIME, GRASSES CAN CONTINUE TO GROW AFTER THE DISTURBANCE. OFTEN REMOVING THE FOLIAGE ACTUALLY STIMULATES MORE VEGETATIVE GROWTH.</a:t>
            </a:r>
          </a:p>
        </p:txBody>
      </p:sp>
      <p:sp>
        <p:nvSpPr>
          <p:cNvPr id="4" name="Slide Number Placeholder 3"/>
          <p:cNvSpPr>
            <a:spLocks noGrp="1"/>
          </p:cNvSpPr>
          <p:nvPr>
            <p:ph type="sldNum" sz="quarter" idx="10"/>
          </p:nvPr>
        </p:nvSpPr>
        <p:spPr/>
        <p:txBody>
          <a:bodyPr/>
          <a:lstStyle/>
          <a:p>
            <a:fld id="{25CAA39B-0FBB-481A-AF14-E9EBC183727A}" type="slidenum">
              <a:rPr lang="en-US" smtClean="0"/>
              <a:t>8</a:t>
            </a:fld>
            <a:endParaRPr lang="en-US"/>
          </a:p>
        </p:txBody>
      </p:sp>
    </p:spTree>
    <p:extLst>
      <p:ext uri="{BB962C8B-B14F-4D97-AF65-F5344CB8AC3E}">
        <p14:creationId xmlns:p14="http://schemas.microsoft.com/office/powerpoint/2010/main" val="237974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grasses become relatively vulnerable when they transition to the reproductive phase.</a:t>
            </a:r>
          </a:p>
          <a:p>
            <a:endParaRPr lang="en-US" baseline="0" dirty="0" smtClean="0"/>
          </a:p>
          <a:p>
            <a:r>
              <a:rPr lang="en-US" baseline="0" dirty="0" smtClean="0"/>
              <a:t>At this point, the apical meristem elevates from its previously safe position at the base of the plant, and the leaf meristems also are extended outward</a:t>
            </a:r>
            <a:r>
              <a:rPr lang="en-US" dirty="0" smtClean="0"/>
              <a:t> from the base of the leaf.</a:t>
            </a:r>
          </a:p>
          <a:p>
            <a:endParaRPr lang="en-US" dirty="0"/>
          </a:p>
          <a:p>
            <a:r>
              <a:rPr lang="en-US" dirty="0" smtClean="0"/>
              <a:t>If these </a:t>
            </a:r>
            <a:r>
              <a:rPr lang="en-US" dirty="0" err="1" smtClean="0"/>
              <a:t>meristematic</a:t>
            </a:r>
            <a:r>
              <a:rPr lang="en-US" dirty="0" smtClean="0"/>
              <a:t> tissues are damaged or removed during fire or grazing, it is relatively difficult for the plant to recover.</a:t>
            </a:r>
          </a:p>
        </p:txBody>
      </p:sp>
      <p:sp>
        <p:nvSpPr>
          <p:cNvPr id="4" name="Slide Number Placeholder 3"/>
          <p:cNvSpPr>
            <a:spLocks noGrp="1"/>
          </p:cNvSpPr>
          <p:nvPr>
            <p:ph type="sldNum" sz="quarter" idx="10"/>
          </p:nvPr>
        </p:nvSpPr>
        <p:spPr/>
        <p:txBody>
          <a:bodyPr/>
          <a:lstStyle/>
          <a:p>
            <a:fld id="{25CAA39B-0FBB-481A-AF14-E9EBC183727A}" type="slidenum">
              <a:rPr lang="en-US" smtClean="0"/>
              <a:t>9</a:t>
            </a:fld>
            <a:endParaRPr lang="en-US"/>
          </a:p>
        </p:txBody>
      </p:sp>
    </p:spTree>
    <p:extLst>
      <p:ext uri="{BB962C8B-B14F-4D97-AF65-F5344CB8AC3E}">
        <p14:creationId xmlns:p14="http://schemas.microsoft.com/office/powerpoint/2010/main" val="237974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5694467-82BA-497D-A0F3-8473FBD84F4F}" type="datetimeFigureOut">
              <a:rPr lang="en-US" smtClean="0"/>
              <a:t>9/30/11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88C6D57-0281-445C-81E8-813C95D541C7}"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694467-82BA-497D-A0F3-8473FBD84F4F}" type="datetimeFigureOut">
              <a:rPr lang="en-US" smtClean="0"/>
              <a:t>9/30/11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8C6D57-0281-445C-81E8-813C95D541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694467-82BA-497D-A0F3-8473FBD84F4F}" type="datetimeFigureOut">
              <a:rPr lang="en-US" smtClean="0"/>
              <a:t>9/30/11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8C6D57-0281-445C-81E8-813C95D541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694467-82BA-497D-A0F3-8473FBD84F4F}" type="datetimeFigureOut">
              <a:rPr lang="en-US" smtClean="0"/>
              <a:t>9/30/11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8C6D57-0281-445C-81E8-813C95D541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5694467-82BA-497D-A0F3-8473FBD84F4F}" type="datetimeFigureOut">
              <a:rPr lang="en-US" smtClean="0"/>
              <a:t>9/30/11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88C6D57-0281-445C-81E8-813C95D541C7}"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694467-82BA-497D-A0F3-8473FBD84F4F}" type="datetimeFigureOut">
              <a:rPr lang="en-US" smtClean="0"/>
              <a:t>9/30/11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88C6D57-0281-445C-81E8-813C95D541C7}"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5694467-82BA-497D-A0F3-8473FBD84F4F}" type="datetimeFigureOut">
              <a:rPr lang="en-US" smtClean="0"/>
              <a:t>9/30/11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88C6D57-0281-445C-81E8-813C95D541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5694467-82BA-497D-A0F3-8473FBD84F4F}" type="datetimeFigureOut">
              <a:rPr lang="en-US" smtClean="0"/>
              <a:t>9/30/11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88C6D57-0281-445C-81E8-813C95D541C7}"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5694467-82BA-497D-A0F3-8473FBD84F4F}" type="datetimeFigureOut">
              <a:rPr lang="en-US" smtClean="0"/>
              <a:t>9/30/11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88C6D57-0281-445C-81E8-813C95D54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5694467-82BA-497D-A0F3-8473FBD84F4F}" type="datetimeFigureOut">
              <a:rPr lang="en-US" smtClean="0"/>
              <a:t>9/30/11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88C6D57-0281-445C-81E8-813C95D541C7}"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05694467-82BA-497D-A0F3-8473FBD84F4F}" type="datetimeFigureOut">
              <a:rPr lang="en-US" smtClean="0"/>
              <a:t>9/30/11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88C6D57-0281-445C-81E8-813C95D541C7}"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5694467-82BA-497D-A0F3-8473FBD84F4F}" type="datetimeFigureOut">
              <a:rPr lang="en-US" smtClean="0"/>
              <a:t>9/30/11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88C6D57-0281-445C-81E8-813C95D541C7}"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268760"/>
            <a:ext cx="8458200" cy="718319"/>
          </a:xfrm>
        </p:spPr>
        <p:txBody>
          <a:bodyPr>
            <a:normAutofit fontScale="90000"/>
          </a:bodyPr>
          <a:lstStyle/>
          <a:p>
            <a:r>
              <a:rPr lang="en-US" dirty="0" smtClean="0"/>
              <a:t>Tallgrass Prairie Module</a:t>
            </a:r>
            <a:endParaRPr lang="en-US" dirty="0"/>
          </a:p>
        </p:txBody>
      </p:sp>
      <p:sp>
        <p:nvSpPr>
          <p:cNvPr id="3" name="Subtitle 2"/>
          <p:cNvSpPr>
            <a:spLocks noGrp="1"/>
          </p:cNvSpPr>
          <p:nvPr>
            <p:ph type="subTitle" idx="1"/>
          </p:nvPr>
        </p:nvSpPr>
        <p:spPr>
          <a:xfrm>
            <a:off x="467544" y="570384"/>
            <a:ext cx="8458200" cy="914400"/>
          </a:xfrm>
        </p:spPr>
        <p:txBody>
          <a:bodyPr/>
          <a:lstStyle/>
          <a:p>
            <a:r>
              <a:rPr lang="en-US" dirty="0" smtClean="0"/>
              <a:t>BIOL 585 – Fall 2011</a:t>
            </a:r>
            <a:endParaRPr lang="en-US" dirty="0"/>
          </a:p>
        </p:txBody>
      </p:sp>
      <p:pic>
        <p:nvPicPr>
          <p:cNvPr id="5" name="Picture 4"/>
          <p:cNvPicPr>
            <a:picLocks noChangeAspect="1"/>
          </p:cNvPicPr>
          <p:nvPr/>
        </p:nvPicPr>
        <p:blipFill>
          <a:blip r:embed="rId3"/>
          <a:stretch>
            <a:fillRect/>
          </a:stretch>
        </p:blipFill>
        <p:spPr>
          <a:xfrm>
            <a:off x="1979712" y="2780928"/>
            <a:ext cx="5256584" cy="3942438"/>
          </a:xfrm>
          <a:prstGeom prst="rect">
            <a:avLst/>
          </a:prstGeom>
          <a:ln w="28575" cmpd="sng">
            <a:solidFill>
              <a:srgbClr val="4E3B30"/>
            </a:solidFill>
          </a:ln>
        </p:spPr>
      </p:pic>
    </p:spTree>
    <p:extLst>
      <p:ext uri="{BB962C8B-B14F-4D97-AF65-F5344CB8AC3E}">
        <p14:creationId xmlns:p14="http://schemas.microsoft.com/office/powerpoint/2010/main" val="20869044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Grass </a:t>
            </a:r>
            <a:r>
              <a:rPr lang="en-US" sz="3600" dirty="0" err="1" smtClean="0"/>
              <a:t>Ecophysiology</a:t>
            </a:r>
            <a:endParaRPr lang="en-US" sz="3600" dirty="0"/>
          </a:p>
        </p:txBody>
      </p:sp>
      <p:sp>
        <p:nvSpPr>
          <p:cNvPr id="3" name="Content Placeholder 2"/>
          <p:cNvSpPr>
            <a:spLocks noGrp="1"/>
          </p:cNvSpPr>
          <p:nvPr>
            <p:ph idx="1"/>
          </p:nvPr>
        </p:nvSpPr>
        <p:spPr>
          <a:xfrm>
            <a:off x="304800" y="1554162"/>
            <a:ext cx="8686800" cy="5043190"/>
          </a:xfrm>
        </p:spPr>
        <p:txBody>
          <a:bodyPr>
            <a:normAutofit fontScale="92500"/>
          </a:bodyPr>
          <a:lstStyle/>
          <a:p>
            <a:pPr>
              <a:buFont typeface="Arial" pitchFamily="34" charset="0"/>
              <a:buChar char="•"/>
            </a:pPr>
            <a:r>
              <a:rPr lang="en-US" dirty="0" smtClean="0"/>
              <a:t>Cool-season (</a:t>
            </a:r>
            <a:r>
              <a:rPr lang="en-US" dirty="0"/>
              <a:t>C</a:t>
            </a:r>
            <a:r>
              <a:rPr lang="en-US" baseline="-25000" dirty="0"/>
              <a:t>3</a:t>
            </a:r>
            <a:r>
              <a:rPr lang="en-US" dirty="0" smtClean="0"/>
              <a:t>) grasses:</a:t>
            </a:r>
          </a:p>
          <a:p>
            <a:pPr marL="742950" lvl="2" indent="-342900">
              <a:buFont typeface="Wingdings" pitchFamily="2" charset="2"/>
              <a:buChar char="Ø"/>
            </a:pPr>
            <a:r>
              <a:rPr lang="en-US" sz="2600" dirty="0" smtClean="0"/>
              <a:t>Begin </a:t>
            </a:r>
            <a:r>
              <a:rPr lang="en-US" sz="2600" dirty="0"/>
              <a:t>growth in early </a:t>
            </a:r>
            <a:r>
              <a:rPr lang="en-US" sz="2600" dirty="0" smtClean="0"/>
              <a:t>spring &amp;  flower in early summer</a:t>
            </a:r>
          </a:p>
          <a:p>
            <a:pPr marL="742950" lvl="2" indent="-342900">
              <a:buFont typeface="Wingdings" pitchFamily="2" charset="2"/>
              <a:buChar char="Ø"/>
            </a:pPr>
            <a:r>
              <a:rPr lang="en-US" sz="2600" dirty="0" smtClean="0"/>
              <a:t>Do not grow during hot midsummer months</a:t>
            </a:r>
          </a:p>
          <a:p>
            <a:pPr marL="742950" lvl="2" indent="-342900">
              <a:buFont typeface="Wingdings" pitchFamily="2" charset="2"/>
              <a:buChar char="Ø"/>
            </a:pPr>
            <a:r>
              <a:rPr lang="en-US" sz="2600" dirty="0" smtClean="0"/>
              <a:t>May </a:t>
            </a:r>
            <a:r>
              <a:rPr lang="en-US" sz="2600" dirty="0"/>
              <a:t>grow again in the fall as temperatures cool and late summer precipitation replenishes soil </a:t>
            </a:r>
            <a:r>
              <a:rPr lang="en-US" sz="2600" dirty="0" smtClean="0"/>
              <a:t>moisture</a:t>
            </a:r>
          </a:p>
          <a:p>
            <a:pPr>
              <a:buFont typeface="Arial" pitchFamily="34" charset="0"/>
              <a:buChar char="•"/>
            </a:pPr>
            <a:r>
              <a:rPr lang="en-US" dirty="0" smtClean="0"/>
              <a:t>Warm-season (</a:t>
            </a:r>
            <a:r>
              <a:rPr lang="en-US" dirty="0"/>
              <a:t>C</a:t>
            </a:r>
            <a:r>
              <a:rPr lang="en-US" baseline="-25000" dirty="0"/>
              <a:t>4</a:t>
            </a:r>
            <a:r>
              <a:rPr lang="en-US" dirty="0" smtClean="0"/>
              <a:t>) grasses:</a:t>
            </a:r>
          </a:p>
          <a:p>
            <a:pPr lvl="1">
              <a:buFont typeface="Wingdings" pitchFamily="2" charset="2"/>
              <a:buChar char="Ø"/>
            </a:pPr>
            <a:r>
              <a:rPr lang="en-US" sz="2600" dirty="0" smtClean="0"/>
              <a:t>Begin growth in late spring &amp; flower in late summer</a:t>
            </a:r>
          </a:p>
          <a:p>
            <a:pPr lvl="1">
              <a:buFont typeface="Wingdings" pitchFamily="2" charset="2"/>
              <a:buChar char="Ø"/>
            </a:pPr>
            <a:r>
              <a:rPr lang="en-US" sz="2600" dirty="0" smtClean="0"/>
              <a:t>Use soil </a:t>
            </a:r>
            <a:r>
              <a:rPr lang="en-US" sz="2600" dirty="0"/>
              <a:t>moisture more efficiently than cool-season species and often can withstand drought conditions. </a:t>
            </a:r>
            <a:endParaRPr lang="en-US" sz="2600" dirty="0" smtClean="0"/>
          </a:p>
          <a:p>
            <a:pPr lvl="1">
              <a:buFont typeface="Wingdings" pitchFamily="2" charset="2"/>
              <a:buChar char="Ø"/>
            </a:pPr>
            <a:r>
              <a:rPr lang="en-US" sz="2600" dirty="0" smtClean="0"/>
              <a:t>Generally more </a:t>
            </a:r>
            <a:r>
              <a:rPr lang="en-US" sz="2600" dirty="0"/>
              <a:t>fibrous, contain more lignin, and </a:t>
            </a:r>
            <a:r>
              <a:rPr lang="en-US" sz="2600" dirty="0" smtClean="0"/>
              <a:t>are less digestible than C3</a:t>
            </a:r>
          </a:p>
        </p:txBody>
      </p:sp>
    </p:spTree>
    <p:extLst>
      <p:ext uri="{BB962C8B-B14F-4D97-AF65-F5344CB8AC3E}">
        <p14:creationId xmlns:p14="http://schemas.microsoft.com/office/powerpoint/2010/main" val="2620023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17896"/>
            <a:ext cx="5996907" cy="464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08312" y="6381328"/>
            <a:ext cx="5580112" cy="246221"/>
          </a:xfrm>
          <a:prstGeom prst="rect">
            <a:avLst/>
          </a:prstGeom>
        </p:spPr>
        <p:txBody>
          <a:bodyPr wrap="square">
            <a:spAutoFit/>
          </a:bodyPr>
          <a:lstStyle/>
          <a:p>
            <a:pPr algn="r"/>
            <a:r>
              <a:rPr lang="en-US" sz="1000" dirty="0" smtClean="0"/>
              <a:t>http://www2.mcdaniel.edu/Biology/wildamerica/grasslands/graslandoutline.html</a:t>
            </a:r>
            <a:endParaRPr lang="en-US" sz="1000" dirty="0"/>
          </a:p>
        </p:txBody>
      </p:sp>
      <p:sp>
        <p:nvSpPr>
          <p:cNvPr id="6" name="Rectangle 5"/>
          <p:cNvSpPr/>
          <p:nvPr/>
        </p:nvSpPr>
        <p:spPr>
          <a:xfrm>
            <a:off x="1665798" y="1772816"/>
            <a:ext cx="4464496"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ight Arrow 3"/>
          <p:cNvSpPr/>
          <p:nvPr/>
        </p:nvSpPr>
        <p:spPr>
          <a:xfrm>
            <a:off x="2637906" y="5953926"/>
            <a:ext cx="252028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7906" y="6082129"/>
            <a:ext cx="2273379" cy="369332"/>
          </a:xfrm>
          <a:prstGeom prst="rect">
            <a:avLst/>
          </a:prstGeom>
          <a:noFill/>
        </p:spPr>
        <p:txBody>
          <a:bodyPr wrap="none" rtlCol="0">
            <a:spAutoFit/>
          </a:bodyPr>
          <a:lstStyle/>
          <a:p>
            <a:r>
              <a:rPr lang="en-US" b="1" dirty="0" smtClean="0"/>
              <a:t>Precipitation gradient</a:t>
            </a:r>
            <a:endParaRPr lang="en-US" b="1" dirty="0"/>
          </a:p>
        </p:txBody>
      </p:sp>
      <p:sp>
        <p:nvSpPr>
          <p:cNvPr id="8" name="TextBox 7"/>
          <p:cNvSpPr txBox="1"/>
          <p:nvPr/>
        </p:nvSpPr>
        <p:spPr>
          <a:xfrm>
            <a:off x="6982183" y="4859868"/>
            <a:ext cx="754181" cy="369332"/>
          </a:xfrm>
          <a:prstGeom prst="rect">
            <a:avLst/>
          </a:prstGeom>
          <a:noFill/>
        </p:spPr>
        <p:txBody>
          <a:bodyPr wrap="none" rtlCol="0">
            <a:spAutoFit/>
          </a:bodyPr>
          <a:lstStyle/>
          <a:p>
            <a:r>
              <a:rPr lang="en-US" b="1" dirty="0" smtClean="0"/>
              <a:t>Warm</a:t>
            </a:r>
            <a:endParaRPr lang="en-US" b="1" dirty="0"/>
          </a:p>
        </p:txBody>
      </p:sp>
      <p:sp>
        <p:nvSpPr>
          <p:cNvPr id="10" name="TextBox 9"/>
          <p:cNvSpPr txBox="1"/>
          <p:nvPr/>
        </p:nvSpPr>
        <p:spPr>
          <a:xfrm>
            <a:off x="2021762" y="5891123"/>
            <a:ext cx="513730" cy="369332"/>
          </a:xfrm>
          <a:prstGeom prst="rect">
            <a:avLst/>
          </a:prstGeom>
          <a:noFill/>
        </p:spPr>
        <p:txBody>
          <a:bodyPr wrap="none" rtlCol="0">
            <a:spAutoFit/>
          </a:bodyPr>
          <a:lstStyle/>
          <a:p>
            <a:r>
              <a:rPr lang="en-US" b="1" dirty="0" smtClean="0"/>
              <a:t>Dry</a:t>
            </a:r>
            <a:endParaRPr lang="en-US" b="1" dirty="0"/>
          </a:p>
        </p:txBody>
      </p:sp>
      <p:sp>
        <p:nvSpPr>
          <p:cNvPr id="11" name="Right Arrow 10"/>
          <p:cNvSpPr/>
          <p:nvPr/>
        </p:nvSpPr>
        <p:spPr>
          <a:xfrm rot="5400000">
            <a:off x="5600355" y="3861048"/>
            <a:ext cx="252028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92280" y="3429000"/>
            <a:ext cx="1422762" cy="646331"/>
          </a:xfrm>
          <a:prstGeom prst="rect">
            <a:avLst/>
          </a:prstGeom>
          <a:noFill/>
        </p:spPr>
        <p:txBody>
          <a:bodyPr wrap="none" rtlCol="0">
            <a:spAutoFit/>
          </a:bodyPr>
          <a:lstStyle/>
          <a:p>
            <a:r>
              <a:rPr lang="en-US" b="1" dirty="0" smtClean="0"/>
              <a:t>Temperature</a:t>
            </a:r>
          </a:p>
          <a:p>
            <a:pPr algn="ctr"/>
            <a:r>
              <a:rPr lang="en-US" b="1" dirty="0" smtClean="0"/>
              <a:t>gradient</a:t>
            </a:r>
            <a:endParaRPr lang="en-US" b="1" dirty="0"/>
          </a:p>
        </p:txBody>
      </p:sp>
      <p:sp>
        <p:nvSpPr>
          <p:cNvPr id="13" name="Rectangle 12"/>
          <p:cNvSpPr/>
          <p:nvPr/>
        </p:nvSpPr>
        <p:spPr>
          <a:xfrm>
            <a:off x="2843808" y="6495147"/>
            <a:ext cx="5580112" cy="246221"/>
          </a:xfrm>
          <a:prstGeom prst="rect">
            <a:avLst/>
          </a:prstGeom>
        </p:spPr>
        <p:txBody>
          <a:bodyPr wrap="square">
            <a:spAutoFit/>
          </a:bodyPr>
          <a:lstStyle/>
          <a:p>
            <a:pPr algn="r"/>
            <a:r>
              <a:rPr lang="en-US" sz="1000" dirty="0" smtClean="0"/>
              <a:t>Knapp &amp; </a:t>
            </a:r>
            <a:r>
              <a:rPr lang="en-US" sz="1000" dirty="0" err="1" smtClean="0"/>
              <a:t>Seastedt</a:t>
            </a:r>
            <a:r>
              <a:rPr lang="en-US" sz="1000" dirty="0" smtClean="0"/>
              <a:t> (1998). Fig. 1.2 in </a:t>
            </a:r>
            <a:r>
              <a:rPr lang="en-US" sz="1000" i="1" dirty="0" smtClean="0"/>
              <a:t>Grassland Dynamics</a:t>
            </a:r>
            <a:r>
              <a:rPr lang="en-US" sz="1000" dirty="0" smtClean="0"/>
              <a:t>, eds. Knapp et al.</a:t>
            </a:r>
            <a:endParaRPr lang="en-US" sz="1000" dirty="0"/>
          </a:p>
        </p:txBody>
      </p:sp>
      <p:sp>
        <p:nvSpPr>
          <p:cNvPr id="14" name="TextBox 13"/>
          <p:cNvSpPr txBox="1"/>
          <p:nvPr/>
        </p:nvSpPr>
        <p:spPr>
          <a:xfrm>
            <a:off x="5220072" y="5877272"/>
            <a:ext cx="557910" cy="369332"/>
          </a:xfrm>
          <a:prstGeom prst="rect">
            <a:avLst/>
          </a:prstGeom>
          <a:noFill/>
        </p:spPr>
        <p:txBody>
          <a:bodyPr wrap="none" rtlCol="0">
            <a:spAutoFit/>
          </a:bodyPr>
          <a:lstStyle/>
          <a:p>
            <a:r>
              <a:rPr lang="en-US" b="1" dirty="0" smtClean="0"/>
              <a:t>Wet</a:t>
            </a:r>
            <a:endParaRPr lang="en-US" b="1" dirty="0"/>
          </a:p>
        </p:txBody>
      </p:sp>
      <p:sp>
        <p:nvSpPr>
          <p:cNvPr id="15" name="TextBox 14"/>
          <p:cNvSpPr txBox="1"/>
          <p:nvPr/>
        </p:nvSpPr>
        <p:spPr>
          <a:xfrm>
            <a:off x="6982183" y="2636912"/>
            <a:ext cx="611065" cy="369332"/>
          </a:xfrm>
          <a:prstGeom prst="rect">
            <a:avLst/>
          </a:prstGeom>
          <a:noFill/>
        </p:spPr>
        <p:txBody>
          <a:bodyPr wrap="none" rtlCol="0">
            <a:spAutoFit/>
          </a:bodyPr>
          <a:lstStyle/>
          <a:p>
            <a:r>
              <a:rPr lang="en-US" b="1" dirty="0" smtClean="0"/>
              <a:t>Cool</a:t>
            </a:r>
            <a:endParaRPr lang="en-US" b="1" dirty="0"/>
          </a:p>
        </p:txBody>
      </p:sp>
      <p:sp>
        <p:nvSpPr>
          <p:cNvPr id="7" name="Oval 6"/>
          <p:cNvSpPr/>
          <p:nvPr/>
        </p:nvSpPr>
        <p:spPr>
          <a:xfrm>
            <a:off x="3563888" y="3535769"/>
            <a:ext cx="1152128" cy="432792"/>
          </a:xfrm>
          <a:prstGeom prst="ellipse">
            <a:avLst/>
          </a:prstGeom>
          <a:solidFill>
            <a:schemeClr val="tx1">
              <a:alpha val="62000"/>
            </a:schemeClr>
          </a:solidFill>
          <a:ln>
            <a:solidFill>
              <a:schemeClr val="tx1"/>
            </a:solidFill>
          </a:ln>
        </p:spPr>
        <p:txBody>
          <a:bodyPr wrap="square">
            <a:spAutoFit/>
          </a:bodyPr>
          <a:lstStyle/>
          <a:p>
            <a:r>
              <a:rPr lang="en-US" sz="1400" b="1" dirty="0" smtClean="0">
                <a:solidFill>
                  <a:schemeClr val="bg1"/>
                </a:solidFill>
              </a:rPr>
              <a:t>C</a:t>
            </a:r>
            <a:r>
              <a:rPr lang="en-US" sz="1400" b="1" baseline="-25000" dirty="0" smtClean="0">
                <a:solidFill>
                  <a:schemeClr val="bg1"/>
                </a:solidFill>
              </a:rPr>
              <a:t>3</a:t>
            </a:r>
            <a:r>
              <a:rPr lang="en-US" sz="1400" b="1" dirty="0" smtClean="0">
                <a:solidFill>
                  <a:schemeClr val="bg1"/>
                </a:solidFill>
              </a:rPr>
              <a:t>&gt; C</a:t>
            </a:r>
            <a:r>
              <a:rPr lang="en-US" sz="1400" b="1" baseline="-25000" dirty="0">
                <a:solidFill>
                  <a:schemeClr val="bg1"/>
                </a:solidFill>
              </a:rPr>
              <a:t>4</a:t>
            </a:r>
            <a:endParaRPr lang="en-US" sz="1400" b="1" dirty="0">
              <a:solidFill>
                <a:schemeClr val="bg1"/>
              </a:solidFill>
            </a:endParaRPr>
          </a:p>
        </p:txBody>
      </p:sp>
      <p:sp>
        <p:nvSpPr>
          <p:cNvPr id="18" name="Oval 17"/>
          <p:cNvSpPr/>
          <p:nvPr/>
        </p:nvSpPr>
        <p:spPr>
          <a:xfrm>
            <a:off x="3591672" y="4232210"/>
            <a:ext cx="1124343" cy="432792"/>
          </a:xfrm>
          <a:prstGeom prst="ellipse">
            <a:avLst/>
          </a:prstGeom>
          <a:solidFill>
            <a:srgbClr val="FFFFFF">
              <a:alpha val="62000"/>
            </a:srgbClr>
          </a:solidFill>
          <a:ln>
            <a:solidFill>
              <a:schemeClr val="tx1"/>
            </a:solidFill>
          </a:ln>
        </p:spPr>
        <p:txBody>
          <a:bodyPr wrap="square">
            <a:spAutoFit/>
          </a:bodyPr>
          <a:lstStyle/>
          <a:p>
            <a:r>
              <a:rPr lang="en-US" sz="1400" b="1" dirty="0" smtClean="0">
                <a:solidFill>
                  <a:srgbClr val="000000"/>
                </a:solidFill>
              </a:rPr>
              <a:t>C</a:t>
            </a:r>
            <a:r>
              <a:rPr lang="en-US" sz="1400" b="1" baseline="-25000" dirty="0" smtClean="0">
                <a:solidFill>
                  <a:srgbClr val="000000"/>
                </a:solidFill>
              </a:rPr>
              <a:t>4</a:t>
            </a:r>
            <a:r>
              <a:rPr lang="en-US" sz="1400" b="1" dirty="0" smtClean="0">
                <a:solidFill>
                  <a:srgbClr val="000000"/>
                </a:solidFill>
              </a:rPr>
              <a:t>&gt; C</a:t>
            </a:r>
            <a:r>
              <a:rPr lang="en-US" sz="1400" b="1" baseline="-25000" dirty="0" smtClean="0">
                <a:solidFill>
                  <a:srgbClr val="000000"/>
                </a:solidFill>
              </a:rPr>
              <a:t>3</a:t>
            </a:r>
            <a:endParaRPr lang="en-US" sz="1400" b="1" dirty="0">
              <a:solidFill>
                <a:srgbClr val="000000"/>
              </a:solidFill>
            </a:endParaRPr>
          </a:p>
        </p:txBody>
      </p:sp>
      <p:sp>
        <p:nvSpPr>
          <p:cNvPr id="21" name="Title 1"/>
          <p:cNvSpPr>
            <a:spLocks noGrp="1"/>
          </p:cNvSpPr>
          <p:nvPr>
            <p:ph type="title"/>
          </p:nvPr>
        </p:nvSpPr>
        <p:spPr/>
        <p:txBody>
          <a:bodyPr>
            <a:normAutofit/>
          </a:bodyPr>
          <a:lstStyle/>
          <a:p>
            <a:r>
              <a:rPr lang="en-US" sz="3600" dirty="0" smtClean="0"/>
              <a:t>Climate and Grass </a:t>
            </a:r>
            <a:r>
              <a:rPr lang="en-US" sz="3600" dirty="0" err="1" smtClean="0"/>
              <a:t>Ecophysiology</a:t>
            </a:r>
            <a:endParaRPr lang="en-US" sz="3600" dirty="0"/>
          </a:p>
        </p:txBody>
      </p:sp>
    </p:spTree>
    <p:extLst>
      <p:ext uri="{BB962C8B-B14F-4D97-AF65-F5344CB8AC3E}">
        <p14:creationId xmlns:p14="http://schemas.microsoft.com/office/powerpoint/2010/main" val="35693762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Fire and Grass </a:t>
            </a:r>
            <a:r>
              <a:rPr lang="en-US" sz="3600" dirty="0" err="1"/>
              <a:t>E</a:t>
            </a:r>
            <a:r>
              <a:rPr lang="en-US" sz="3600" dirty="0" err="1" smtClean="0"/>
              <a:t>cophysiology</a:t>
            </a:r>
            <a:endParaRPr lang="en-US" sz="3600" dirty="0"/>
          </a:p>
        </p:txBody>
      </p:sp>
      <p:sp>
        <p:nvSpPr>
          <p:cNvPr id="3" name="Content Placeholder 2"/>
          <p:cNvSpPr>
            <a:spLocks noGrp="1"/>
          </p:cNvSpPr>
          <p:nvPr>
            <p:ph idx="1"/>
          </p:nvPr>
        </p:nvSpPr>
        <p:spPr>
          <a:xfrm>
            <a:off x="304800" y="1554163"/>
            <a:ext cx="8686800" cy="1586806"/>
          </a:xfrm>
        </p:spPr>
        <p:txBody>
          <a:bodyPr/>
          <a:lstStyle/>
          <a:p>
            <a:pPr marL="342900" lvl="1" indent="-342900">
              <a:buFont typeface="Wingdings 2"/>
              <a:buChar char=""/>
            </a:pPr>
            <a:endParaRPr lang="en-US" dirty="0"/>
          </a:p>
          <a:p>
            <a:pPr marL="0" lvl="1"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1043608" y="1556792"/>
            <a:ext cx="6912768" cy="4821656"/>
          </a:xfrm>
          <a:prstGeom prst="rect">
            <a:avLst/>
          </a:prstGeom>
          <a:ln w="19050" cmpd="sng">
            <a:solidFill>
              <a:schemeClr val="bg1"/>
            </a:solidFill>
          </a:ln>
        </p:spPr>
      </p:pic>
      <p:sp>
        <p:nvSpPr>
          <p:cNvPr id="5" name="Rectangle 4"/>
          <p:cNvSpPr/>
          <p:nvPr/>
        </p:nvSpPr>
        <p:spPr>
          <a:xfrm>
            <a:off x="3779912" y="6453336"/>
            <a:ext cx="4572000" cy="246221"/>
          </a:xfrm>
          <a:prstGeom prst="rect">
            <a:avLst/>
          </a:prstGeom>
        </p:spPr>
        <p:txBody>
          <a:bodyPr>
            <a:spAutoFit/>
          </a:bodyPr>
          <a:lstStyle/>
          <a:p>
            <a:pPr algn="r"/>
            <a:r>
              <a:rPr lang="en-US" sz="1000" dirty="0"/>
              <a:t>http://</a:t>
            </a:r>
            <a:r>
              <a:rPr lang="en-US" sz="1000" dirty="0" err="1"/>
              <a:t>academic.emporia.edu</a:t>
            </a:r>
            <a:r>
              <a:rPr lang="en-US" sz="1000" dirty="0"/>
              <a:t>/</a:t>
            </a:r>
            <a:r>
              <a:rPr lang="en-US" sz="1000" dirty="0" err="1"/>
              <a:t>aberjame</a:t>
            </a:r>
            <a:r>
              <a:rPr lang="en-US" sz="1000" dirty="0"/>
              <a:t>/ice/lec18/lec18.htm</a:t>
            </a:r>
          </a:p>
        </p:txBody>
      </p:sp>
    </p:spTree>
    <p:extLst>
      <p:ext uri="{BB962C8B-B14F-4D97-AF65-F5344CB8AC3E}">
        <p14:creationId xmlns:p14="http://schemas.microsoft.com/office/powerpoint/2010/main" val="12045773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Grazing and Grass </a:t>
            </a:r>
            <a:r>
              <a:rPr lang="en-US" sz="3600" dirty="0" err="1"/>
              <a:t>E</a:t>
            </a:r>
            <a:r>
              <a:rPr lang="en-US" sz="3600" dirty="0" err="1" smtClean="0"/>
              <a:t>cophysiology</a:t>
            </a:r>
            <a:endParaRPr lang="en-US" sz="3600" dirty="0"/>
          </a:p>
        </p:txBody>
      </p:sp>
      <p:sp>
        <p:nvSpPr>
          <p:cNvPr id="3" name="Content Placeholder 2"/>
          <p:cNvSpPr>
            <a:spLocks noGrp="1"/>
          </p:cNvSpPr>
          <p:nvPr>
            <p:ph idx="1"/>
          </p:nvPr>
        </p:nvSpPr>
        <p:spPr>
          <a:xfrm>
            <a:off x="304800" y="1554163"/>
            <a:ext cx="8686800" cy="1586806"/>
          </a:xfrm>
        </p:spPr>
        <p:txBody>
          <a:bodyPr/>
          <a:lstStyle/>
          <a:p>
            <a:pPr marL="457200" lvl="1" indent="-457200">
              <a:buFont typeface="Arial" pitchFamily="34" charset="0"/>
              <a:buChar char="•"/>
            </a:pPr>
            <a:r>
              <a:rPr lang="en-US" dirty="0" smtClean="0"/>
              <a:t>Grazers generally prefer </a:t>
            </a:r>
            <a:r>
              <a:rPr lang="en-US" dirty="0"/>
              <a:t>C</a:t>
            </a:r>
            <a:r>
              <a:rPr lang="en-US" baseline="-25000" dirty="0"/>
              <a:t>3</a:t>
            </a:r>
            <a:r>
              <a:rPr lang="en-US" dirty="0"/>
              <a:t> grasses </a:t>
            </a:r>
            <a:r>
              <a:rPr lang="en-US" dirty="0" smtClean="0"/>
              <a:t>over C</a:t>
            </a:r>
            <a:r>
              <a:rPr lang="en-US" baseline="-25000" dirty="0" smtClean="0"/>
              <a:t>4</a:t>
            </a:r>
            <a:r>
              <a:rPr lang="en-US" dirty="0" smtClean="0"/>
              <a:t> species at the same stage. </a:t>
            </a:r>
          </a:p>
          <a:p>
            <a:pPr marL="457200" lvl="1" indent="-457200">
              <a:buFont typeface="Arial" pitchFamily="34" charset="0"/>
              <a:buChar char="•"/>
            </a:pPr>
            <a:r>
              <a:rPr lang="en-US" dirty="0" smtClean="0"/>
              <a:t>…but they will also prefer new growth to old growth</a:t>
            </a:r>
          </a:p>
          <a:p>
            <a:pPr marL="0" lvl="1" indent="0">
              <a:buNone/>
            </a:pPr>
            <a:endParaRPr lang="en-US" dirty="0"/>
          </a:p>
          <a:p>
            <a:pPr marL="0" lvl="1" indent="0">
              <a:buNone/>
            </a:pPr>
            <a:endParaRPr lang="en-US" dirty="0"/>
          </a:p>
          <a:p>
            <a:endParaRPr lang="en-US" dirty="0"/>
          </a:p>
        </p:txBody>
      </p:sp>
      <p:sp>
        <p:nvSpPr>
          <p:cNvPr id="5" name="TextBox 4"/>
          <p:cNvSpPr txBox="1"/>
          <p:nvPr/>
        </p:nvSpPr>
        <p:spPr>
          <a:xfrm>
            <a:off x="323528" y="3356992"/>
            <a:ext cx="3384376" cy="2554545"/>
          </a:xfrm>
          <a:prstGeom prst="rect">
            <a:avLst/>
          </a:prstGeom>
          <a:noFill/>
        </p:spPr>
        <p:txBody>
          <a:bodyPr wrap="square" rtlCol="0">
            <a:spAutoFit/>
          </a:bodyPr>
          <a:lstStyle/>
          <a:p>
            <a:pPr marL="0" lvl="1" algn="ctr"/>
            <a:r>
              <a:rPr lang="en-US" sz="3200" i="1" dirty="0" smtClean="0"/>
              <a:t>Grazer preference for C</a:t>
            </a:r>
            <a:r>
              <a:rPr lang="en-US" sz="3200" i="1" baseline="-25000" dirty="0" smtClean="0"/>
              <a:t>3 </a:t>
            </a:r>
            <a:r>
              <a:rPr lang="en-US" sz="3200" i="1" dirty="0" smtClean="0"/>
              <a:t>or C</a:t>
            </a:r>
            <a:r>
              <a:rPr lang="en-US" sz="3200" i="1" baseline="-25000" dirty="0" smtClean="0"/>
              <a:t>4 </a:t>
            </a:r>
            <a:r>
              <a:rPr lang="en-US" sz="3200" i="1" dirty="0" smtClean="0"/>
              <a:t>can vary with the time of year</a:t>
            </a:r>
            <a:endParaRPr lang="en-US" sz="3200"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501008"/>
            <a:ext cx="4445913" cy="2376264"/>
          </a:xfrm>
          <a:prstGeom prst="rect">
            <a:avLst/>
          </a:prstGeom>
          <a:noFill/>
          <a:ln w="19050" cmpd="sng">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651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Effects of Disturbance on Prairie Plants</a:t>
            </a:r>
            <a:endParaRPr lang="en-US" sz="3200" dirty="0"/>
          </a:p>
        </p:txBody>
      </p:sp>
      <p:sp>
        <p:nvSpPr>
          <p:cNvPr id="3" name="Content Placeholder 2"/>
          <p:cNvSpPr>
            <a:spLocks noGrp="1"/>
          </p:cNvSpPr>
          <p:nvPr>
            <p:ph idx="1"/>
          </p:nvPr>
        </p:nvSpPr>
        <p:spPr>
          <a:xfrm>
            <a:off x="304800" y="1554162"/>
            <a:ext cx="8686800" cy="2882949"/>
          </a:xfrm>
        </p:spPr>
        <p:txBody>
          <a:bodyPr>
            <a:normAutofit fontScale="92500"/>
          </a:bodyPr>
          <a:lstStyle/>
          <a:p>
            <a:pPr marL="0" lvl="1" indent="0">
              <a:buNone/>
            </a:pPr>
            <a:r>
              <a:rPr lang="en-US" sz="3500" dirty="0" smtClean="0"/>
              <a:t>The effects of grazing and fire on tallgrass prairie plant communities depends on:</a:t>
            </a:r>
          </a:p>
          <a:p>
            <a:pPr marL="400050" lvl="2" indent="0">
              <a:buNone/>
            </a:pPr>
            <a:r>
              <a:rPr lang="en-US" sz="3100" b="1" dirty="0" smtClean="0"/>
              <a:t>(1) </a:t>
            </a:r>
            <a:r>
              <a:rPr lang="en-US" sz="3100" dirty="0" smtClean="0"/>
              <a:t>the </a:t>
            </a:r>
            <a:r>
              <a:rPr lang="en-US" sz="3100" u="sng" dirty="0" smtClean="0"/>
              <a:t>timing</a:t>
            </a:r>
            <a:r>
              <a:rPr lang="en-US" sz="3100" dirty="0" smtClean="0"/>
              <a:t> of the disturbance</a:t>
            </a:r>
          </a:p>
          <a:p>
            <a:pPr marL="400050" lvl="2" indent="0">
              <a:buNone/>
            </a:pPr>
            <a:r>
              <a:rPr lang="en-US" sz="3100" dirty="0" smtClean="0"/>
              <a:t>(2) the </a:t>
            </a:r>
            <a:r>
              <a:rPr lang="en-US" sz="3100" u="sng" dirty="0" smtClean="0"/>
              <a:t>frequency</a:t>
            </a:r>
            <a:r>
              <a:rPr lang="en-US" sz="3100" dirty="0" smtClean="0"/>
              <a:t> of the disturbance</a:t>
            </a:r>
          </a:p>
          <a:p>
            <a:pPr marL="400050" lvl="2" indent="0">
              <a:buNone/>
            </a:pPr>
            <a:r>
              <a:rPr lang="en-US" sz="3100" dirty="0" smtClean="0"/>
              <a:t>(3) the </a:t>
            </a:r>
            <a:r>
              <a:rPr lang="en-US" sz="3100" u="sng" dirty="0" smtClean="0"/>
              <a:t>intensity</a:t>
            </a:r>
            <a:r>
              <a:rPr lang="en-US" sz="3100" dirty="0" smtClean="0"/>
              <a:t> of the disturbance</a:t>
            </a:r>
          </a:p>
          <a:p>
            <a:pPr marL="342900" lvl="1" indent="-342900">
              <a:buFont typeface="Wingdings 2"/>
              <a:buChar char=""/>
            </a:pPr>
            <a:endParaRPr lang="en-US" dirty="0"/>
          </a:p>
          <a:p>
            <a:pPr marL="0" lvl="1" indent="0">
              <a:buNone/>
            </a:pPr>
            <a:endParaRPr lang="en-US" dirty="0"/>
          </a:p>
          <a:p>
            <a:endParaRPr lang="en-US" dirty="0"/>
          </a:p>
        </p:txBody>
      </p:sp>
    </p:spTree>
    <p:extLst>
      <p:ext uri="{BB962C8B-B14F-4D97-AF65-F5344CB8AC3E}">
        <p14:creationId xmlns:p14="http://schemas.microsoft.com/office/powerpoint/2010/main" val="33111588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2882949"/>
          </a:xfrm>
        </p:spPr>
        <p:txBody>
          <a:bodyPr>
            <a:normAutofit fontScale="92500"/>
          </a:bodyPr>
          <a:lstStyle/>
          <a:p>
            <a:pPr marL="0" lvl="1" indent="0">
              <a:buNone/>
            </a:pPr>
            <a:r>
              <a:rPr lang="en-US" sz="3500" dirty="0" smtClean="0"/>
              <a:t>The effects of grazing and fire on tallgrass prairie plant communities depends on:</a:t>
            </a:r>
          </a:p>
          <a:p>
            <a:pPr marL="400050" lvl="2" indent="0">
              <a:buNone/>
            </a:pPr>
            <a:r>
              <a:rPr lang="en-US" sz="3100" b="1" dirty="0" smtClean="0">
                <a:solidFill>
                  <a:srgbClr val="FF0000"/>
                </a:solidFill>
              </a:rPr>
              <a:t>(1) </a:t>
            </a:r>
            <a:r>
              <a:rPr lang="en-US" sz="3100" dirty="0" smtClean="0">
                <a:solidFill>
                  <a:srgbClr val="FF0000"/>
                </a:solidFill>
              </a:rPr>
              <a:t>the </a:t>
            </a:r>
            <a:r>
              <a:rPr lang="en-US" sz="3100" u="sng" dirty="0" smtClean="0">
                <a:solidFill>
                  <a:srgbClr val="FF0000"/>
                </a:solidFill>
              </a:rPr>
              <a:t>timing</a:t>
            </a:r>
            <a:r>
              <a:rPr lang="en-US" sz="3100" dirty="0" smtClean="0">
                <a:solidFill>
                  <a:srgbClr val="FF0000"/>
                </a:solidFill>
              </a:rPr>
              <a:t> of the disturbance</a:t>
            </a:r>
          </a:p>
          <a:p>
            <a:pPr marL="400050" lvl="2" indent="0">
              <a:buNone/>
            </a:pPr>
            <a:r>
              <a:rPr lang="en-US" sz="3100" dirty="0" smtClean="0">
                <a:solidFill>
                  <a:schemeClr val="bg2">
                    <a:lumMod val="60000"/>
                    <a:lumOff val="40000"/>
                  </a:schemeClr>
                </a:solidFill>
              </a:rPr>
              <a:t>(2) the </a:t>
            </a:r>
            <a:r>
              <a:rPr lang="en-US" sz="3100" u="sng" dirty="0" smtClean="0">
                <a:solidFill>
                  <a:schemeClr val="bg2">
                    <a:lumMod val="60000"/>
                    <a:lumOff val="40000"/>
                  </a:schemeClr>
                </a:solidFill>
              </a:rPr>
              <a:t>frequency</a:t>
            </a:r>
            <a:r>
              <a:rPr lang="en-US" sz="3100" dirty="0" smtClean="0">
                <a:solidFill>
                  <a:schemeClr val="bg2">
                    <a:lumMod val="60000"/>
                    <a:lumOff val="40000"/>
                  </a:schemeClr>
                </a:solidFill>
              </a:rPr>
              <a:t> of the disturbance</a:t>
            </a:r>
          </a:p>
          <a:p>
            <a:pPr marL="400050" lvl="2" indent="0">
              <a:buNone/>
            </a:pPr>
            <a:r>
              <a:rPr lang="en-US" sz="3100" dirty="0" smtClean="0">
                <a:solidFill>
                  <a:schemeClr val="bg2">
                    <a:lumMod val="60000"/>
                    <a:lumOff val="40000"/>
                  </a:schemeClr>
                </a:solidFill>
              </a:rPr>
              <a:t>(3) the </a:t>
            </a:r>
            <a:r>
              <a:rPr lang="en-US" sz="3100" u="sng" dirty="0" smtClean="0">
                <a:solidFill>
                  <a:schemeClr val="bg2">
                    <a:lumMod val="60000"/>
                    <a:lumOff val="40000"/>
                  </a:schemeClr>
                </a:solidFill>
              </a:rPr>
              <a:t>intensity</a:t>
            </a:r>
            <a:r>
              <a:rPr lang="en-US" sz="3100" dirty="0" smtClean="0">
                <a:solidFill>
                  <a:schemeClr val="bg2">
                    <a:lumMod val="60000"/>
                    <a:lumOff val="40000"/>
                  </a:schemeClr>
                </a:solidFill>
              </a:rPr>
              <a:t> of the disturbance</a:t>
            </a:r>
          </a:p>
          <a:p>
            <a:pPr marL="342900" lvl="1" indent="-342900">
              <a:buFont typeface="Wingdings 2"/>
              <a:buChar char=""/>
            </a:pPr>
            <a:endParaRPr lang="en-US" dirty="0"/>
          </a:p>
          <a:p>
            <a:pPr marL="0" lvl="1" indent="0">
              <a:buNone/>
            </a:pPr>
            <a:endParaRPr lang="en-US" dirty="0"/>
          </a:p>
          <a:p>
            <a:endParaRPr lang="en-US" dirty="0"/>
          </a:p>
        </p:txBody>
      </p:sp>
      <p:sp>
        <p:nvSpPr>
          <p:cNvPr id="6" name="Title 1"/>
          <p:cNvSpPr>
            <a:spLocks noGrp="1"/>
          </p:cNvSpPr>
          <p:nvPr>
            <p:ph type="title"/>
          </p:nvPr>
        </p:nvSpPr>
        <p:spPr>
          <a:xfrm>
            <a:off x="457200" y="253536"/>
            <a:ext cx="8229600" cy="1143000"/>
          </a:xfrm>
        </p:spPr>
        <p:txBody>
          <a:bodyPr>
            <a:noAutofit/>
          </a:bodyPr>
          <a:lstStyle/>
          <a:p>
            <a:r>
              <a:rPr lang="en-US" sz="3200" dirty="0" smtClean="0"/>
              <a:t>Effects of Disturbance on Prairie Plants</a:t>
            </a:r>
            <a:endParaRPr lang="en-US" sz="3200" dirty="0"/>
          </a:p>
        </p:txBody>
      </p:sp>
    </p:spTree>
    <p:extLst>
      <p:ext uri="{BB962C8B-B14F-4D97-AF65-F5344CB8AC3E}">
        <p14:creationId xmlns:p14="http://schemas.microsoft.com/office/powerpoint/2010/main" val="35690836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5187205"/>
          </a:xfrm>
        </p:spPr>
        <p:txBody>
          <a:bodyPr>
            <a:normAutofit fontScale="92500" lnSpcReduction="10000"/>
          </a:bodyPr>
          <a:lstStyle/>
          <a:p>
            <a:pPr marL="0" lvl="1" indent="0">
              <a:buNone/>
            </a:pPr>
            <a:r>
              <a:rPr lang="en-US" sz="3500" u="sng" dirty="0" smtClean="0"/>
              <a:t>Today’s lab</a:t>
            </a:r>
          </a:p>
          <a:p>
            <a:pPr marL="0" lvl="1" indent="0">
              <a:buNone/>
            </a:pPr>
            <a:r>
              <a:rPr lang="en-US" dirty="0" smtClean="0"/>
              <a:t>The ecological question:</a:t>
            </a:r>
          </a:p>
          <a:p>
            <a:pPr marL="0" lvl="1" indent="0" algn="ctr">
              <a:buNone/>
            </a:pPr>
            <a:r>
              <a:rPr lang="en-US" b="1" i="1" dirty="0">
                <a:solidFill>
                  <a:schemeClr val="accent6"/>
                </a:solidFill>
              </a:rPr>
              <a:t>How does the timing of fire disturbance impact plant populations and communities in </a:t>
            </a:r>
            <a:r>
              <a:rPr lang="en-US" b="1" i="1" dirty="0" smtClean="0">
                <a:solidFill>
                  <a:schemeClr val="accent6"/>
                </a:solidFill>
              </a:rPr>
              <a:t>the </a:t>
            </a:r>
            <a:r>
              <a:rPr lang="en-US" b="1" i="1" dirty="0" err="1">
                <a:solidFill>
                  <a:schemeClr val="accent6"/>
                </a:solidFill>
              </a:rPr>
              <a:t>tallgrass</a:t>
            </a:r>
            <a:r>
              <a:rPr lang="en-US" b="1" i="1" dirty="0">
                <a:solidFill>
                  <a:schemeClr val="accent6"/>
                </a:solidFill>
              </a:rPr>
              <a:t> prairie?</a:t>
            </a:r>
            <a:r>
              <a:rPr lang="en-US" dirty="0">
                <a:solidFill>
                  <a:schemeClr val="accent6"/>
                </a:solidFill>
              </a:rPr>
              <a:t> </a:t>
            </a:r>
            <a:endParaRPr lang="en-US" dirty="0" smtClean="0">
              <a:solidFill>
                <a:schemeClr val="accent6"/>
              </a:solidFill>
            </a:endParaRPr>
          </a:p>
          <a:p>
            <a:pPr marL="0" lvl="1" indent="0" algn="ctr">
              <a:buNone/>
            </a:pPr>
            <a:endParaRPr lang="en-US" dirty="0">
              <a:solidFill>
                <a:schemeClr val="tx2"/>
              </a:solidFill>
            </a:endParaRPr>
          </a:p>
          <a:p>
            <a:pPr marL="0" lvl="1" indent="0">
              <a:buNone/>
            </a:pPr>
            <a:r>
              <a:rPr lang="en-US" dirty="0" smtClean="0"/>
              <a:t>Specific objectives:</a:t>
            </a:r>
            <a:endParaRPr lang="en-US" dirty="0"/>
          </a:p>
          <a:p>
            <a:pPr marL="514350" lvl="0" indent="-514350">
              <a:buClrTx/>
              <a:buSzPct val="100000"/>
              <a:buFont typeface="+mj-lt"/>
              <a:buAutoNum type="arabicParenR"/>
            </a:pPr>
            <a:r>
              <a:rPr lang="en-US" sz="2600" dirty="0"/>
              <a:t>Develop a quantitative understanding of the effects of disturbance on community structure by examining the data presented in a published manuscript.</a:t>
            </a:r>
          </a:p>
          <a:p>
            <a:pPr marL="514350" lvl="0" indent="-514350">
              <a:buClrTx/>
              <a:buSzPct val="100000"/>
              <a:buFont typeface="+mj-lt"/>
              <a:buAutoNum type="arabicParenR"/>
            </a:pPr>
            <a:r>
              <a:rPr lang="en-US" sz="2600" dirty="0"/>
              <a:t>Present and interpret data in a graphical format using an existing long-term data set.</a:t>
            </a:r>
          </a:p>
          <a:p>
            <a:pPr marL="514350" lvl="0" indent="-514350">
              <a:buClrTx/>
              <a:buSzPct val="100000"/>
              <a:buFont typeface="+mj-lt"/>
              <a:buAutoNum type="arabicParenR"/>
            </a:pPr>
            <a:r>
              <a:rPr lang="en-US" sz="2600" dirty="0"/>
              <a:t>Investigate the sources of variation within a data set, and the consequences of grouping biological units into larger entities for the interpretation of results.</a:t>
            </a:r>
          </a:p>
          <a:p>
            <a:pPr marL="0" lvl="1" indent="0">
              <a:buNone/>
            </a:pPr>
            <a:endParaRPr lang="en-US" dirty="0">
              <a:solidFill>
                <a:srgbClr val="660066"/>
              </a:solidFill>
            </a:endParaRPr>
          </a:p>
          <a:p>
            <a:endParaRPr lang="en-US" dirty="0"/>
          </a:p>
        </p:txBody>
      </p:sp>
      <p:sp>
        <p:nvSpPr>
          <p:cNvPr id="6" name="Title 1"/>
          <p:cNvSpPr>
            <a:spLocks noGrp="1"/>
          </p:cNvSpPr>
          <p:nvPr>
            <p:ph type="title"/>
          </p:nvPr>
        </p:nvSpPr>
        <p:spPr>
          <a:xfrm>
            <a:off x="457200" y="253536"/>
            <a:ext cx="8229600" cy="1143000"/>
          </a:xfrm>
        </p:spPr>
        <p:txBody>
          <a:bodyPr>
            <a:noAutofit/>
          </a:bodyPr>
          <a:lstStyle/>
          <a:p>
            <a:r>
              <a:rPr lang="en-US" sz="3200" dirty="0" smtClean="0"/>
              <a:t>Effects of Disturbance on Prairie Plants</a:t>
            </a:r>
            <a:endParaRPr lang="en-US" sz="3200" dirty="0"/>
          </a:p>
        </p:txBody>
      </p:sp>
    </p:spTree>
    <p:extLst>
      <p:ext uri="{BB962C8B-B14F-4D97-AF65-F5344CB8AC3E}">
        <p14:creationId xmlns:p14="http://schemas.microsoft.com/office/powerpoint/2010/main" val="3675552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54162"/>
            <a:ext cx="9036496" cy="5187205"/>
          </a:xfrm>
        </p:spPr>
        <p:txBody>
          <a:bodyPr>
            <a:normAutofit/>
          </a:bodyPr>
          <a:lstStyle/>
          <a:p>
            <a:pPr marL="0" lvl="1" indent="0">
              <a:buNone/>
            </a:pPr>
            <a:r>
              <a:rPr lang="en-US" sz="3200" u="sng" dirty="0" smtClean="0"/>
              <a:t>Next week:</a:t>
            </a:r>
          </a:p>
          <a:p>
            <a:pPr marL="0" lvl="1" indent="0">
              <a:buNone/>
            </a:pPr>
            <a:r>
              <a:rPr lang="en-US" i="1" dirty="0" smtClean="0"/>
              <a:t>Restoration ecology: using disturbance to manage diversity</a:t>
            </a:r>
          </a:p>
          <a:p>
            <a:pPr marL="0" lvl="1" indent="0">
              <a:buNone/>
            </a:pPr>
            <a:endParaRPr lang="en-US" i="1" dirty="0"/>
          </a:p>
          <a:p>
            <a:pPr marL="0" lvl="1" indent="0">
              <a:buNone/>
            </a:pPr>
            <a:r>
              <a:rPr lang="en-US" sz="3200" u="sng" dirty="0" smtClean="0"/>
              <a:t>Come prepared!</a:t>
            </a:r>
          </a:p>
          <a:p>
            <a:pPr marL="857250" lvl="2" indent="-457200">
              <a:buFont typeface="Wingdings" charset="2"/>
              <a:buChar char="ü"/>
            </a:pPr>
            <a:r>
              <a:rPr lang="en-US" dirty="0" smtClean="0"/>
              <a:t>Long pants, long sleeves</a:t>
            </a:r>
          </a:p>
          <a:p>
            <a:pPr marL="857250" lvl="2" indent="-457200">
              <a:buFont typeface="Wingdings" charset="2"/>
              <a:buChar char="ü"/>
            </a:pPr>
            <a:r>
              <a:rPr lang="en-US" dirty="0" smtClean="0"/>
              <a:t>Sunblock &amp; hat – or raincoat and umbrella!</a:t>
            </a:r>
          </a:p>
          <a:p>
            <a:pPr marL="857250" lvl="2" indent="-457200">
              <a:buFont typeface="Wingdings" charset="2"/>
              <a:buChar char="ü"/>
            </a:pPr>
            <a:r>
              <a:rPr lang="en-US" dirty="0" smtClean="0"/>
              <a:t>Water</a:t>
            </a:r>
          </a:p>
          <a:p>
            <a:pPr marL="857250" lvl="2" indent="-457200">
              <a:buFont typeface="Wingdings" charset="2"/>
              <a:buChar char="ü"/>
            </a:pPr>
            <a:r>
              <a:rPr lang="en-US" dirty="0"/>
              <a:t>	</a:t>
            </a:r>
            <a:r>
              <a:rPr lang="en-US" dirty="0" smtClean="0"/>
              <a:t>Energy &amp; a positive attitude</a:t>
            </a:r>
          </a:p>
        </p:txBody>
      </p:sp>
      <p:sp>
        <p:nvSpPr>
          <p:cNvPr id="5" name="Title 1"/>
          <p:cNvSpPr>
            <a:spLocks noGrp="1"/>
          </p:cNvSpPr>
          <p:nvPr>
            <p:ph type="title"/>
          </p:nvPr>
        </p:nvSpPr>
        <p:spPr>
          <a:xfrm>
            <a:off x="457200" y="253536"/>
            <a:ext cx="8229600" cy="1143000"/>
          </a:xfrm>
        </p:spPr>
        <p:txBody>
          <a:bodyPr>
            <a:noAutofit/>
          </a:bodyPr>
          <a:lstStyle/>
          <a:p>
            <a:r>
              <a:rPr lang="en-US" sz="3200" dirty="0" smtClean="0"/>
              <a:t>Effects of Disturbance on Prairie Plants</a:t>
            </a:r>
            <a:endParaRPr lang="en-US" sz="3200" dirty="0"/>
          </a:p>
        </p:txBody>
      </p:sp>
    </p:spTree>
    <p:extLst>
      <p:ext uri="{BB962C8B-B14F-4D97-AF65-F5344CB8AC3E}">
        <p14:creationId xmlns:p14="http://schemas.microsoft.com/office/powerpoint/2010/main" val="906835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t>Tallgrass Prairie Module</a:t>
            </a:r>
            <a:endParaRPr lang="en-US" sz="3600" dirty="0"/>
          </a:p>
        </p:txBody>
      </p:sp>
      <p:sp>
        <p:nvSpPr>
          <p:cNvPr id="3" name="Content Placeholder 2"/>
          <p:cNvSpPr>
            <a:spLocks noGrp="1"/>
          </p:cNvSpPr>
          <p:nvPr>
            <p:ph idx="1"/>
          </p:nvPr>
        </p:nvSpPr>
        <p:spPr>
          <a:xfrm>
            <a:off x="251520" y="4221088"/>
            <a:ext cx="8686800" cy="2088232"/>
          </a:xfrm>
        </p:spPr>
        <p:txBody>
          <a:bodyPr>
            <a:normAutofit fontScale="85000" lnSpcReduction="10000"/>
          </a:bodyPr>
          <a:lstStyle/>
          <a:p>
            <a:pPr marL="0" indent="0">
              <a:buNone/>
            </a:pPr>
            <a:r>
              <a:rPr lang="en-US" sz="3000" dirty="0" smtClean="0"/>
              <a:t>Schedule:</a:t>
            </a:r>
            <a:endParaRPr lang="en-US" sz="3000" dirty="0"/>
          </a:p>
          <a:p>
            <a:pPr marL="400050" lvl="1" indent="0">
              <a:buNone/>
            </a:pPr>
            <a:r>
              <a:rPr lang="en-US" sz="2600" dirty="0" smtClean="0">
                <a:solidFill>
                  <a:schemeClr val="accent1"/>
                </a:solidFill>
              </a:rPr>
              <a:t>Week 1:  </a:t>
            </a:r>
            <a:r>
              <a:rPr lang="en-US" sz="2600" dirty="0" smtClean="0"/>
              <a:t>Figure set activity (LAB)</a:t>
            </a:r>
          </a:p>
          <a:p>
            <a:pPr marL="400050" lvl="1" indent="0">
              <a:buNone/>
            </a:pPr>
            <a:r>
              <a:rPr lang="en-US" sz="2600" b="1" dirty="0" smtClean="0">
                <a:solidFill>
                  <a:schemeClr val="accent1"/>
                </a:solidFill>
              </a:rPr>
              <a:t>Week 2:  </a:t>
            </a:r>
            <a:r>
              <a:rPr lang="en-US" sz="2600" dirty="0" smtClean="0"/>
              <a:t>Field sampling at Prophetstown State Park (FIELD)</a:t>
            </a:r>
          </a:p>
          <a:p>
            <a:pPr marL="400050" lvl="1" indent="0">
              <a:buNone/>
            </a:pPr>
            <a:r>
              <a:rPr lang="en-US" sz="2600" b="1" dirty="0" smtClean="0">
                <a:solidFill>
                  <a:schemeClr val="accent1"/>
                </a:solidFill>
              </a:rPr>
              <a:t>Week 3:  </a:t>
            </a:r>
            <a:r>
              <a:rPr lang="en-US" sz="2600" dirty="0" smtClean="0"/>
              <a:t>Data analysis &amp; interpretation (LAB)</a:t>
            </a:r>
          </a:p>
          <a:p>
            <a:pPr marL="400050" lvl="1" indent="0">
              <a:buNone/>
            </a:pPr>
            <a:r>
              <a:rPr lang="en-US" sz="2600" b="1" dirty="0" smtClean="0">
                <a:solidFill>
                  <a:schemeClr val="accent1"/>
                </a:solidFill>
              </a:rPr>
              <a:t>Week 4:  </a:t>
            </a:r>
            <a:r>
              <a:rPr lang="en-US" sz="2600" dirty="0" smtClean="0"/>
              <a:t>Discussion and literature review (LAB)</a:t>
            </a:r>
            <a:endParaRPr lang="en-US" sz="2600" dirty="0"/>
          </a:p>
        </p:txBody>
      </p:sp>
      <p:sp>
        <p:nvSpPr>
          <p:cNvPr id="5" name="Content Placeholder 2"/>
          <p:cNvSpPr txBox="1">
            <a:spLocks/>
          </p:cNvSpPr>
          <p:nvPr/>
        </p:nvSpPr>
        <p:spPr>
          <a:xfrm>
            <a:off x="251520" y="1412776"/>
            <a:ext cx="8686800" cy="2795141"/>
          </a:xfrm>
          <a:prstGeom prst="rect">
            <a:avLst/>
          </a:prstGeom>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sz="2800" dirty="0" smtClean="0"/>
              <a:t>Overall objectives:</a:t>
            </a:r>
          </a:p>
          <a:p>
            <a:pPr marL="914400" lvl="1" indent="-457200">
              <a:buSzPct val="100000"/>
              <a:buFont typeface="+mj-lt"/>
              <a:buAutoNum type="arabicParenR"/>
            </a:pPr>
            <a:r>
              <a:rPr lang="en-US" sz="2400" dirty="0" smtClean="0"/>
              <a:t>Understand how disturbance can structure communities</a:t>
            </a:r>
          </a:p>
          <a:p>
            <a:pPr marL="914400" lvl="1" indent="-457200">
              <a:buSzPct val="100000"/>
              <a:buFont typeface="+mj-lt"/>
              <a:buAutoNum type="arabicParenR"/>
            </a:pPr>
            <a:r>
              <a:rPr lang="en-US" sz="2400" dirty="0" smtClean="0"/>
              <a:t>Become familiar with a natural local ecosystem</a:t>
            </a:r>
          </a:p>
          <a:p>
            <a:pPr marL="914400" lvl="1" indent="-457200">
              <a:buSzPct val="100000"/>
              <a:buFont typeface="+mj-lt"/>
              <a:buAutoNum type="arabicParenR"/>
            </a:pPr>
            <a:r>
              <a:rPr lang="en-US" sz="2400" dirty="0" smtClean="0"/>
              <a:t>Work with data: graphing, interpreting, exploring, analyzing</a:t>
            </a:r>
          </a:p>
          <a:p>
            <a:pPr marL="914400" lvl="1" indent="-457200">
              <a:buSzPct val="100000"/>
              <a:buFont typeface="+mj-lt"/>
              <a:buAutoNum type="arabicParenR"/>
            </a:pPr>
            <a:r>
              <a:rPr lang="en-US" sz="2400" dirty="0" smtClean="0"/>
              <a:t>Learn transect-based vegetation sampling technique</a:t>
            </a:r>
          </a:p>
          <a:p>
            <a:pPr marL="914400" lvl="1" indent="-457200">
              <a:buSzPct val="100000"/>
              <a:buFont typeface="+mj-lt"/>
              <a:buAutoNum type="arabicParenR"/>
            </a:pPr>
            <a:r>
              <a:rPr lang="en-US" sz="2400" dirty="0" smtClean="0"/>
              <a:t>Appreciate the complexities of restoration ecology</a:t>
            </a:r>
            <a:endParaRPr lang="en-US" sz="2400" dirty="0"/>
          </a:p>
        </p:txBody>
      </p:sp>
    </p:spTree>
    <p:extLst>
      <p:ext uri="{BB962C8B-B14F-4D97-AF65-F5344CB8AC3E}">
        <p14:creationId xmlns:p14="http://schemas.microsoft.com/office/powerpoint/2010/main" val="2757136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Grassland Biome</a:t>
            </a:r>
            <a:endParaRPr lang="en-US" sz="3600" dirty="0"/>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dirty="0" smtClean="0"/>
              <a:t>Grasslands are lands dominated by grasses rather than trees or shrubs</a:t>
            </a:r>
          </a:p>
          <a:p>
            <a:pPr>
              <a:buFont typeface="Arial" pitchFamily="34" charset="0"/>
              <a:buChar char="•"/>
            </a:pPr>
            <a:endParaRPr lang="en-US" dirty="0" smtClean="0"/>
          </a:p>
          <a:p>
            <a:pPr>
              <a:buFont typeface="Arial" pitchFamily="34" charset="0"/>
              <a:buChar char="•"/>
            </a:pPr>
            <a:r>
              <a:rPr lang="en-US" dirty="0" smtClean="0"/>
              <a:t>Climate:</a:t>
            </a:r>
            <a:endParaRPr lang="en-US" dirty="0"/>
          </a:p>
          <a:p>
            <a:pPr lvl="1">
              <a:buFont typeface="Wingdings" charset="2"/>
              <a:buChar char="Ø"/>
            </a:pPr>
            <a:r>
              <a:rPr lang="en-US" dirty="0"/>
              <a:t>Generally intermediate between deserts and forests</a:t>
            </a:r>
          </a:p>
          <a:p>
            <a:pPr lvl="1">
              <a:buFont typeface="Wingdings" charset="2"/>
              <a:buChar char="Ø"/>
            </a:pPr>
            <a:r>
              <a:rPr lang="en-US" dirty="0"/>
              <a:t>Highly variable in space and </a:t>
            </a:r>
            <a:r>
              <a:rPr lang="en-US" dirty="0" smtClean="0"/>
              <a:t>time</a:t>
            </a:r>
          </a:p>
          <a:p>
            <a:pPr lvl="1">
              <a:buFont typeface="Wingdings" charset="2"/>
              <a:buChar char="Ø"/>
            </a:pPr>
            <a:endParaRPr lang="en-US" dirty="0" smtClean="0"/>
          </a:p>
          <a:p>
            <a:pPr>
              <a:buFont typeface="Arial" pitchFamily="34" charset="0"/>
              <a:buChar char="•"/>
            </a:pPr>
            <a:r>
              <a:rPr lang="en-US" dirty="0" smtClean="0"/>
              <a:t>Globally, there are two “types” </a:t>
            </a:r>
          </a:p>
          <a:p>
            <a:pPr lvl="1">
              <a:buFont typeface="Wingdings" charset="2"/>
              <a:buChar char="Ø"/>
            </a:pPr>
            <a:r>
              <a:rPr lang="en-US" dirty="0" smtClean="0"/>
              <a:t>Tropical grasslands (savannas)</a:t>
            </a:r>
          </a:p>
          <a:p>
            <a:pPr lvl="1">
              <a:buFont typeface="Wingdings" charset="2"/>
              <a:buChar char="Ø"/>
            </a:pPr>
            <a:r>
              <a:rPr lang="en-US" dirty="0" smtClean="0"/>
              <a:t>Temperate grasslands</a:t>
            </a:r>
            <a:endParaRPr lang="en-US" dirty="0"/>
          </a:p>
        </p:txBody>
      </p:sp>
    </p:spTree>
    <p:extLst>
      <p:ext uri="{BB962C8B-B14F-4D97-AF65-F5344CB8AC3E}">
        <p14:creationId xmlns:p14="http://schemas.microsoft.com/office/powerpoint/2010/main" val="122408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Grassland Biome</a:t>
            </a:r>
            <a:endParaRPr lang="en-US"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7866976" cy="5009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892839" y="6525344"/>
            <a:ext cx="4873728" cy="276999"/>
          </a:xfrm>
          <a:prstGeom prst="rect">
            <a:avLst/>
          </a:prstGeom>
        </p:spPr>
        <p:txBody>
          <a:bodyPr wrap="square">
            <a:spAutoFit/>
          </a:bodyPr>
          <a:lstStyle/>
          <a:p>
            <a:pPr algn="r"/>
            <a:r>
              <a:rPr lang="en-US" sz="1200" dirty="0" smtClean="0"/>
              <a:t>http://www.bcgrasslands.org/library/world.htm</a:t>
            </a:r>
            <a:endParaRPr lang="en-US" sz="1200" dirty="0"/>
          </a:p>
        </p:txBody>
      </p:sp>
    </p:spTree>
    <p:extLst>
      <p:ext uri="{BB962C8B-B14F-4D97-AF65-F5344CB8AC3E}">
        <p14:creationId xmlns:p14="http://schemas.microsoft.com/office/powerpoint/2010/main" val="37007191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600" dirty="0" smtClean="0"/>
              <a:t>Temperate grassland ecosystems</a:t>
            </a:r>
            <a:endParaRPr lang="en-US" sz="3600" dirty="0"/>
          </a:p>
        </p:txBody>
      </p:sp>
      <p:sp>
        <p:nvSpPr>
          <p:cNvPr id="3" name="Content Placeholder 2"/>
          <p:cNvSpPr>
            <a:spLocks noGrp="1"/>
          </p:cNvSpPr>
          <p:nvPr>
            <p:ph idx="1"/>
          </p:nvPr>
        </p:nvSpPr>
        <p:spPr>
          <a:xfrm>
            <a:off x="304800" y="1554162"/>
            <a:ext cx="8686800" cy="5115198"/>
          </a:xfrm>
        </p:spPr>
        <p:txBody>
          <a:bodyPr>
            <a:normAutofit fontScale="92500" lnSpcReduction="20000"/>
          </a:bodyPr>
          <a:lstStyle/>
          <a:p>
            <a:pPr>
              <a:buFont typeface="Arial" pitchFamily="34" charset="0"/>
              <a:buChar char="•"/>
            </a:pPr>
            <a:r>
              <a:rPr lang="en-US" dirty="0" smtClean="0"/>
              <a:t>Originally covered &gt;40% of the earth’s land surface</a:t>
            </a:r>
          </a:p>
          <a:p>
            <a:pPr marL="0" indent="0">
              <a:buNone/>
            </a:pPr>
            <a:endParaRPr lang="en-US" dirty="0" smtClean="0"/>
          </a:p>
          <a:p>
            <a:pPr>
              <a:buFont typeface="Arial" pitchFamily="34" charset="0"/>
              <a:buChar char="•"/>
            </a:pPr>
            <a:r>
              <a:rPr lang="en-US" dirty="0" smtClean="0"/>
              <a:t>Only about 12% remain due </a:t>
            </a:r>
            <a:r>
              <a:rPr lang="en-US" dirty="0" smtClean="0"/>
              <a:t>primarily to conversion </a:t>
            </a:r>
            <a:r>
              <a:rPr lang="en-US" dirty="0" smtClean="0"/>
              <a:t>to cropland and pasture</a:t>
            </a:r>
          </a:p>
          <a:p>
            <a:pPr lvl="1">
              <a:buFont typeface="Wingdings" charset="2"/>
              <a:buChar char="Ø"/>
            </a:pPr>
            <a:r>
              <a:rPr lang="en-US" dirty="0" smtClean="0"/>
              <a:t>Flat topography</a:t>
            </a:r>
          </a:p>
          <a:p>
            <a:pPr lvl="1">
              <a:buFont typeface="Wingdings" charset="2"/>
              <a:buChar char="Ø"/>
            </a:pPr>
            <a:r>
              <a:rPr lang="en-US" dirty="0" smtClean="0"/>
              <a:t>Lack of woody vegetation / dominated by grasses</a:t>
            </a:r>
          </a:p>
          <a:p>
            <a:pPr lvl="1">
              <a:buFont typeface="Wingdings" charset="2"/>
              <a:buChar char="Ø"/>
            </a:pPr>
            <a:r>
              <a:rPr lang="en-US" dirty="0" smtClean="0"/>
              <a:t>Rich soil</a:t>
            </a:r>
          </a:p>
          <a:p>
            <a:pPr lvl="1">
              <a:buFont typeface="Arial" pitchFamily="34" charset="0"/>
              <a:buChar char="•"/>
            </a:pPr>
            <a:endParaRPr lang="en-US" dirty="0" smtClean="0"/>
          </a:p>
          <a:p>
            <a:pPr>
              <a:buFont typeface="Arial" pitchFamily="34" charset="0"/>
              <a:buChar char="•"/>
            </a:pPr>
            <a:r>
              <a:rPr lang="en-US" dirty="0" smtClean="0"/>
              <a:t>Major temperate grasslands of the world:</a:t>
            </a:r>
          </a:p>
          <a:p>
            <a:pPr lvl="1">
              <a:buFont typeface="Wingdings" charset="2"/>
              <a:buChar char="Ø"/>
            </a:pPr>
            <a:r>
              <a:rPr lang="en-US" dirty="0" smtClean="0"/>
              <a:t>Prairie of North America</a:t>
            </a:r>
          </a:p>
          <a:p>
            <a:pPr lvl="1">
              <a:buFont typeface="Wingdings" charset="2"/>
              <a:buChar char="Ø"/>
            </a:pPr>
            <a:r>
              <a:rPr lang="en-US" dirty="0" smtClean="0"/>
              <a:t>Steppes of Central Eurasia</a:t>
            </a:r>
          </a:p>
          <a:p>
            <a:pPr lvl="1">
              <a:buFont typeface="Wingdings" charset="2"/>
              <a:buChar char="Ø"/>
            </a:pPr>
            <a:r>
              <a:rPr lang="en-US" dirty="0" smtClean="0"/>
              <a:t>Pampas of Argentina and Uruguay</a:t>
            </a:r>
          </a:p>
          <a:p>
            <a:pPr lvl="1">
              <a:buFont typeface="Wingdings" charset="2"/>
              <a:buChar char="Ø"/>
            </a:pPr>
            <a:r>
              <a:rPr lang="en-US" dirty="0" smtClean="0"/>
              <a:t>Veldts (high plateaus) of southern Africa</a:t>
            </a:r>
            <a:endParaRPr lang="en-US" dirty="0"/>
          </a:p>
        </p:txBody>
      </p:sp>
    </p:spTree>
    <p:extLst>
      <p:ext uri="{BB962C8B-B14F-4D97-AF65-F5344CB8AC3E}">
        <p14:creationId xmlns:p14="http://schemas.microsoft.com/office/powerpoint/2010/main" val="2033188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North American Temperate Grasslands</a:t>
            </a:r>
            <a:endParaRPr lang="en-US"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56792"/>
            <a:ext cx="6549516" cy="491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989148" y="6448518"/>
            <a:ext cx="3036024" cy="276999"/>
          </a:xfrm>
          <a:prstGeom prst="rect">
            <a:avLst/>
          </a:prstGeom>
        </p:spPr>
        <p:txBody>
          <a:bodyPr wrap="none">
            <a:spAutoFit/>
          </a:bodyPr>
          <a:lstStyle/>
          <a:p>
            <a:pPr algn="r"/>
            <a:r>
              <a:rPr lang="en-US" sz="1200" dirty="0" smtClean="0"/>
              <a:t>http://en.wikipedia.org/wiki/File:NAMAP.jpg</a:t>
            </a:r>
            <a:endParaRPr lang="en-US" sz="1200" dirty="0"/>
          </a:p>
        </p:txBody>
      </p:sp>
      <p:grpSp>
        <p:nvGrpSpPr>
          <p:cNvPr id="13" name="Group 12"/>
          <p:cNvGrpSpPr/>
          <p:nvPr/>
        </p:nvGrpSpPr>
        <p:grpSpPr>
          <a:xfrm>
            <a:off x="5724128" y="4005064"/>
            <a:ext cx="2736304" cy="1346754"/>
            <a:chOff x="5868144" y="3858639"/>
            <a:chExt cx="2736304" cy="1346754"/>
          </a:xfrm>
        </p:grpSpPr>
        <p:sp>
          <p:nvSpPr>
            <p:cNvPr id="11" name="Right Arrow 10"/>
            <p:cNvSpPr/>
            <p:nvPr/>
          </p:nvSpPr>
          <p:spPr>
            <a:xfrm rot="11952949">
              <a:off x="5868144" y="3858639"/>
              <a:ext cx="864096" cy="2904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660232" y="4005064"/>
              <a:ext cx="1944216" cy="1200329"/>
            </a:xfrm>
            <a:prstGeom prst="rect">
              <a:avLst/>
            </a:prstGeom>
            <a:noFill/>
          </p:spPr>
          <p:txBody>
            <a:bodyPr wrap="square" rtlCol="0">
              <a:spAutoFit/>
            </a:bodyPr>
            <a:lstStyle/>
            <a:p>
              <a:pPr algn="ctr"/>
              <a:r>
                <a:rPr lang="en-US" dirty="0" smtClean="0">
                  <a:solidFill>
                    <a:srgbClr val="4E3B30"/>
                  </a:solidFill>
                </a:rPr>
                <a:t>Purdue University</a:t>
              </a:r>
            </a:p>
            <a:p>
              <a:pPr algn="ctr"/>
              <a:r>
                <a:rPr lang="en-US" dirty="0" smtClean="0">
                  <a:solidFill>
                    <a:srgbClr val="4E3B30"/>
                  </a:solidFill>
                </a:rPr>
                <a:t>&amp; Prophetstown State Park</a:t>
              </a:r>
              <a:endParaRPr lang="en-US" dirty="0">
                <a:solidFill>
                  <a:srgbClr val="4E3B30"/>
                </a:solidFill>
              </a:endParaRPr>
            </a:p>
          </p:txBody>
        </p:sp>
      </p:grpSp>
      <p:grpSp>
        <p:nvGrpSpPr>
          <p:cNvPr id="14" name="Group 13"/>
          <p:cNvGrpSpPr/>
          <p:nvPr/>
        </p:nvGrpSpPr>
        <p:grpSpPr>
          <a:xfrm>
            <a:off x="3491880" y="5517232"/>
            <a:ext cx="2711086" cy="576064"/>
            <a:chOff x="3205606" y="4003859"/>
            <a:chExt cx="2711086" cy="576064"/>
          </a:xfrm>
        </p:grpSpPr>
        <p:sp>
          <p:nvSpPr>
            <p:cNvPr id="16" name="Right Arrow 15"/>
            <p:cNvSpPr/>
            <p:nvPr/>
          </p:nvSpPr>
          <p:spPr>
            <a:xfrm>
              <a:off x="3243745" y="4363899"/>
              <a:ext cx="252028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3B30"/>
                </a:solidFill>
              </a:endParaRPr>
            </a:p>
          </p:txBody>
        </p:sp>
        <p:sp>
          <p:nvSpPr>
            <p:cNvPr id="17" name="TextBox 16"/>
            <p:cNvSpPr txBox="1"/>
            <p:nvPr/>
          </p:nvSpPr>
          <p:spPr>
            <a:xfrm>
              <a:off x="3205606" y="4003859"/>
              <a:ext cx="2711086" cy="369332"/>
            </a:xfrm>
            <a:prstGeom prst="rect">
              <a:avLst/>
            </a:prstGeom>
            <a:noFill/>
          </p:spPr>
          <p:txBody>
            <a:bodyPr wrap="none" rtlCol="0">
              <a:spAutoFit/>
            </a:bodyPr>
            <a:lstStyle/>
            <a:p>
              <a:r>
                <a:rPr lang="en-US" dirty="0" smtClean="0">
                  <a:solidFill>
                    <a:srgbClr val="4E3B30"/>
                  </a:solidFill>
                </a:rPr>
                <a:t>Increasing precipitation</a:t>
              </a:r>
              <a:endParaRPr lang="en-US" dirty="0">
                <a:solidFill>
                  <a:srgbClr val="4E3B30"/>
                </a:solidFill>
              </a:endParaRPr>
            </a:p>
          </p:txBody>
        </p:sp>
      </p:grpSp>
      <p:grpSp>
        <p:nvGrpSpPr>
          <p:cNvPr id="3" name="Group 2"/>
          <p:cNvGrpSpPr/>
          <p:nvPr/>
        </p:nvGrpSpPr>
        <p:grpSpPr>
          <a:xfrm>
            <a:off x="2195736" y="3573016"/>
            <a:ext cx="2533503" cy="635814"/>
            <a:chOff x="2339752" y="3501008"/>
            <a:chExt cx="2533503" cy="635814"/>
          </a:xfrm>
        </p:grpSpPr>
        <p:sp>
          <p:nvSpPr>
            <p:cNvPr id="15" name="Right Arrow 14"/>
            <p:cNvSpPr/>
            <p:nvPr/>
          </p:nvSpPr>
          <p:spPr>
            <a:xfrm rot="1108325">
              <a:off x="4009159" y="3846381"/>
              <a:ext cx="864096" cy="2904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339752" y="3501008"/>
              <a:ext cx="1944216" cy="369332"/>
            </a:xfrm>
            <a:prstGeom prst="rect">
              <a:avLst/>
            </a:prstGeom>
            <a:noFill/>
          </p:spPr>
          <p:txBody>
            <a:bodyPr wrap="square" rtlCol="0">
              <a:spAutoFit/>
            </a:bodyPr>
            <a:lstStyle/>
            <a:p>
              <a:pPr algn="ctr"/>
              <a:r>
                <a:rPr lang="en-US" dirty="0" err="1" smtClean="0">
                  <a:solidFill>
                    <a:srgbClr val="4E3B30"/>
                  </a:solidFill>
                </a:rPr>
                <a:t>Konza</a:t>
              </a:r>
              <a:r>
                <a:rPr lang="en-US" dirty="0" smtClean="0"/>
                <a:t> </a:t>
              </a:r>
              <a:r>
                <a:rPr lang="en-US" dirty="0" smtClean="0">
                  <a:solidFill>
                    <a:srgbClr val="4E3B30"/>
                  </a:solidFill>
                </a:rPr>
                <a:t>Prairie</a:t>
              </a:r>
              <a:endParaRPr lang="en-US" dirty="0">
                <a:solidFill>
                  <a:srgbClr val="4E3B30"/>
                </a:solidFill>
              </a:endParaRPr>
            </a:p>
          </p:txBody>
        </p:sp>
      </p:grpSp>
    </p:spTree>
    <p:extLst>
      <p:ext uri="{BB962C8B-B14F-4D97-AF65-F5344CB8AC3E}">
        <p14:creationId xmlns:p14="http://schemas.microsoft.com/office/powerpoint/2010/main" val="2191786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North American Prairies</a:t>
            </a:r>
            <a:endParaRPr lang="en-US" sz="3600" dirty="0"/>
          </a:p>
        </p:txBody>
      </p:sp>
      <p:sp>
        <p:nvSpPr>
          <p:cNvPr id="3" name="Content Placeholder 2"/>
          <p:cNvSpPr>
            <a:spLocks noGrp="1"/>
          </p:cNvSpPr>
          <p:nvPr>
            <p:ph idx="1"/>
          </p:nvPr>
        </p:nvSpPr>
        <p:spPr>
          <a:xfrm>
            <a:off x="304800" y="1554162"/>
            <a:ext cx="8371656" cy="4467125"/>
          </a:xfrm>
        </p:spPr>
        <p:txBody>
          <a:bodyPr>
            <a:normAutofit/>
          </a:bodyPr>
          <a:lstStyle/>
          <a:p>
            <a:pPr marL="0" indent="0">
              <a:buNone/>
            </a:pPr>
            <a:r>
              <a:rPr lang="en-US" i="1" dirty="0" smtClean="0"/>
              <a:t>Types of plants in the prairie:</a:t>
            </a:r>
          </a:p>
          <a:p>
            <a:pPr lvl="1">
              <a:buFont typeface="Arial" pitchFamily="34" charset="0"/>
              <a:buChar char="•"/>
            </a:pPr>
            <a:r>
              <a:rPr lang="en-US" dirty="0" smtClean="0"/>
              <a:t>Grasses</a:t>
            </a:r>
          </a:p>
          <a:p>
            <a:pPr lvl="1">
              <a:buFont typeface="Arial" pitchFamily="34" charset="0"/>
              <a:buChar char="•"/>
            </a:pPr>
            <a:r>
              <a:rPr lang="en-US" dirty="0" smtClean="0"/>
              <a:t>Forbs – non-woody, non-</a:t>
            </a:r>
            <a:r>
              <a:rPr lang="en-US" dirty="0" err="1" smtClean="0"/>
              <a:t>graminoid</a:t>
            </a:r>
            <a:r>
              <a:rPr lang="en-US" dirty="0" smtClean="0"/>
              <a:t> </a:t>
            </a:r>
            <a:endParaRPr lang="en-US" dirty="0"/>
          </a:p>
          <a:p>
            <a:pPr marL="0" indent="0">
              <a:buNone/>
            </a:pPr>
            <a:endParaRPr lang="en-US" i="1" dirty="0"/>
          </a:p>
          <a:p>
            <a:pPr marL="0" indent="0">
              <a:buNone/>
            </a:pPr>
            <a:r>
              <a:rPr lang="en-US" i="1" dirty="0" smtClean="0"/>
              <a:t>Why are there no woody plants?</a:t>
            </a:r>
          </a:p>
          <a:p>
            <a:pPr lvl="1">
              <a:buFont typeface="Arial" pitchFamily="34" charset="0"/>
              <a:buChar char="•"/>
            </a:pPr>
            <a:r>
              <a:rPr lang="en-US" dirty="0" smtClean="0"/>
              <a:t>Climate</a:t>
            </a:r>
          </a:p>
          <a:p>
            <a:pPr lvl="1">
              <a:buFont typeface="Arial" pitchFamily="34" charset="0"/>
              <a:buChar char="•"/>
            </a:pPr>
            <a:r>
              <a:rPr lang="en-US" dirty="0" smtClean="0"/>
              <a:t>Disturbance (fire)</a:t>
            </a:r>
          </a:p>
          <a:p>
            <a:pPr lvl="1">
              <a:buFont typeface="Arial" pitchFamily="34" charset="0"/>
              <a:buChar char="•"/>
            </a:pPr>
            <a:r>
              <a:rPr lang="en-US" dirty="0" err="1" smtClean="0"/>
              <a:t>Herbivory</a:t>
            </a:r>
            <a:r>
              <a:rPr lang="en-US" dirty="0"/>
              <a:t> </a:t>
            </a:r>
            <a:r>
              <a:rPr lang="en-US" dirty="0" smtClean="0"/>
              <a:t>(grazing)</a:t>
            </a:r>
          </a:p>
          <a:p>
            <a:pPr lvl="1"/>
            <a:endParaRPr lang="en-US" dirty="0"/>
          </a:p>
        </p:txBody>
      </p:sp>
    </p:spTree>
    <p:extLst>
      <p:ext uri="{BB962C8B-B14F-4D97-AF65-F5344CB8AC3E}">
        <p14:creationId xmlns:p14="http://schemas.microsoft.com/office/powerpoint/2010/main" val="36938675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Tallgrass Prairie Plants</a:t>
            </a:r>
            <a:endParaRPr lang="en-US" sz="3600" dirty="0"/>
          </a:p>
        </p:txBody>
      </p:sp>
      <p:pic>
        <p:nvPicPr>
          <p:cNvPr id="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1174" y="4286270"/>
            <a:ext cx="2160240" cy="2239074"/>
          </a:xfrm>
          <a:ln>
            <a:solidFill>
              <a:srgbClr val="A5644E"/>
            </a:solidFill>
          </a:ln>
        </p:spPr>
      </p:pic>
      <p:sp>
        <p:nvSpPr>
          <p:cNvPr id="10" name="Content Placeholder 2"/>
          <p:cNvSpPr txBox="1">
            <a:spLocks/>
          </p:cNvSpPr>
          <p:nvPr/>
        </p:nvSpPr>
        <p:spPr>
          <a:xfrm>
            <a:off x="467544" y="1412777"/>
            <a:ext cx="8280920" cy="2736304"/>
          </a:xfrm>
          <a:prstGeom prst="rect">
            <a:avLst/>
          </a:prstGeom>
        </p:spPr>
        <p:txBody>
          <a:bodyPr vert="horz">
            <a:normAutofit fontScale="925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smtClean="0"/>
              <a:t>Why are grasses so tough?</a:t>
            </a:r>
          </a:p>
          <a:p>
            <a:pPr marL="0" indent="0">
              <a:buFont typeface="Wingdings 2"/>
              <a:buNone/>
            </a:pPr>
            <a:r>
              <a:rPr lang="en-US" sz="2800" b="1" i="1" dirty="0" smtClean="0"/>
              <a:t>During their vegetative growth phase -</a:t>
            </a:r>
          </a:p>
          <a:p>
            <a:pPr lvl="1">
              <a:buFont typeface="Wingdings" charset="2"/>
              <a:buChar char="ü"/>
            </a:pPr>
            <a:r>
              <a:rPr lang="en-US" dirty="0"/>
              <a:t>	</a:t>
            </a:r>
            <a:r>
              <a:rPr lang="en-US" dirty="0" smtClean="0"/>
              <a:t>apical meristem is near or below the ground</a:t>
            </a:r>
          </a:p>
          <a:p>
            <a:pPr lvl="1">
              <a:buFont typeface="Wingdings" charset="2"/>
              <a:buChar char="ü"/>
            </a:pPr>
            <a:r>
              <a:rPr lang="en-US" dirty="0"/>
              <a:t>	</a:t>
            </a:r>
            <a:r>
              <a:rPr lang="en-US" dirty="0" smtClean="0"/>
              <a:t>leaves grow from base, not tips</a:t>
            </a:r>
          </a:p>
          <a:p>
            <a:pPr lvl="1">
              <a:buFont typeface="Wingdings" charset="2"/>
              <a:buChar char="ü"/>
            </a:pPr>
            <a:r>
              <a:rPr lang="en-US" dirty="0"/>
              <a:t>	</a:t>
            </a:r>
            <a:r>
              <a:rPr lang="en-US" dirty="0" smtClean="0"/>
              <a:t>“bud bank”</a:t>
            </a:r>
          </a:p>
        </p:txBody>
      </p:sp>
      <p:pic>
        <p:nvPicPr>
          <p:cNvPr id="5" name="Picture 4"/>
          <p:cNvPicPr>
            <a:picLocks noChangeAspect="1"/>
          </p:cNvPicPr>
          <p:nvPr/>
        </p:nvPicPr>
        <p:blipFill>
          <a:blip r:embed="rId4"/>
          <a:stretch>
            <a:fillRect/>
          </a:stretch>
        </p:blipFill>
        <p:spPr>
          <a:xfrm>
            <a:off x="6789846" y="4257092"/>
            <a:ext cx="1814602" cy="2268252"/>
          </a:xfrm>
          <a:prstGeom prst="rect">
            <a:avLst/>
          </a:prstGeom>
          <a:ln>
            <a:solidFill>
              <a:schemeClr val="accent2"/>
            </a:solidFill>
          </a:ln>
        </p:spPr>
      </p:pic>
      <p:sp>
        <p:nvSpPr>
          <p:cNvPr id="6" name="Rectangle 5"/>
          <p:cNvSpPr/>
          <p:nvPr/>
        </p:nvSpPr>
        <p:spPr>
          <a:xfrm>
            <a:off x="5033919" y="6453336"/>
            <a:ext cx="4218601" cy="246221"/>
          </a:xfrm>
          <a:prstGeom prst="rect">
            <a:avLst/>
          </a:prstGeom>
        </p:spPr>
        <p:txBody>
          <a:bodyPr wrap="square">
            <a:spAutoFit/>
          </a:bodyPr>
          <a:lstStyle/>
          <a:p>
            <a:pPr algn="r"/>
            <a:r>
              <a:rPr lang="en-US" sz="1000" dirty="0" err="1" smtClean="0"/>
              <a:t>www.cnr.usu.edu</a:t>
            </a:r>
            <a:r>
              <a:rPr lang="en-US" sz="1000" dirty="0" smtClean="0"/>
              <a:t>/</a:t>
            </a:r>
            <a:r>
              <a:rPr lang="en-US" sz="1000" dirty="0" err="1" smtClean="0"/>
              <a:t>htm</a:t>
            </a:r>
            <a:r>
              <a:rPr lang="en-US" sz="1000" dirty="0" smtClean="0"/>
              <a:t>/</a:t>
            </a:r>
            <a:r>
              <a:rPr lang="en-US" sz="1000" dirty="0" err="1" smtClean="0"/>
              <a:t>facstaff</a:t>
            </a:r>
            <a:r>
              <a:rPr lang="en-US" sz="1000" dirty="0" smtClean="0"/>
              <a:t>/</a:t>
            </a:r>
            <a:r>
              <a:rPr lang="en-US" sz="1000" dirty="0" err="1" smtClean="0"/>
              <a:t>adler</a:t>
            </a:r>
            <a:r>
              <a:rPr lang="en-US" sz="1000" dirty="0" smtClean="0"/>
              <a:t>-web/harmony-research</a:t>
            </a:r>
            <a:endParaRPr lang="en-US" sz="1000" dirty="0"/>
          </a:p>
        </p:txBody>
      </p:sp>
      <p:pic>
        <p:nvPicPr>
          <p:cNvPr id="11" name="Picture 10" descr="Leaf_colla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279" y="3717032"/>
            <a:ext cx="1894702" cy="2808312"/>
          </a:xfrm>
          <a:prstGeom prst="rect">
            <a:avLst/>
          </a:prstGeom>
          <a:ln>
            <a:solidFill>
              <a:srgbClr val="A5644E"/>
            </a:solidFill>
          </a:ln>
        </p:spPr>
      </p:pic>
      <p:sp>
        <p:nvSpPr>
          <p:cNvPr id="12" name="Rectangle 11"/>
          <p:cNvSpPr/>
          <p:nvPr/>
        </p:nvSpPr>
        <p:spPr>
          <a:xfrm>
            <a:off x="648072" y="6453336"/>
            <a:ext cx="3491880" cy="246221"/>
          </a:xfrm>
          <a:prstGeom prst="rect">
            <a:avLst/>
          </a:prstGeom>
        </p:spPr>
        <p:txBody>
          <a:bodyPr wrap="square">
            <a:spAutoFit/>
          </a:bodyPr>
          <a:lstStyle/>
          <a:p>
            <a:r>
              <a:rPr lang="en-US" sz="1000" dirty="0"/>
              <a:t>http://</a:t>
            </a:r>
            <a:r>
              <a:rPr lang="en-US" sz="1000" dirty="0" err="1"/>
              <a:t>www.ext.colostate.edu</a:t>
            </a:r>
            <a:r>
              <a:rPr lang="en-US" sz="1000" dirty="0"/>
              <a:t>/pubs/</a:t>
            </a:r>
            <a:r>
              <a:rPr lang="en-US" sz="1000" dirty="0" err="1"/>
              <a:t>natres</a:t>
            </a:r>
            <a:r>
              <a:rPr lang="en-US" sz="1000" dirty="0"/>
              <a:t>/06108.html</a:t>
            </a:r>
          </a:p>
        </p:txBody>
      </p:sp>
      <p:sp>
        <p:nvSpPr>
          <p:cNvPr id="13" name="Rectangle 12"/>
          <p:cNvSpPr/>
          <p:nvPr/>
        </p:nvSpPr>
        <p:spPr>
          <a:xfrm>
            <a:off x="3384376" y="6669360"/>
            <a:ext cx="4572000" cy="246221"/>
          </a:xfrm>
          <a:prstGeom prst="rect">
            <a:avLst/>
          </a:prstGeom>
        </p:spPr>
        <p:txBody>
          <a:bodyPr>
            <a:spAutoFit/>
          </a:bodyPr>
          <a:lstStyle/>
          <a:p>
            <a:r>
              <a:rPr lang="en-US" sz="1000" dirty="0"/>
              <a:t>http://</a:t>
            </a:r>
            <a:r>
              <a:rPr lang="en-US" sz="1000" dirty="0" err="1"/>
              <a:t>www.fsl.orst.edu</a:t>
            </a:r>
            <a:r>
              <a:rPr lang="en-US" sz="1000" dirty="0"/>
              <a:t>/forages/projects/regrowth/</a:t>
            </a:r>
          </a:p>
        </p:txBody>
      </p:sp>
    </p:spTree>
    <p:extLst>
      <p:ext uri="{BB962C8B-B14F-4D97-AF65-F5344CB8AC3E}">
        <p14:creationId xmlns:p14="http://schemas.microsoft.com/office/powerpoint/2010/main" val="755768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Tallgrass Prairie Plants</a:t>
            </a:r>
            <a:endParaRPr lang="en-US" sz="3600" dirty="0"/>
          </a:p>
        </p:txBody>
      </p:sp>
      <p:sp>
        <p:nvSpPr>
          <p:cNvPr id="10" name="Content Placeholder 2"/>
          <p:cNvSpPr txBox="1">
            <a:spLocks/>
          </p:cNvSpPr>
          <p:nvPr/>
        </p:nvSpPr>
        <p:spPr>
          <a:xfrm>
            <a:off x="467544" y="1556792"/>
            <a:ext cx="8352928" cy="3456383"/>
          </a:xfrm>
          <a:prstGeom prst="rect">
            <a:avLst/>
          </a:prstGeom>
        </p:spPr>
        <p:txBody>
          <a:bodyPr vert="horz">
            <a:normAutofit fontScale="77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b="1" dirty="0"/>
              <a:t>BUT when a grass transitions to </a:t>
            </a:r>
            <a:r>
              <a:rPr lang="en-US" b="1" dirty="0" smtClean="0"/>
              <a:t>flowering mode</a:t>
            </a:r>
            <a:endParaRPr lang="en-US" sz="2800" b="1" dirty="0" smtClean="0"/>
          </a:p>
          <a:p>
            <a:pPr lvl="1">
              <a:buFont typeface="Wingdings" charset="2"/>
              <a:buChar char="ü"/>
            </a:pPr>
            <a:r>
              <a:rPr lang="en-US" sz="3100" dirty="0" smtClean="0"/>
              <a:t>the apical meristem elevates and leaf sheath elongates, raising the growing regions off the ground</a:t>
            </a:r>
          </a:p>
          <a:p>
            <a:pPr lvl="1">
              <a:buFont typeface="Wingdings" charset="2"/>
              <a:buChar char="ü"/>
            </a:pPr>
            <a:r>
              <a:rPr lang="en-US" sz="3100" dirty="0" smtClean="0"/>
              <a:t>if the apical meristem is removed, seed production will stop</a:t>
            </a:r>
          </a:p>
          <a:p>
            <a:pPr lvl="1">
              <a:buFont typeface="Wingdings" charset="2"/>
              <a:buChar char="ü"/>
            </a:pPr>
            <a:r>
              <a:rPr lang="en-US" sz="3100" dirty="0" smtClean="0"/>
              <a:t>if the leaf collars are removed, the leaves will not grow back</a:t>
            </a:r>
          </a:p>
          <a:p>
            <a:pPr lvl="1">
              <a:buFont typeface="Wingdings" charset="2"/>
              <a:buChar char="ü"/>
            </a:pPr>
            <a:r>
              <a:rPr lang="en-US" sz="3100" dirty="0" smtClean="0"/>
              <a:t>in general, grasses do not recover well from damage during the transition or reproductive phases</a:t>
            </a:r>
          </a:p>
        </p:txBody>
      </p:sp>
      <p:pic>
        <p:nvPicPr>
          <p:cNvPr id="7" name="Picture 6" descr="Grass reproductive phas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760044"/>
            <a:ext cx="3111500" cy="1765300"/>
          </a:xfrm>
          <a:prstGeom prst="rect">
            <a:avLst/>
          </a:prstGeom>
          <a:ln w="19050" cmpd="sng">
            <a:solidFill>
              <a:srgbClr val="000000"/>
            </a:solidFill>
          </a:ln>
        </p:spPr>
      </p:pic>
    </p:spTree>
    <p:extLst>
      <p:ext uri="{BB962C8B-B14F-4D97-AF65-F5344CB8AC3E}">
        <p14:creationId xmlns:p14="http://schemas.microsoft.com/office/powerpoint/2010/main" val="2931237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567</TotalTime>
  <Words>2358</Words>
  <Application>Microsoft Macintosh PowerPoint</Application>
  <PresentationFormat>On-screen Show (4:3)</PresentationFormat>
  <Paragraphs>233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Foundry</vt:lpstr>
      <vt:lpstr>Tallgrass Prairie Module</vt:lpstr>
      <vt:lpstr>Tallgrass Prairie Module</vt:lpstr>
      <vt:lpstr>Grassland Biome</vt:lpstr>
      <vt:lpstr>Grassland Biome</vt:lpstr>
      <vt:lpstr>Temperate grassland ecosystems</vt:lpstr>
      <vt:lpstr>North American Temperate Grasslands</vt:lpstr>
      <vt:lpstr>North American Prairies</vt:lpstr>
      <vt:lpstr>Tallgrass Prairie Plants</vt:lpstr>
      <vt:lpstr>Tallgrass Prairie Plants</vt:lpstr>
      <vt:lpstr>Grass Ecophysiology</vt:lpstr>
      <vt:lpstr>Climate and Grass Ecophysiology</vt:lpstr>
      <vt:lpstr>Fire and Grass Ecophysiology</vt:lpstr>
      <vt:lpstr>Grazing and Grass Ecophysiology</vt:lpstr>
      <vt:lpstr>Effects of Disturbance on Prairie Plants</vt:lpstr>
      <vt:lpstr>Effects of Disturbance on Prairie Plants</vt:lpstr>
      <vt:lpstr>Effects of Disturbance on Prairie Plants</vt:lpstr>
      <vt:lpstr>Effects of Disturbance on Prairie Plants</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Tallgrass Prairie Module</dc:title>
  <dc:creator>Nancy Emery</dc:creator>
  <cp:lastModifiedBy>Nancy Emery</cp:lastModifiedBy>
  <cp:revision>47</cp:revision>
  <dcterms:created xsi:type="dcterms:W3CDTF">2011-09-26T13:18:40Z</dcterms:created>
  <dcterms:modified xsi:type="dcterms:W3CDTF">2011-10-01T02:05:51Z</dcterms:modified>
</cp:coreProperties>
</file>