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79" r:id="rId2"/>
    <p:sldId id="257" r:id="rId3"/>
    <p:sldId id="290" r:id="rId4"/>
    <p:sldId id="256" r:id="rId5"/>
    <p:sldId id="276" r:id="rId6"/>
    <p:sldId id="258" r:id="rId7"/>
    <p:sldId id="26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95" r:id="rId18"/>
    <p:sldId id="270" r:id="rId19"/>
    <p:sldId id="269" r:id="rId20"/>
    <p:sldId id="271" r:id="rId21"/>
    <p:sldId id="272" r:id="rId22"/>
    <p:sldId id="273" r:id="rId23"/>
    <p:sldId id="274" r:id="rId24"/>
    <p:sldId id="275" r:id="rId25"/>
    <p:sldId id="277" r:id="rId26"/>
    <p:sldId id="291" r:id="rId27"/>
    <p:sldId id="292" r:id="rId28"/>
    <p:sldId id="293" r:id="rId29"/>
    <p:sldId id="294" r:id="rId30"/>
    <p:sldId id="278" r:id="rId31"/>
    <p:sldId id="281" r:id="rId32"/>
    <p:sldId id="280" r:id="rId33"/>
    <p:sldId id="282" r:id="rId34"/>
    <p:sldId id="283" r:id="rId35"/>
    <p:sldId id="285" r:id="rId36"/>
    <p:sldId id="287" r:id="rId37"/>
    <p:sldId id="289" r:id="rId38"/>
    <p:sldId id="284" r:id="rId39"/>
    <p:sldId id="286" r:id="rId40"/>
    <p:sldId id="288" r:id="rId41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9" autoAdjust="0"/>
    <p:restoredTop sz="86184" autoAdjust="0"/>
  </p:normalViewPr>
  <p:slideViewPr>
    <p:cSldViewPr>
      <p:cViewPr varScale="1">
        <p:scale>
          <a:sx n="89" d="100"/>
          <a:sy n="89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1F56198-08B6-46F2-8ACA-348BE7814B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563D834B-C2D7-439A-B4F3-1058F1AF66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46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7EB51-16F7-4620-BAC5-EE2B3F78161C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53A6C-F9E0-46A8-B9AD-01A15701B7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0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What two extremes of tire sizes and quantities are in the picture? Why?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4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</a:t>
            </a:r>
            <a:r>
              <a:rPr lang="en-US" baseline="0" dirty="0" smtClean="0"/>
              <a:t> different vehicles for different surfaces (race cars vs. off road trucks, road bikes vs. mountain bikes, </a:t>
            </a:r>
            <a:r>
              <a:rPr lang="en-US" baseline="0" dirty="0" err="1" smtClean="0"/>
              <a:t>gokarts</a:t>
            </a:r>
            <a:r>
              <a:rPr lang="en-US" baseline="0" dirty="0" smtClean="0"/>
              <a:t> vs. snowmobiles,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58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 you notice about size and thickness of tires vs.</a:t>
            </a:r>
            <a:r>
              <a:rPr lang="en-US" baseline="0" dirty="0" smtClean="0"/>
              <a:t> how hard the surface is (road vs. sand), or by how rough the surface is (paved road vs. gravel)?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0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vehicles</a:t>
            </a:r>
            <a:r>
              <a:rPr lang="en-US" baseline="0" dirty="0" smtClean="0"/>
              <a:t> use tracks to produce forces to move on very soft surfaces, or use tires with big bars on the outside.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65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big are these tires? 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88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would happen if you tried</a:t>
            </a:r>
            <a:r>
              <a:rPr lang="en-US" baseline="0" dirty="0" smtClean="0"/>
              <a:t> to drive a car, your bicycle, or your skateboard on these surfaces?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7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Animals have also adapted different ways to move on different surfaces!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83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Inquiry</a:t>
            </a:r>
          </a:p>
          <a:p>
            <a:r>
              <a:rPr lang="en-US" dirty="0" smtClean="0"/>
              <a:t>Design brief</a:t>
            </a:r>
          </a:p>
          <a:p>
            <a:r>
              <a:rPr lang="en-US" dirty="0" smtClean="0"/>
              <a:t>Design activity</a:t>
            </a:r>
          </a:p>
          <a:p>
            <a:r>
              <a:rPr lang="en-US" dirty="0" smtClean="0"/>
              <a:t>Assessment</a:t>
            </a:r>
          </a:p>
          <a:p>
            <a:r>
              <a:rPr lang="en-US" dirty="0" smtClean="0"/>
              <a:t>Literature</a:t>
            </a:r>
          </a:p>
          <a:p>
            <a:r>
              <a:rPr lang="en-US" smtClean="0"/>
              <a:t>Closing.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3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reference…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40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27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vehicles move because</a:t>
            </a:r>
            <a:r>
              <a:rPr lang="en-US" baseline="0" dirty="0" smtClean="0"/>
              <a:t> there are forces acting on the vehicle. Forces can come from contact with air, water, land,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39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Forces</a:t>
            </a:r>
            <a:r>
              <a:rPr lang="en-US" baseline="0" dirty="0" smtClean="0"/>
              <a:t> between the water and boats or submarines allow the vehicles to move and turn.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73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Animals</a:t>
            </a:r>
            <a:r>
              <a:rPr lang="en-US" baseline="0" dirty="0" smtClean="0"/>
              <a:t> on land have many different forces during motion.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2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Notice how fish and ducks have different forces</a:t>
            </a:r>
            <a:r>
              <a:rPr lang="en-US" baseline="0" dirty="0" smtClean="0"/>
              <a:t> acting on them (interaction with the water around them) to help them move.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48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vehicles are design to move on different surfaces, like</a:t>
            </a:r>
            <a:r>
              <a:rPr lang="en-US" baseline="0" dirty="0" smtClean="0"/>
              <a:t> land and water, snow and 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9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3A6C-F9E0-46A8-B9AD-01A15701B7C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9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5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2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ü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4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1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9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1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6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299AA-4659-463B-A717-29A7339D57AE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01871-89B1-419F-A8B4-8050E6980D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40123" y="6629997"/>
            <a:ext cx="7863754" cy="2280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Copyright ©2011-2016 by Science Learning through Engineering Design (SLED) at Purdue University and Purdue University. All rights reserved.</a:t>
            </a:r>
            <a:endParaRPr lang="en-US" dirty="0" smtClean="0"/>
          </a:p>
        </p:txBody>
      </p:sp>
      <p:pic>
        <p:nvPicPr>
          <p:cNvPr id="8" name="Picture 7" descr="sled_logo_7.png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10499"/>
            <a:ext cx="1114425" cy="657225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591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hyperlink" Target="http://www.core77.com/blog/education/biomimetic_designers_take_note_goat_hooves_confer_ninja-like_climbing_abilities_18851.asp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youtube.com/watch?v=6CraHAiYzfU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fcE5Dvf6ew" TargetMode="External"/><Relationship Id="rId2" Type="http://schemas.openxmlformats.org/officeDocument/2006/relationships/hyperlink" Target="http://www.youtube.com/watch?v=h-VbZb3q_T8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392247"/>
          </a:xfrm>
        </p:spPr>
        <p:txBody>
          <a:bodyPr>
            <a:normAutofit/>
          </a:bodyPr>
          <a:lstStyle/>
          <a:p>
            <a:r>
              <a:rPr lang="en-US" sz="4400" b="1" dirty="0"/>
              <a:t>4</a:t>
            </a:r>
            <a:r>
              <a:rPr lang="en-US" sz="4400" b="1" dirty="0" smtClean="0"/>
              <a:t>th Grade SLED Activity</a:t>
            </a:r>
            <a:br>
              <a:rPr lang="en-US" sz="4400" b="1" dirty="0" smtClean="0"/>
            </a:br>
            <a:r>
              <a:rPr lang="en-US" sz="4400" b="1" dirty="0" smtClean="0"/>
              <a:t>on Transportation Systems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318" y="3154683"/>
            <a:ext cx="6858000" cy="2560292"/>
          </a:xfrm>
        </p:spPr>
        <p:txBody>
          <a:bodyPr>
            <a:noAutofit/>
          </a:bodyPr>
          <a:lstStyle/>
          <a:p>
            <a:r>
              <a:rPr lang="en-US" sz="2800" i="1" dirty="0"/>
              <a:t>Ann Kirchmaier</a:t>
            </a:r>
            <a:r>
              <a:rPr lang="en-US" sz="2800" dirty="0"/>
              <a:t>, PU Biochemistry</a:t>
            </a:r>
          </a:p>
          <a:p>
            <a:r>
              <a:rPr lang="en-US" sz="2800" i="1" dirty="0"/>
              <a:t>John Lumkes</a:t>
            </a:r>
            <a:r>
              <a:rPr lang="en-US" sz="2800" dirty="0"/>
              <a:t>, PU Agriculture &amp; Biological </a:t>
            </a:r>
            <a:r>
              <a:rPr lang="en-US" sz="2800" dirty="0" err="1"/>
              <a:t>Engr</a:t>
            </a:r>
            <a:endParaRPr lang="en-US" sz="2800" dirty="0"/>
          </a:p>
          <a:p>
            <a:r>
              <a:rPr lang="en-US" sz="2800" i="1" dirty="0"/>
              <a:t>Jaime Peterson</a:t>
            </a:r>
            <a:r>
              <a:rPr lang="en-US" sz="2800" dirty="0"/>
              <a:t>, Woodland Elementary</a:t>
            </a:r>
          </a:p>
          <a:p>
            <a:r>
              <a:rPr lang="en-US" sz="2800" i="1" dirty="0"/>
              <a:t>Jill Shambach</a:t>
            </a:r>
            <a:r>
              <a:rPr lang="en-US" sz="2800" dirty="0"/>
              <a:t>, Woodland Elementary</a:t>
            </a:r>
          </a:p>
          <a:p>
            <a:r>
              <a:rPr lang="en-US" sz="2800" i="1" dirty="0"/>
              <a:t>Kendra Erk</a:t>
            </a:r>
            <a:r>
              <a:rPr lang="en-US" sz="2800" dirty="0"/>
              <a:t>, PU Materials Engineering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683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Moving Systems and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Forces between moving systems and </a:t>
            </a:r>
            <a:r>
              <a:rPr lang="en-US" b="1" u="sng" dirty="0" smtClean="0"/>
              <a:t>AIR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907" y="2423171"/>
            <a:ext cx="3901440" cy="285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87" y="2331732"/>
            <a:ext cx="3657600" cy="2609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904" y="5122068"/>
            <a:ext cx="1900431" cy="124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04800" y="6446487"/>
            <a:ext cx="3072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commons.wikimedia.org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764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Moving Systems and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Forces between moving systems and </a:t>
            </a:r>
            <a:r>
              <a:rPr lang="en-US" b="1" u="sng" dirty="0" smtClean="0"/>
              <a:t>SPACE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446487"/>
            <a:ext cx="3072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commons.wikimedia.org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12" y="2606049"/>
            <a:ext cx="291998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79" y="2423171"/>
            <a:ext cx="2840736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7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</a:t>
            </a:r>
            <a:r>
              <a:rPr lang="en-US" dirty="0" smtClean="0"/>
              <a:t>in 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Movement in nature on </a:t>
            </a:r>
            <a:r>
              <a:rPr lang="en-US" b="1" u="sng" dirty="0" smtClean="0"/>
              <a:t>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27681" y="6188788"/>
            <a:ext cx="3072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http://www.kidzone.ws/lw/snakes/facts04.htm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2146" y="2366963"/>
            <a:ext cx="28575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095" y="388186"/>
            <a:ext cx="2381250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4800" y="6446487"/>
            <a:ext cx="3072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commons.wikimedia.org unless noted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54" y="4398578"/>
            <a:ext cx="2231465" cy="1673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98" y="4418145"/>
            <a:ext cx="2153529" cy="188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55" y="2285733"/>
            <a:ext cx="3623401" cy="194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028364" y="4127946"/>
            <a:ext cx="26292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http://media3.giphy.com/media/7lz6nPd56aHh6/giphy.gif</a:t>
            </a:r>
          </a:p>
        </p:txBody>
      </p:sp>
    </p:spTree>
    <p:extLst>
      <p:ext uri="{BB962C8B-B14F-4D97-AF65-F5344CB8AC3E}">
        <p14:creationId xmlns:p14="http://schemas.microsoft.com/office/powerpoint/2010/main" val="25947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</a:t>
            </a:r>
            <a:r>
              <a:rPr lang="en-US" dirty="0" smtClean="0"/>
              <a:t>in 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Movement in nature in </a:t>
            </a:r>
            <a:r>
              <a:rPr lang="en-US" b="1" u="sng" dirty="0" smtClean="0"/>
              <a:t>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928" y="5099899"/>
            <a:ext cx="5120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http://www.totalprosports.com/wp-content/uploads/2013/08/school-of-fish-getting-out-of-sharks-way-shark-gifs.gif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1051" y="3552098"/>
            <a:ext cx="4023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http://www.vh1.com/celebrity/bwe/images/2011/10/DUCKS-SWIMMING-1317829415.gif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12" y="3899449"/>
            <a:ext cx="3770368" cy="283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51" y="2486429"/>
            <a:ext cx="4762500" cy="256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16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</a:t>
            </a:r>
            <a:r>
              <a:rPr lang="en-US" dirty="0" smtClean="0"/>
              <a:t>in 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Movement in nature in </a:t>
            </a:r>
            <a:r>
              <a:rPr lang="en-US" b="1" u="sng" dirty="0" smtClean="0"/>
              <a:t>AIR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43203" y="2788927"/>
            <a:ext cx="3072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http://stream1.gifsoup.com/view1/2187590/flying-squirrel-o.gif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001" y="3956049"/>
            <a:ext cx="26517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http://bestanimations.com/Animals/Birds/Bird-06-june.gif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9255" y="6446487"/>
            <a:ext cx="39623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http://m4.i.pbase.com/o6/51/741251/1/83642104.ebni6mJA.hummingbirdanimation.gif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502" y="6387878"/>
            <a:ext cx="26517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http://media.giphy.com/media/Wbpn9ztRjA47e/giphy.gif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366" y="2319111"/>
            <a:ext cx="1905000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403" y="512504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24" y="3144225"/>
            <a:ext cx="428625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67" y="4225703"/>
            <a:ext cx="38100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 and water, air and water…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6" y="2423171"/>
            <a:ext cx="3198160" cy="176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6" y="4434829"/>
            <a:ext cx="3198160" cy="213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3257" y="4202824"/>
            <a:ext cx="3703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http://www.egmcartech.com/wp-content/uploads/2012/02/gibbsAmphibian-03.jpg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0" y="194385"/>
            <a:ext cx="3429441" cy="247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349481" y="2606049"/>
            <a:ext cx="37593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http://www.aerospace-technology.com/projects/beriev_be-200/images/be200_2.jpg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2" y="5033481"/>
            <a:ext cx="2199535" cy="154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931680" y="6383047"/>
            <a:ext cx="39372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http://i85.photobucket.com/albums/k51/dcogger/Airlpanes/SKIPLANE.jpg?t=1291697752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49" y="3055061"/>
            <a:ext cx="3400425" cy="229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384638" y="5286560"/>
            <a:ext cx="37593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http://www.plane-land.net/wp-content/uploads/2012/03/Amphibious-Planes5.jpg</a:t>
            </a:r>
          </a:p>
        </p:txBody>
      </p:sp>
    </p:spTree>
    <p:extLst>
      <p:ext uri="{BB962C8B-B14F-4D97-AF65-F5344CB8AC3E}">
        <p14:creationId xmlns:p14="http://schemas.microsoft.com/office/powerpoint/2010/main" val="28655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Let’s take a closer look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 smtClean="0"/>
              <a:t>land vehicles!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types of surfaces can you list?</a:t>
            </a:r>
          </a:p>
          <a:p>
            <a:pPr lvl="1"/>
            <a:r>
              <a:rPr lang="en-US" dirty="0" smtClean="0"/>
              <a:t>Roads</a:t>
            </a:r>
          </a:p>
          <a:p>
            <a:pPr lvl="2"/>
            <a:r>
              <a:rPr lang="en-US" dirty="0" smtClean="0"/>
              <a:t>Gravel</a:t>
            </a:r>
          </a:p>
          <a:p>
            <a:pPr lvl="2"/>
            <a:r>
              <a:rPr lang="en-US" dirty="0" smtClean="0"/>
              <a:t>Asphalt</a:t>
            </a:r>
          </a:p>
          <a:p>
            <a:pPr lvl="2"/>
            <a:r>
              <a:rPr lang="en-US" dirty="0" smtClean="0"/>
              <a:t>Concrete</a:t>
            </a:r>
          </a:p>
          <a:p>
            <a:pPr lvl="1"/>
            <a:r>
              <a:rPr lang="en-US" dirty="0" smtClean="0"/>
              <a:t>Off-road</a:t>
            </a:r>
          </a:p>
          <a:p>
            <a:pPr lvl="2"/>
            <a:r>
              <a:rPr lang="en-US" dirty="0" smtClean="0"/>
              <a:t>Sand</a:t>
            </a:r>
          </a:p>
          <a:p>
            <a:pPr lvl="2"/>
            <a:r>
              <a:rPr lang="en-US" dirty="0" smtClean="0"/>
              <a:t>Dirt/mud</a:t>
            </a:r>
          </a:p>
          <a:p>
            <a:pPr lvl="2"/>
            <a:r>
              <a:rPr lang="en-US" dirty="0" smtClean="0"/>
              <a:t>Rocks</a:t>
            </a:r>
          </a:p>
          <a:p>
            <a:pPr lvl="2"/>
            <a:r>
              <a:rPr lang="en-US" dirty="0" smtClean="0"/>
              <a:t>Snow</a:t>
            </a:r>
          </a:p>
          <a:p>
            <a:pPr lvl="2"/>
            <a:r>
              <a:rPr lang="en-US" dirty="0" smtClean="0"/>
              <a:t>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453" y="2415321"/>
            <a:ext cx="3468888" cy="2311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876" y="4826862"/>
            <a:ext cx="2858186" cy="1904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46" y="4797034"/>
            <a:ext cx="3101631" cy="193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54" y="2528175"/>
            <a:ext cx="2781307" cy="208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998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Land Surface Profiles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1783098"/>
            <a:ext cx="22217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Paved/concrete roads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Gravel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Rocks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91854" y="1965976"/>
            <a:ext cx="47548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2743220" y="2971805"/>
            <a:ext cx="4937706" cy="293520"/>
            <a:chOff x="3291854" y="2971805"/>
            <a:chExt cx="4937706" cy="293520"/>
          </a:xfrm>
        </p:grpSpPr>
        <p:sp>
          <p:nvSpPr>
            <p:cNvPr id="10" name="Oval 9"/>
            <p:cNvSpPr/>
            <p:nvPr/>
          </p:nvSpPr>
          <p:spPr>
            <a:xfrm>
              <a:off x="3291854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383293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74732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566171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657610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749049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40488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931927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023366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114805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206244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297683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389122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480561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572000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663439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754878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846317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937756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029195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120634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212073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303512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394951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486390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577829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669268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760707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852146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943585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035024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126463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17902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309341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400780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492219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583658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675097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766536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857975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949414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040853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132292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223731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315170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406609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498048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7589487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680926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772365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863804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955243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046682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138121" y="2971805"/>
              <a:ext cx="91439" cy="914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291854" y="3044042"/>
              <a:ext cx="4937706" cy="22128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286025" y="4251951"/>
            <a:ext cx="5364423" cy="365756"/>
            <a:chOff x="3017537" y="3794756"/>
            <a:chExt cx="5364423" cy="365756"/>
          </a:xfrm>
        </p:grpSpPr>
        <p:sp>
          <p:nvSpPr>
            <p:cNvPr id="9" name="Oval 8"/>
            <p:cNvSpPr/>
            <p:nvPr/>
          </p:nvSpPr>
          <p:spPr>
            <a:xfrm>
              <a:off x="3017537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383293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794768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069085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526280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846317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257792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5486390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5806426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172182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92219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857975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7040853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360889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680925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7863804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046683" y="3794756"/>
              <a:ext cx="320037" cy="27431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017537" y="3939229"/>
              <a:ext cx="5364423" cy="22128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345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What </a:t>
            </a:r>
            <a:r>
              <a:rPr lang="en-US" dirty="0" smtClean="0"/>
              <a:t>land transportation </a:t>
            </a:r>
            <a:r>
              <a:rPr lang="en-US" dirty="0" smtClean="0"/>
              <a:t>systems can you list?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Personal human powered</a:t>
            </a:r>
          </a:p>
          <a:p>
            <a:pPr lvl="1"/>
            <a:r>
              <a:rPr lang="en-US" dirty="0" smtClean="0"/>
              <a:t>Skateboards, roller blades, bicycles (road/mountain)</a:t>
            </a:r>
          </a:p>
          <a:p>
            <a:r>
              <a:rPr lang="en-US" dirty="0" smtClean="0"/>
              <a:t>Off-road vehicles</a:t>
            </a:r>
          </a:p>
          <a:p>
            <a:pPr lvl="1"/>
            <a:r>
              <a:rPr lang="en-US" dirty="0" smtClean="0"/>
              <a:t>Motorcycles (road/dirt), ATV, go-karts, snowmobiles</a:t>
            </a:r>
          </a:p>
          <a:p>
            <a:r>
              <a:rPr lang="en-US" dirty="0" smtClean="0"/>
              <a:t>Vehicles</a:t>
            </a:r>
          </a:p>
          <a:p>
            <a:pPr lvl="1"/>
            <a:r>
              <a:rPr lang="en-US" dirty="0" smtClean="0"/>
              <a:t>Cars, trucks, buses, trains</a:t>
            </a:r>
          </a:p>
          <a:p>
            <a:r>
              <a:rPr lang="en-US" dirty="0" smtClean="0"/>
              <a:t>Utility</a:t>
            </a:r>
          </a:p>
          <a:p>
            <a:pPr lvl="1"/>
            <a:r>
              <a:rPr lang="en-US" dirty="0" smtClean="0"/>
              <a:t>Tractors, construction equipment, ski slopes, forestry</a:t>
            </a:r>
          </a:p>
        </p:txBody>
      </p:sp>
    </p:spTree>
    <p:extLst>
      <p:ext uri="{BB962C8B-B14F-4D97-AF65-F5344CB8AC3E}">
        <p14:creationId xmlns:p14="http://schemas.microsoft.com/office/powerpoint/2010/main" val="40195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kind of transportation system would you pick for…and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Roads</a:t>
            </a:r>
            <a:endParaRPr lang="en-US" dirty="0"/>
          </a:p>
          <a:p>
            <a:pPr lvl="1"/>
            <a:r>
              <a:rPr lang="en-US" dirty="0"/>
              <a:t>Gravel</a:t>
            </a:r>
          </a:p>
          <a:p>
            <a:pPr lvl="1"/>
            <a:r>
              <a:rPr lang="en-US" dirty="0"/>
              <a:t>Asphalt</a:t>
            </a:r>
          </a:p>
          <a:p>
            <a:pPr lvl="1"/>
            <a:r>
              <a:rPr lang="en-US" dirty="0"/>
              <a:t>Concrete</a:t>
            </a:r>
          </a:p>
          <a:p>
            <a:r>
              <a:rPr lang="en-US" dirty="0"/>
              <a:t>Off-road</a:t>
            </a:r>
          </a:p>
          <a:p>
            <a:pPr lvl="1"/>
            <a:r>
              <a:rPr lang="en-US" dirty="0"/>
              <a:t>Sand</a:t>
            </a:r>
          </a:p>
          <a:p>
            <a:pPr lvl="1"/>
            <a:r>
              <a:rPr lang="en-US" dirty="0"/>
              <a:t>Dirt/mud</a:t>
            </a:r>
          </a:p>
          <a:p>
            <a:pPr lvl="1"/>
            <a:r>
              <a:rPr lang="en-US" dirty="0"/>
              <a:t>Rocks</a:t>
            </a:r>
          </a:p>
          <a:p>
            <a:pPr lvl="1"/>
            <a:r>
              <a:rPr lang="en-US" dirty="0"/>
              <a:t>Snow</a:t>
            </a:r>
          </a:p>
          <a:p>
            <a:pPr lvl="1"/>
            <a:r>
              <a:rPr lang="en-US" dirty="0" smtClean="0"/>
              <a:t>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512" y="1917686"/>
            <a:ext cx="4393391" cy="224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643" y="4653017"/>
            <a:ext cx="4469128" cy="197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00415" y="4156936"/>
            <a:ext cx="594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 happens if you use your skateboard on </a:t>
            </a:r>
            <a:r>
              <a:rPr lang="en-US" dirty="0" smtClean="0"/>
              <a:t>gravel?  Why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 Objectives and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this lesson, students will be able to: </a:t>
            </a:r>
          </a:p>
          <a:p>
            <a:pPr lvl="1"/>
            <a:r>
              <a:rPr lang="en-US" dirty="0" smtClean="0"/>
              <a:t>Describe the basic forces that act on a moving system and influence its motion</a:t>
            </a:r>
          </a:p>
          <a:p>
            <a:pPr lvl="1"/>
            <a:r>
              <a:rPr lang="en-US" dirty="0" smtClean="0"/>
              <a:t>Design a structure to change the forces acting on a moving transportation system</a:t>
            </a:r>
          </a:p>
          <a:p>
            <a:r>
              <a:rPr lang="en-US" dirty="0" smtClean="0"/>
              <a:t>Indiana Standards:</a:t>
            </a:r>
          </a:p>
          <a:p>
            <a:pPr lvl="1"/>
            <a:r>
              <a:rPr lang="en-US" dirty="0" smtClean="0"/>
              <a:t>Standard </a:t>
            </a:r>
            <a:r>
              <a:rPr lang="en-US" dirty="0" smtClean="0"/>
              <a:t>4.PS.1</a:t>
            </a:r>
            <a:r>
              <a:rPr lang="en-US" dirty="0" smtClean="0"/>
              <a:t>:  Investigate transportation systems and devices that operate on or in land, water, air, and space and recognize the forces (lift, drag, friction, thrust, and gravity)</a:t>
            </a:r>
            <a:r>
              <a:rPr lang="en-US" dirty="0"/>
              <a:t> that affect their </a:t>
            </a:r>
            <a:r>
              <a:rPr lang="en-US" dirty="0" smtClean="0"/>
              <a:t>motion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Standard </a:t>
            </a:r>
            <a:r>
              <a:rPr lang="en-US" dirty="0" smtClean="0"/>
              <a:t>4.PS.2:  </a:t>
            </a:r>
            <a:r>
              <a:rPr lang="en-US" dirty="0"/>
              <a:t>Investigate the relationship of the speed of an object to the energy of that </a:t>
            </a:r>
            <a:r>
              <a:rPr lang="en-US" dirty="0" smtClean="0"/>
              <a:t>object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Standard </a:t>
            </a:r>
            <a:r>
              <a:rPr lang="en-US" dirty="0" smtClean="0"/>
              <a:t>3-5.E.1:  </a:t>
            </a:r>
            <a:r>
              <a:rPr lang="en-US" dirty="0"/>
              <a:t>Identify a simple problem with the design of an object that reflects a need or a want. Include criteria for success and constraints on materials, time, or cost.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5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Roads/Sidewalks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829" y="3794756"/>
            <a:ext cx="3114705" cy="223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77277" y="6033292"/>
            <a:ext cx="27158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http://www.bicycling.com/sites/default/files/images/Hutch-Tire2.jpg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84" y="3193277"/>
            <a:ext cx="4663389" cy="311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89851" y="6325982"/>
            <a:ext cx="33810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http://www.wallpapersad.com/wp-content/uploads/2013/02/Ferrari-F1-Racing-Car.jpg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730" y="228635"/>
            <a:ext cx="3200365" cy="265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212073" y="2919168"/>
            <a:ext cx="39276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http://upload.wikimedia.org/wikipedia/commons/1/18/Bay_Crane_Liebherr_Union_St_39_Av_jeh.jpg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 b="22823"/>
          <a:stretch/>
        </p:blipFill>
        <p:spPr>
          <a:xfrm>
            <a:off x="998141" y="1325944"/>
            <a:ext cx="3048000" cy="164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48684" y="2945872"/>
            <a:ext cx="39469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http://upload.wikimedia.org/wikipedia/commons/thumb/5/5d/Skateboard.JPG/320px-Skateboard.JPG</a:t>
            </a:r>
          </a:p>
        </p:txBody>
      </p:sp>
    </p:spTree>
    <p:extLst>
      <p:ext uri="{BB962C8B-B14F-4D97-AF65-F5344CB8AC3E}">
        <p14:creationId xmlns:p14="http://schemas.microsoft.com/office/powerpoint/2010/main" val="19990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Sand/Gravel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0143" y="3246122"/>
            <a:ext cx="4286250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297683" y="6398897"/>
            <a:ext cx="45111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http://2.bp.blogspot.com/-OIK5OAowFPQ/TaWSb5XILAI/AAAAAAAACMk/kPaJ7BKDnts/s1600/Custom_Beach_Bike.jpg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85" y="4004768"/>
            <a:ext cx="3048000" cy="204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65806" y="6063554"/>
            <a:ext cx="31165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</a:t>
            </a:r>
            <a:r>
              <a:rPr lang="en-US" sz="700" dirty="0" smtClean="0"/>
              <a:t>upload.wikimedia.org/</a:t>
            </a:r>
            <a:r>
              <a:rPr lang="en-US" sz="700" dirty="0" err="1" smtClean="0"/>
              <a:t>wikipedia</a:t>
            </a:r>
            <a:r>
              <a:rPr lang="en-US" sz="700" dirty="0" smtClean="0"/>
              <a:t>/commons/thumb/a/</a:t>
            </a:r>
            <a:r>
              <a:rPr lang="en-US" sz="700" dirty="0" err="1" smtClean="0"/>
              <a:t>ae</a:t>
            </a:r>
            <a:r>
              <a:rPr lang="en-US" sz="700" dirty="0" smtClean="0"/>
              <a:t>/SAND_VEHICLE...</a:t>
            </a:r>
            <a:endParaRPr lang="en-US" sz="7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50" y="202840"/>
            <a:ext cx="51435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97140" y="2946039"/>
            <a:ext cx="39501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http://theinsurancestores.com/wp-content/uploads/2011/10/Insurance-Solutions_Dirt-SandGravel.jpg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072" y="1728778"/>
            <a:ext cx="1381916" cy="1517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188757" y="3256949"/>
            <a:ext cx="20425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http://gearjunkie.com/fat-tire-29er-mountain-bike</a:t>
            </a:r>
          </a:p>
        </p:txBody>
      </p:sp>
    </p:spTree>
    <p:extLst>
      <p:ext uri="{BB962C8B-B14F-4D97-AF65-F5344CB8AC3E}">
        <p14:creationId xmlns:p14="http://schemas.microsoft.com/office/powerpoint/2010/main" val="15523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Dirt/mud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376" y="228635"/>
            <a:ext cx="3779478" cy="283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121" y="3703317"/>
            <a:ext cx="3787149" cy="264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96853" y="3063244"/>
            <a:ext cx="37385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http://myamericanodyssey.com/wp-content/uploads/2013/11/Carolina_Adventure_World_8.jpg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073" y="328642"/>
            <a:ext cx="1965976" cy="196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98730" y="195666"/>
            <a:ext cx="22413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</a:t>
            </a:r>
            <a:r>
              <a:rPr lang="en-US" sz="700" dirty="0" smtClean="0"/>
              <a:t>www.specialtytiresusa.com/atv-offroad-vehicles/</a:t>
            </a:r>
            <a:endParaRPr lang="en-US" sz="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8" y="1960915"/>
            <a:ext cx="2996186" cy="224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60788" y="1783098"/>
            <a:ext cx="264046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http://0.tqn.com/d/construction/1/0/H/F/-/-/DOZER-ELSIE-ESQ.jpg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95" y="4343390"/>
            <a:ext cx="3166110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718630" y="6273175"/>
            <a:ext cx="26949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http://hewittfarmsinc.files.wordpress.com/2013/05/dsc0293edit.jpg</a:t>
            </a:r>
          </a:p>
        </p:txBody>
      </p:sp>
    </p:spTree>
    <p:extLst>
      <p:ext uri="{BB962C8B-B14F-4D97-AF65-F5344CB8AC3E}">
        <p14:creationId xmlns:p14="http://schemas.microsoft.com/office/powerpoint/2010/main" val="243177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752" y="365126"/>
            <a:ext cx="4329003" cy="324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91609" y="6446487"/>
            <a:ext cx="30460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http://www.charlottemotorspeedway.com/images/CRAWLMFBuggie01_lg.jpg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3003" y="3594701"/>
            <a:ext cx="2018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http://www.hobby101.com/rock%20crawling.htm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67" y="3520439"/>
            <a:ext cx="4480511" cy="297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3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6317" y="502952"/>
            <a:ext cx="4028870" cy="2172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22749" y="2675900"/>
            <a:ext cx="36760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http://theadventourist.com/snowmobiling-the-backcountry-and-beer-tasting-in-central-oregon</a:t>
            </a:r>
          </a:p>
        </p:txBody>
      </p:sp>
      <p:pic>
        <p:nvPicPr>
          <p:cNvPr id="1026" name="Picture 2" descr="http://upload.wikimedia.org/wikipedia/commons/thumb/e/ec/Snow_vehicle_in_Alert%2C_Nunavut.jpg/640px-Snow_vehicle_in_Alert%2C_Nunav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" y="2788927"/>
            <a:ext cx="5303462" cy="3505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26364" y="6263609"/>
            <a:ext cx="305083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http://commons.wikimedia.org/wiki/File:Snow_vehicle_in_Alert,_Nunavut.jpg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2073" y="3287670"/>
            <a:ext cx="3903353" cy="229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577829" y="5532097"/>
            <a:ext cx="3263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http://upload.wikimedia.org/wikipedia/commons/thumb/3/3c/Flickr_-_</a:t>
            </a:r>
            <a:r>
              <a:rPr lang="en-US" sz="700" dirty="0" smtClean="0"/>
              <a:t>Israel_Defense_Forces_-_</a:t>
            </a:r>
            <a:r>
              <a:rPr lang="en-US" sz="700" dirty="0"/>
              <a:t>Riding_Stunts.jpg/640px-Flickr_-_Israel_Defense_Forces_-_Riding_Stunts.jpg</a:t>
            </a:r>
          </a:p>
        </p:txBody>
      </p:sp>
    </p:spTree>
    <p:extLst>
      <p:ext uri="{BB962C8B-B14F-4D97-AF65-F5344CB8AC3E}">
        <p14:creationId xmlns:p14="http://schemas.microsoft.com/office/powerpoint/2010/main" val="18205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983" y="173940"/>
            <a:ext cx="4845284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Unique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animals</a:t>
            </a:r>
            <a:r>
              <a:rPr lang="en-US" dirty="0"/>
              <a:t> </a:t>
            </a:r>
            <a:r>
              <a:rPr lang="en-US" dirty="0" smtClean="0"/>
              <a:t>on </a:t>
            </a:r>
            <a:r>
              <a:rPr lang="en-US" dirty="0" smtClean="0"/>
              <a:t>land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806" y="1417342"/>
            <a:ext cx="3200365" cy="213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24069" y="3429000"/>
            <a:ext cx="2576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http://bookbuilder.cast.org/view_print.php?book=41199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0426" y="1570168"/>
            <a:ext cx="11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Elephants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267" y="351615"/>
            <a:ext cx="3565127" cy="206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405" y="2597064"/>
            <a:ext cx="3179989" cy="4153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662657" y="2400505"/>
            <a:ext cx="18966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http://www.viralnova.com/hidden-dam/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9" y="3886195"/>
            <a:ext cx="2449169" cy="256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406560" y="4035727"/>
            <a:ext cx="125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Gecko foot </a:t>
            </a:r>
          </a:p>
          <a:p>
            <a:r>
              <a:rPr lang="en-US" dirty="0" smtClean="0"/>
              <a:t>on glass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89" y="6355048"/>
            <a:ext cx="26613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http://en.wikipedia.org/wiki/File:Gecko_foot_on_glass.JPG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3366" y="2606049"/>
            <a:ext cx="1557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Alpine ibexes</a:t>
            </a:r>
            <a:br>
              <a:rPr lang="en-US" dirty="0" smtClean="0"/>
            </a:br>
            <a:r>
              <a:rPr lang="en-US" dirty="0" smtClean="0"/>
              <a:t>on a dam,</a:t>
            </a:r>
            <a:br>
              <a:rPr lang="en-US" dirty="0" smtClean="0"/>
            </a:br>
            <a:r>
              <a:rPr lang="en-US" dirty="0" smtClean="0"/>
              <a:t>Northern </a:t>
            </a:r>
            <a:r>
              <a:rPr lang="en-US" dirty="0"/>
              <a:t>Italy </a:t>
            </a:r>
          </a:p>
        </p:txBody>
      </p:sp>
      <p:pic>
        <p:nvPicPr>
          <p:cNvPr id="6" name="Picture 5" descr="0goathooves05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7" y="3611879"/>
            <a:ext cx="1654995" cy="12801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 descr="0goathooves06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8" t="3493" r="24359" b="5762"/>
          <a:stretch/>
        </p:blipFill>
        <p:spPr>
          <a:xfrm>
            <a:off x="3931927" y="4983463"/>
            <a:ext cx="1645902" cy="15100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91854" y="6629365"/>
            <a:ext cx="5912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 dirty="0">
                <a:hlinkClick r:id="rId9"/>
              </a:rPr>
              <a:t>http://www.core77.com/blog/education/biomimetic_designers_take_note_goat_hooves_confer_ninja-like_climbing_abilities_18851.asp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507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to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might we intentionally design a surface to produce forces on a vehicle?</a:t>
            </a:r>
          </a:p>
          <a:p>
            <a:pPr lvl="1"/>
            <a:r>
              <a:rPr lang="en-US" dirty="0" smtClean="0"/>
              <a:t>Can you think of some examples?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Hint: when we don’t want cars to hit each other or go someplace that is dangerous.</a:t>
            </a:r>
          </a:p>
          <a:p>
            <a:pPr lvl="1"/>
            <a:endParaRPr lang="en-US" dirty="0"/>
          </a:p>
          <a:p>
            <a:r>
              <a:rPr lang="en-US" dirty="0" smtClean="0"/>
              <a:t>Two common ways:</a:t>
            </a:r>
          </a:p>
          <a:p>
            <a:pPr lvl="1"/>
            <a:r>
              <a:rPr lang="en-US" dirty="0" smtClean="0"/>
              <a:t>Designing a surface</a:t>
            </a:r>
          </a:p>
          <a:p>
            <a:pPr lvl="1"/>
            <a:r>
              <a:rPr lang="en-US" dirty="0" smtClean="0"/>
              <a:t>Design a 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06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33" y="36512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Surfaces designed to produce forces to safely stop vehicles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316" y="1783098"/>
            <a:ext cx="3961397" cy="297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5" y="1788666"/>
            <a:ext cx="3953974" cy="296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11031" y="4754146"/>
            <a:ext cx="3246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http://upload.wikimedia.org/wikipedia/commons/0/08/Runaway_truck</a:t>
            </a:r>
            <a:r>
              <a:rPr lang="en-US" sz="800" dirty="0" smtClean="0"/>
              <a:t>_</a:t>
            </a:r>
            <a:br>
              <a:rPr lang="en-US" sz="800" dirty="0" smtClean="0"/>
            </a:br>
            <a:r>
              <a:rPr lang="en-US" sz="800" dirty="0" smtClean="0"/>
              <a:t>ramp_east_of_Asheville</a:t>
            </a:r>
            <a:r>
              <a:rPr lang="en-US" sz="800" dirty="0"/>
              <a:t>,_NC_IMG_5217.JPG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2073" y="4754146"/>
            <a:ext cx="34307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http://upload.wikimedia.org/wikipedia/commons/1/11/A7-Notbremsweg.jpg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0000" y="5254204"/>
            <a:ext cx="479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www.youtube.com/watch?v=6CraHAiYzfU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22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Designing a Runaway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Truck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www.youtube.com/watch?v=h-VbZb3q_T8</a:t>
            </a:r>
            <a:endParaRPr lang="en-US" dirty="0" smtClean="0"/>
          </a:p>
          <a:p>
            <a:r>
              <a:rPr lang="en-US">
                <a:hlinkClick r:id="rId3"/>
              </a:rPr>
              <a:t>https</a:t>
            </a:r>
            <a:r>
              <a:rPr lang="en-US">
                <a:hlinkClick r:id="rId3"/>
              </a:rPr>
              <a:t>://</a:t>
            </a:r>
            <a:r>
              <a:rPr lang="en-US" smtClean="0">
                <a:hlinkClick r:id="rId3"/>
              </a:rPr>
              <a:t>www.youtube.com/watch?v=1fcE5Dvf6ew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82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56" y="365126"/>
            <a:ext cx="7326593" cy="1325563"/>
          </a:xfrm>
        </p:spPr>
        <p:txBody>
          <a:bodyPr/>
          <a:lstStyle/>
          <a:p>
            <a:r>
              <a:rPr lang="en-US" dirty="0" smtClean="0"/>
              <a:t>Systems designed to safely stop vehicles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959" y="1051586"/>
            <a:ext cx="3314695" cy="220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937756" y="3213556"/>
            <a:ext cx="3833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http://img.archiexpo.com/images_ae/photo-g/road-safety-barriers-88366-6520243.jpg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9" y="1690689"/>
            <a:ext cx="4297633" cy="322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26910" y="4698470"/>
            <a:ext cx="3026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http://www.energyabsorption.com/products/images/stopgate-1.gif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17" y="3703317"/>
            <a:ext cx="4072869" cy="2870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5746" y="6590216"/>
            <a:ext cx="25458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http://www.grandprix.com/jpeg/misc/barriersfig1-lg.jpg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817" y="5001792"/>
            <a:ext cx="2076450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87369" y="6482494"/>
            <a:ext cx="3323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http://www.energyabsorption.com/products/images/universal-barrel-3.gif</a:t>
            </a:r>
          </a:p>
        </p:txBody>
      </p:sp>
    </p:spTree>
    <p:extLst>
      <p:ext uri="{BB962C8B-B14F-4D97-AF65-F5344CB8AC3E}">
        <p14:creationId xmlns:p14="http://schemas.microsoft.com/office/powerpoint/2010/main" val="3038541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Teacher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structured in three parts</a:t>
            </a:r>
          </a:p>
          <a:p>
            <a:pPr lvl="1"/>
            <a:r>
              <a:rPr lang="en-US" dirty="0" smtClean="0"/>
              <a:t>General introduction to transportation systems</a:t>
            </a:r>
          </a:p>
          <a:p>
            <a:pPr lvl="2"/>
            <a:r>
              <a:rPr lang="en-US" dirty="0" smtClean="0"/>
              <a:t>Land, water, air, space</a:t>
            </a:r>
          </a:p>
          <a:p>
            <a:pPr lvl="3"/>
            <a:r>
              <a:rPr lang="en-US" dirty="0" smtClean="0"/>
              <a:t>Manmade and examples from nature</a:t>
            </a:r>
          </a:p>
          <a:p>
            <a:pPr lvl="1"/>
            <a:r>
              <a:rPr lang="en-US" dirty="0" smtClean="0"/>
              <a:t>Expansion of land-based examples</a:t>
            </a:r>
          </a:p>
          <a:p>
            <a:pPr lvl="2"/>
            <a:r>
              <a:rPr lang="en-US" dirty="0" smtClean="0"/>
              <a:t>Examples of different vehicles designed for different applications and land surfaces</a:t>
            </a:r>
          </a:p>
          <a:p>
            <a:pPr lvl="3"/>
            <a:r>
              <a:rPr lang="en-US" dirty="0" smtClean="0"/>
              <a:t>Emphasizes how the vehicle interacts with different surfaces to produce forces to move and turn the vehicles</a:t>
            </a:r>
          </a:p>
          <a:p>
            <a:pPr lvl="1"/>
            <a:r>
              <a:rPr lang="en-US" dirty="0" smtClean="0"/>
              <a:t>Transition to inquiry based background</a:t>
            </a:r>
          </a:p>
          <a:p>
            <a:pPr lvl="2"/>
            <a:r>
              <a:rPr lang="en-US" dirty="0" smtClean="0"/>
              <a:t>More specific examples of surface profiles and forces on those surfaces</a:t>
            </a:r>
          </a:p>
        </p:txBody>
      </p:sp>
    </p:spTree>
    <p:extLst>
      <p:ext uri="{BB962C8B-B14F-4D97-AF65-F5344CB8AC3E}">
        <p14:creationId xmlns:p14="http://schemas.microsoft.com/office/powerpoint/2010/main" val="1428189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40123" y="3697059"/>
            <a:ext cx="7772315" cy="1737151"/>
            <a:chOff x="457245" y="3173442"/>
            <a:chExt cx="7772315" cy="1737151"/>
          </a:xfrm>
        </p:grpSpPr>
        <p:sp>
          <p:nvSpPr>
            <p:cNvPr id="7" name="Right Triangle 6"/>
            <p:cNvSpPr/>
            <p:nvPr/>
          </p:nvSpPr>
          <p:spPr>
            <a:xfrm>
              <a:off x="457245" y="3337561"/>
              <a:ext cx="3962400" cy="15240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04406" y="4864874"/>
              <a:ext cx="3825154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69268" y="3264881"/>
              <a:ext cx="25602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Surface options: bubble wrap, sand paper, towel, marbles…</a:t>
              </a:r>
              <a:endParaRPr lang="en-US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123" y="4343390"/>
              <a:ext cx="24609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3’’ binder “hill”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463074" y="3520439"/>
              <a:ext cx="549965" cy="2286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 rot="1305332" flipH="1">
              <a:off x="800809" y="3173442"/>
              <a:ext cx="609600" cy="457200"/>
              <a:chOff x="5486400" y="1676400"/>
              <a:chExt cx="609600" cy="4572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486400" y="1828800"/>
                <a:ext cx="609600" cy="22860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5562600" y="1676400"/>
                <a:ext cx="457200" cy="228600"/>
              </a:xfrm>
              <a:prstGeom prst="round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562600" y="1981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867400" y="1981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371635" y="3331303"/>
            <a:ext cx="84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Toy car</a:t>
            </a:r>
            <a:endParaRPr lang="en-US" dirty="0"/>
          </a:p>
        </p:txBody>
      </p:sp>
      <p:sp>
        <p:nvSpPr>
          <p:cNvPr id="22" name="Right Brace 21"/>
          <p:cNvSpPr/>
          <p:nvPr/>
        </p:nvSpPr>
        <p:spPr>
          <a:xfrm rot="5400000">
            <a:off x="5669266" y="4520010"/>
            <a:ext cx="365755" cy="2377416"/>
          </a:xfrm>
          <a:prstGeom prst="rightBrace">
            <a:avLst>
              <a:gd name="adj1" fmla="val 4578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389122" y="5891595"/>
            <a:ext cx="292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Measure distance travelled on different surfaces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0123" y="1691659"/>
            <a:ext cx="7680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Inquiry activity to </a:t>
            </a:r>
            <a:r>
              <a:rPr lang="en-US" sz="2800" dirty="0"/>
              <a:t>introduce students to the effect of different surfaces on the motion of a car or </a:t>
            </a:r>
            <a:r>
              <a:rPr lang="en-US" sz="2800" dirty="0" smtClean="0"/>
              <a:t>truck.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Inquiry Activity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237391"/>
              </p:ext>
            </p:extLst>
          </p:nvPr>
        </p:nvGraphicFramePr>
        <p:xfrm>
          <a:off x="2468903" y="502952"/>
          <a:ext cx="4004133" cy="5674006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322664"/>
                <a:gridCol w="1370621"/>
                <a:gridCol w="1310848"/>
              </a:tblGrid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Surface &amp; Vehicle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Distance (cm)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Direction Change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Carpet – Car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Carpet - Truck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Foam – Car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Foam – Truck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Marbles – Car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Marbles – Truck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Sand – Car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Sand – Truck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Table – Car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Table – Truck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Towel – Car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        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  <a:tr h="436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Towel - Truck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        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63" marR="5756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784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01" y="835338"/>
            <a:ext cx="7497998" cy="5702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9379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293" y="1234464"/>
            <a:ext cx="5716417" cy="213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4366" y="3308060"/>
            <a:ext cx="850382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Problem: 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road going down a hill makes a sharp right turn near a riverbank at the base of the hill. This road is a high-risk site for car accidents.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Goal: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Improve the safety of the road by designing a way to keep cars from crashing into the river if the drivers do not make the right turn successfully.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293" y="777269"/>
            <a:ext cx="5716417" cy="213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367" y="3063244"/>
            <a:ext cx="85952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…To </a:t>
            </a:r>
            <a:r>
              <a:rPr lang="en-US" sz="2000" dirty="0"/>
              <a:t>fix this dangerous problem, the Transportation Department has hired you to </a:t>
            </a:r>
            <a:r>
              <a:rPr lang="en-US" sz="2000" b="1" dirty="0"/>
              <a:t>design a way to safely prevent vehicles from crashing into the river if they fail to make the turn properly</a:t>
            </a:r>
            <a:r>
              <a:rPr lang="en-US" sz="2000" dirty="0"/>
              <a:t>. If your design works well, the Transportation Department will hire you to install your design on other dangerous roads in the area as well.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Your design should keep the people in the car and their cargo safe (no hurt passengers or squished cargo from stopping too quickly!). To do this, your design should include a zone where the car will slow down and a zone where the car will stop. Your design should work for small and large cars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Brief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90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67" y="1965976"/>
            <a:ext cx="8595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Design </a:t>
            </a:r>
            <a:r>
              <a:rPr lang="en-US" sz="2400" dirty="0"/>
              <a:t>space: the distance between the road and river bank is the size of two sheets of construction paper, a yellow sheet for the “slow” zone and a red sheet for the “stop” </a:t>
            </a:r>
            <a:r>
              <a:rPr lang="en-US" sz="2400" dirty="0" smtClean="0"/>
              <a:t>zone.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The hill will be modelled with a 3’’ binder and the small and large cars will be modelled with small and large soup </a:t>
            </a:r>
            <a:r>
              <a:rPr lang="en-US" sz="2400" dirty="0" smtClean="0"/>
              <a:t>cans.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123" y="4434829"/>
            <a:ext cx="8081558" cy="219453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20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Post-Activity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effective (good) was your design? How do you know?</a:t>
            </a:r>
          </a:p>
          <a:p>
            <a:pPr lvl="1"/>
            <a:r>
              <a:rPr lang="en-US" dirty="0"/>
              <a:t>Did the vehicle slow down in the “slow zone” and then stop in the “stop zone”?</a:t>
            </a:r>
          </a:p>
          <a:p>
            <a:pPr lvl="1"/>
            <a:r>
              <a:rPr lang="en-US" dirty="0" smtClean="0"/>
              <a:t>Did it work for the small car and the large car?</a:t>
            </a:r>
          </a:p>
          <a:p>
            <a:r>
              <a:rPr lang="en-US" dirty="0" smtClean="0"/>
              <a:t>What would you change in your design? Why?</a:t>
            </a:r>
          </a:p>
          <a:p>
            <a:r>
              <a:rPr lang="en-US" dirty="0" smtClean="0"/>
              <a:t>What inspired you to make your design the way you did?</a:t>
            </a:r>
          </a:p>
          <a:p>
            <a:pPr lvl="1"/>
            <a:r>
              <a:rPr lang="en-US" dirty="0" smtClean="0"/>
              <a:t>Did you apply what you learned from the Inquiry Activity to design your road safety system?</a:t>
            </a:r>
          </a:p>
        </p:txBody>
      </p:sp>
    </p:spTree>
    <p:extLst>
      <p:ext uri="{BB962C8B-B14F-4D97-AF65-F5344CB8AC3E}">
        <p14:creationId xmlns:p14="http://schemas.microsoft.com/office/powerpoint/2010/main" val="2869749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67" y="1234464"/>
            <a:ext cx="8637767" cy="32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70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67" y="13719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Example Assessments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84" y="1783098"/>
            <a:ext cx="38766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693" y="2331732"/>
            <a:ext cx="4428105" cy="373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548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22" y="685830"/>
            <a:ext cx="7869555" cy="584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23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62" y="137196"/>
            <a:ext cx="7772400" cy="2387600"/>
          </a:xfrm>
        </p:spPr>
        <p:txBody>
          <a:bodyPr anchor="ctr">
            <a:normAutofit fontScale="90000"/>
          </a:bodyPr>
          <a:lstStyle/>
          <a:p>
            <a:r>
              <a:rPr lang="en-US" dirty="0" smtClean="0"/>
              <a:t>Introduction to Transportation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318" y="2279659"/>
            <a:ext cx="6886013" cy="389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27415" y="6093438"/>
            <a:ext cx="2284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smtClean="0"/>
              <a:t>hooniverse.com/2010/11/11/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2103147" y="6355048"/>
            <a:ext cx="5133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source:  http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long-haul-truck-insurance.com/yabb/YaBB.pl?num=1236746004/2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84" y="1600220"/>
            <a:ext cx="4491984" cy="4351338"/>
          </a:xfrm>
        </p:spPr>
        <p:txBody>
          <a:bodyPr/>
          <a:lstStyle/>
          <a:p>
            <a:r>
              <a:rPr lang="en-US" dirty="0" smtClean="0"/>
              <a:t>Can tie in with the Indy 500</a:t>
            </a:r>
          </a:p>
          <a:p>
            <a:r>
              <a:rPr lang="en-US" dirty="0" smtClean="0"/>
              <a:t>Discussion of different bicycle tires and bike safety</a:t>
            </a:r>
          </a:p>
          <a:p>
            <a:r>
              <a:rPr lang="en-US" dirty="0" smtClean="0"/>
              <a:t>Many videos of transportation systems, including land-water vehicles</a:t>
            </a:r>
          </a:p>
          <a:p>
            <a:r>
              <a:rPr lang="en-US" dirty="0" smtClean="0"/>
              <a:t>Many relevant non-fiction books … fiction?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056" y="137196"/>
            <a:ext cx="2962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4147" y="4079831"/>
            <a:ext cx="2012389" cy="256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414" y="4047557"/>
            <a:ext cx="2091354" cy="260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Literacy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12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Lesson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Force</a:t>
            </a:r>
          </a:p>
          <a:p>
            <a:pPr lvl="1"/>
            <a:r>
              <a:rPr lang="en-US" dirty="0" smtClean="0"/>
              <a:t>Interaction between physical bodies that create a pushing or pulling on the bodies</a:t>
            </a:r>
          </a:p>
          <a:p>
            <a:pPr lvl="1"/>
            <a:r>
              <a:rPr lang="en-US" dirty="0" smtClean="0"/>
              <a:t>A push or a pull</a:t>
            </a:r>
          </a:p>
          <a:p>
            <a:r>
              <a:rPr lang="en-US" dirty="0" smtClean="0"/>
              <a:t>Work</a:t>
            </a:r>
          </a:p>
          <a:p>
            <a:pPr lvl="1"/>
            <a:r>
              <a:rPr lang="en-US" dirty="0" smtClean="0"/>
              <a:t>The product of force and motion</a:t>
            </a:r>
          </a:p>
          <a:p>
            <a:pPr lvl="1"/>
            <a:r>
              <a:rPr lang="en-US" dirty="0" smtClean="0"/>
              <a:t>When a force moves an object</a:t>
            </a:r>
          </a:p>
          <a:p>
            <a:r>
              <a:rPr lang="en-US" dirty="0" smtClean="0"/>
              <a:t>Gravity</a:t>
            </a:r>
          </a:p>
          <a:p>
            <a:pPr lvl="1"/>
            <a:r>
              <a:rPr lang="en-US" dirty="0" smtClean="0"/>
              <a:t>The force exerted by celestial bodies that acts to pull objects to their centers</a:t>
            </a:r>
          </a:p>
          <a:p>
            <a:pPr lvl="1"/>
            <a:r>
              <a:rPr lang="en-US" dirty="0" smtClean="0"/>
              <a:t>The force that keeps us on earth; prevents us from flying into space</a:t>
            </a:r>
          </a:p>
          <a:p>
            <a:r>
              <a:rPr lang="en-US" dirty="0" smtClean="0"/>
              <a:t>Friction</a:t>
            </a:r>
          </a:p>
          <a:p>
            <a:pPr lvl="1"/>
            <a:r>
              <a:rPr lang="en-US" dirty="0" smtClean="0"/>
              <a:t>An force opposing relative motion between objects</a:t>
            </a:r>
          </a:p>
          <a:p>
            <a:pPr lvl="1"/>
            <a:r>
              <a:rPr lang="en-US" dirty="0" smtClean="0"/>
              <a:t>A force that holds back the movement of an object (i.e. skating on an ice rink vs. skating on carpet)</a:t>
            </a:r>
          </a:p>
          <a:p>
            <a:r>
              <a:rPr lang="en-US" dirty="0" smtClean="0"/>
              <a:t>Transportation System</a:t>
            </a:r>
          </a:p>
          <a:p>
            <a:pPr lvl="1"/>
            <a:r>
              <a:rPr lang="en-US" dirty="0" smtClean="0"/>
              <a:t>A system to take people or objects to other places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mtClean="0"/>
              <a:t>Motion</a:t>
            </a:r>
          </a:p>
          <a:p>
            <a:pPr lvl="1"/>
            <a:r>
              <a:rPr lang="en-US" smtClean="0"/>
              <a:t>The act of moving or changing places</a:t>
            </a:r>
          </a:p>
          <a:p>
            <a:r>
              <a:rPr lang="en-US" smtClean="0"/>
              <a:t>Direction</a:t>
            </a:r>
          </a:p>
          <a:p>
            <a:pPr lvl="1"/>
            <a:r>
              <a:rPr lang="en-US" smtClean="0"/>
              <a:t>The way in which something travels or faces</a:t>
            </a:r>
          </a:p>
          <a:p>
            <a:r>
              <a:rPr lang="en-US" smtClean="0"/>
              <a:t>Speed</a:t>
            </a:r>
          </a:p>
          <a:p>
            <a:pPr lvl="1"/>
            <a:r>
              <a:rPr lang="en-US" smtClean="0"/>
              <a:t>How fast or slow an object moves during a unit of time</a:t>
            </a:r>
          </a:p>
          <a:p>
            <a:r>
              <a:rPr lang="en-US" smtClean="0"/>
              <a:t>Distance</a:t>
            </a:r>
          </a:p>
          <a:p>
            <a:pPr lvl="1"/>
            <a:r>
              <a:rPr lang="en-US" smtClean="0"/>
              <a:t>Measure of space between things or places</a:t>
            </a:r>
          </a:p>
          <a:p>
            <a:r>
              <a:rPr lang="en-US" smtClean="0"/>
              <a:t>Wheel</a:t>
            </a:r>
          </a:p>
          <a:p>
            <a:pPr lvl="1"/>
            <a:r>
              <a:rPr lang="en-US" smtClean="0"/>
              <a:t>A round object that turns in circles and allows for things to move</a:t>
            </a:r>
          </a:p>
          <a:p>
            <a:r>
              <a:rPr lang="en-US" smtClean="0"/>
              <a:t>Weight</a:t>
            </a:r>
          </a:p>
          <a:p>
            <a:pPr lvl="1"/>
            <a:r>
              <a:rPr lang="en-US" smtClean="0"/>
              <a:t>How heavy or light an object is</a:t>
            </a:r>
          </a:p>
          <a:p>
            <a:r>
              <a:rPr lang="en-US" smtClean="0"/>
              <a:t>Mass</a:t>
            </a:r>
          </a:p>
          <a:p>
            <a:pPr lvl="1"/>
            <a:r>
              <a:rPr lang="en-US" smtClean="0"/>
              <a:t>The amount of matter something contains</a:t>
            </a:r>
          </a:p>
          <a:p>
            <a:r>
              <a:rPr lang="en-US" smtClean="0"/>
              <a:t>Texture</a:t>
            </a:r>
          </a:p>
          <a:p>
            <a:pPr lvl="1"/>
            <a:r>
              <a:rPr lang="en-US" smtClean="0"/>
              <a:t>The feel or look of a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do vehicles move?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Force</a:t>
            </a:r>
          </a:p>
          <a:p>
            <a:pPr lvl="1"/>
            <a:r>
              <a:rPr lang="en-US" dirty="0" smtClean="0"/>
              <a:t>Forces acts on transportation system to influence motion and change direction.</a:t>
            </a:r>
          </a:p>
          <a:p>
            <a:pPr lvl="1"/>
            <a:endParaRPr lang="en-US" dirty="0"/>
          </a:p>
          <a:p>
            <a:r>
              <a:rPr lang="en-US" dirty="0" smtClean="0"/>
              <a:t>Question?</a:t>
            </a:r>
          </a:p>
          <a:p>
            <a:pPr lvl="1"/>
            <a:r>
              <a:rPr lang="en-US" dirty="0" smtClean="0"/>
              <a:t>What are the common environments where we see vehicles in motion?</a:t>
            </a:r>
          </a:p>
          <a:p>
            <a:pPr lvl="2"/>
            <a:r>
              <a:rPr lang="en-US" dirty="0" smtClean="0"/>
              <a:t>Land</a:t>
            </a:r>
          </a:p>
          <a:p>
            <a:pPr lvl="2"/>
            <a:r>
              <a:rPr lang="en-US" dirty="0" smtClean="0"/>
              <a:t>Air</a:t>
            </a:r>
          </a:p>
          <a:p>
            <a:pPr lvl="2"/>
            <a:r>
              <a:rPr lang="en-US" dirty="0" smtClean="0"/>
              <a:t>Water</a:t>
            </a:r>
          </a:p>
          <a:p>
            <a:pPr lvl="2"/>
            <a:r>
              <a:rPr lang="en-US" dirty="0" smtClean="0"/>
              <a:t>Space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0196" y="4617707"/>
            <a:ext cx="3291804" cy="182878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829" y="4609827"/>
            <a:ext cx="1625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Forces on Transportation Systems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31212" y="4892024"/>
            <a:ext cx="28039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http://aermech.com/wp-content/uploads/2014/03/forces1.gif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428" y="6413921"/>
            <a:ext cx="32704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http://www.bbc.co.uk/schools/gcsebitesize/science/images/carforces.jpg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60" y="1285281"/>
            <a:ext cx="3411214" cy="23802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6685" y="3450106"/>
            <a:ext cx="17315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</a:t>
            </a:r>
            <a:r>
              <a:rPr lang="en-US" sz="800" dirty="0" smtClean="0"/>
              <a:t>://breakingmuscle.com/cycling/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76" y="4160512"/>
            <a:ext cx="333375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9557" y="2331732"/>
            <a:ext cx="4847283" cy="237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Moving Systems and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Forces between moving systems and </a:t>
            </a:r>
            <a:r>
              <a:rPr lang="en-US" b="1" u="sng" dirty="0" smtClean="0"/>
              <a:t>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446487"/>
            <a:ext cx="3072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commons.wikimedia.org unless noted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423172"/>
            <a:ext cx="2895615" cy="194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0" y="2410572"/>
            <a:ext cx="3103960" cy="2061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02" y="4568336"/>
            <a:ext cx="2886314" cy="193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718" y="4568336"/>
            <a:ext cx="2745174" cy="193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974" y="2434980"/>
            <a:ext cx="1828800" cy="103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201" y="4919969"/>
            <a:ext cx="2292953" cy="143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65" y="3547916"/>
            <a:ext cx="1748135" cy="122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08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Forces between moving systems and </a:t>
            </a:r>
            <a:r>
              <a:rPr lang="en-US" b="1" u="sng" dirty="0" smtClean="0"/>
              <a:t>WATER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446487"/>
            <a:ext cx="3072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commons.wikimedia.org</a:t>
            </a:r>
            <a:endParaRPr lang="en-US" sz="1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Moving Systems and </a:t>
            </a:r>
            <a:r>
              <a:rPr lang="en-US" dirty="0" smtClean="0"/>
              <a:t>Forces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41" y="2331732"/>
            <a:ext cx="3657600" cy="244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362" y="2331732"/>
            <a:ext cx="3536341" cy="244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0" y="4839170"/>
            <a:ext cx="2852881" cy="190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63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997</TotalTime>
  <Words>1479</Words>
  <Application>Microsoft Office PowerPoint</Application>
  <PresentationFormat>On-screen Show (4:3)</PresentationFormat>
  <Paragraphs>306</Paragraphs>
  <Slides>40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4th Grade SLED Activity on Transportation Systems</vt:lpstr>
      <vt:lpstr>Lesson Objectives and Standards</vt:lpstr>
      <vt:lpstr>Teacher Notes</vt:lpstr>
      <vt:lpstr>Introduction to Transportation Systems</vt:lpstr>
      <vt:lpstr>Lesson Vocabulary</vt:lpstr>
      <vt:lpstr>How do vehicles move?</vt:lpstr>
      <vt:lpstr>Forces on Transportation Systems</vt:lpstr>
      <vt:lpstr>Moving Systems and Forces</vt:lpstr>
      <vt:lpstr>Moving Systems and Forces</vt:lpstr>
      <vt:lpstr>Moving Systems and Forces</vt:lpstr>
      <vt:lpstr>Moving Systems and Forces</vt:lpstr>
      <vt:lpstr>Moving in Nature</vt:lpstr>
      <vt:lpstr>Moving in Nature</vt:lpstr>
      <vt:lpstr>Moving in Nature</vt:lpstr>
      <vt:lpstr>What about?</vt:lpstr>
      <vt:lpstr>Let’s take a closer look  at land vehicles!</vt:lpstr>
      <vt:lpstr>Land Surface Profiles</vt:lpstr>
      <vt:lpstr>What land transportation systems can you list?</vt:lpstr>
      <vt:lpstr>What kind of transportation system would you pick for…and why?</vt:lpstr>
      <vt:lpstr>Roads/Sidewalks</vt:lpstr>
      <vt:lpstr>Sand/Gravel</vt:lpstr>
      <vt:lpstr>Dirt/mud</vt:lpstr>
      <vt:lpstr>Rocks</vt:lpstr>
      <vt:lpstr>Snow</vt:lpstr>
      <vt:lpstr>Unique  animals on land</vt:lpstr>
      <vt:lpstr>Introduction to Inquiry</vt:lpstr>
      <vt:lpstr>Surfaces designed to produce forces to safely stop vehicles</vt:lpstr>
      <vt:lpstr>Designing a Runaway  Truck System</vt:lpstr>
      <vt:lpstr>Systems designed to safely stop vehicles</vt:lpstr>
      <vt:lpstr>Inquiry Activity</vt:lpstr>
      <vt:lpstr>PowerPoint Presentation</vt:lpstr>
      <vt:lpstr>PowerPoint Presentation</vt:lpstr>
      <vt:lpstr>Design Activity</vt:lpstr>
      <vt:lpstr>Design Brief</vt:lpstr>
      <vt:lpstr>Design Constraints</vt:lpstr>
      <vt:lpstr>Post-Activity Discussion</vt:lpstr>
      <vt:lpstr>PowerPoint Presentation</vt:lpstr>
      <vt:lpstr>Example Assessments</vt:lpstr>
      <vt:lpstr>PowerPoint Presentation</vt:lpstr>
      <vt:lpstr>Literacy Connections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Systems</dc:title>
  <dc:creator>John Lumkes</dc:creator>
  <cp:lastModifiedBy>Nyquist, Chell E</cp:lastModifiedBy>
  <cp:revision>64</cp:revision>
  <cp:lastPrinted>2014-04-03T16:20:17Z</cp:lastPrinted>
  <dcterms:created xsi:type="dcterms:W3CDTF">2014-04-03T16:17:45Z</dcterms:created>
  <dcterms:modified xsi:type="dcterms:W3CDTF">2017-02-23T15:21:16Z</dcterms:modified>
</cp:coreProperties>
</file>