
<file path=[Content_Types].xml><?xml version="1.0" encoding="utf-8"?>
<Types xmlns="http://schemas.openxmlformats.org/package/2006/content-types">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tableStyles+xml" PartName="/ppt/tableStyles.xml"/>
  <Override ContentType="application/vnd.openxmlformats-officedocument.presentationml.viewProps+xml" PartName="/ppt/viewProps.xml"/>
  <Override ContentType="application/vnd.openxmlformats-officedocument.theme+xml" PartName="/ppt/theme/theme1.xml"/>
  <Override ContentType="application/vnd.openxmlformats-package.core-properties+xml" PartName="/docProps/core.xml"/>
</Types>
</file>

<file path=_rels/.rels><?xml version="1.0" encoding="UTF-8" standalone="yes"?><Relationships xmlns="http://schemas.openxmlformats.org/package/2006/relationships"><Relationship Id="rId3" Target="ppt/presentation.xml" Type="http://schemas.openxmlformats.org/officeDocument/2006/relationships/officeDocument"/><Relationship Id="rId2" Target="docProps/core.xml" Type="http://schemas.openxmlformats.org/package/2006/relationships/metadata/core-properties"/><Relationship Id="rId1"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saveSubsetFonts="1">
  <p:sldMasterIdLst>
    <p:sldMasterId id="2147483659"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9144000" cy="6858000" type="screen4x3"/>
  <p:notesSz cx="6858000" cy="9144000"/>
  <p:defaultTextStyle>
    <a:defPPr>
      <a:defRPr lang="en-US"/>
    </a:defPPr>
    <a:lvl1pPr algn="l" defTabSz="457200" eaLnBrk="1" hangingPunct="1" latinLnBrk="0" marL="0" rtl="0">
      <a:defRPr kern="1200" sz="1800">
        <a:solidFill>
          <a:schemeClr val="tx1"/>
        </a:solidFill>
        <a:latin typeface="+mn-lt"/>
        <a:ea typeface="+mn-ea"/>
        <a:cs typeface="+mn-cs"/>
      </a:defRPr>
    </a:lvl1pPr>
    <a:lvl2pPr algn="l" defTabSz="457200" eaLnBrk="1" hangingPunct="1" latinLnBrk="0" marL="457200" rtl="0">
      <a:defRPr kern="1200" sz="1800">
        <a:solidFill>
          <a:schemeClr val="tx1"/>
        </a:solidFill>
        <a:latin typeface="+mn-lt"/>
        <a:ea typeface="+mn-ea"/>
        <a:cs typeface="+mn-cs"/>
      </a:defRPr>
    </a:lvl2pPr>
    <a:lvl3pPr algn="l" defTabSz="457200" eaLnBrk="1" hangingPunct="1" latinLnBrk="0" marL="914400" rtl="0">
      <a:defRPr kern="1200" sz="1800">
        <a:solidFill>
          <a:schemeClr val="tx1"/>
        </a:solidFill>
        <a:latin typeface="+mn-lt"/>
        <a:ea typeface="+mn-ea"/>
        <a:cs typeface="+mn-cs"/>
      </a:defRPr>
    </a:lvl3pPr>
    <a:lvl4pPr algn="l" defTabSz="457200" eaLnBrk="1" hangingPunct="1" latinLnBrk="0" marL="1371600" rtl="0">
      <a:defRPr kern="1200" sz="1800">
        <a:solidFill>
          <a:schemeClr val="tx1"/>
        </a:solidFill>
        <a:latin typeface="+mn-lt"/>
        <a:ea typeface="+mn-ea"/>
        <a:cs typeface="+mn-cs"/>
      </a:defRPr>
    </a:lvl4pPr>
    <a:lvl5pPr algn="l" defTabSz="457200" eaLnBrk="1" hangingPunct="1" latinLnBrk="0" marL="1828800" rtl="0">
      <a:defRPr kern="1200" sz="1800">
        <a:solidFill>
          <a:schemeClr val="tx1"/>
        </a:solidFill>
        <a:latin typeface="+mn-lt"/>
        <a:ea typeface="+mn-ea"/>
        <a:cs typeface="+mn-cs"/>
      </a:defRPr>
    </a:lvl5pPr>
    <a:lvl6pPr algn="l" defTabSz="457200" eaLnBrk="1" hangingPunct="1" latinLnBrk="0" marL="2286000" rtl="0">
      <a:defRPr kern="1200" sz="1800">
        <a:solidFill>
          <a:schemeClr val="tx1"/>
        </a:solidFill>
        <a:latin typeface="+mn-lt"/>
        <a:ea typeface="+mn-ea"/>
        <a:cs typeface="+mn-cs"/>
      </a:defRPr>
    </a:lvl6pPr>
    <a:lvl7pPr algn="l" defTabSz="457200" eaLnBrk="1" hangingPunct="1" latinLnBrk="0" marL="2743200" rtl="0">
      <a:defRPr kern="1200" sz="1800">
        <a:solidFill>
          <a:schemeClr val="tx1"/>
        </a:solidFill>
        <a:latin typeface="+mn-lt"/>
        <a:ea typeface="+mn-ea"/>
        <a:cs typeface="+mn-cs"/>
      </a:defRPr>
    </a:lvl7pPr>
    <a:lvl8pPr algn="l" defTabSz="457200" eaLnBrk="1" hangingPunct="1" latinLnBrk="0" marL="3200400" rtl="0">
      <a:defRPr kern="1200" sz="1800">
        <a:solidFill>
          <a:schemeClr val="tx1"/>
        </a:solidFill>
        <a:latin typeface="+mn-lt"/>
        <a:ea typeface="+mn-ea"/>
        <a:cs typeface="+mn-cs"/>
      </a:defRPr>
    </a:lvl8pPr>
    <a:lvl9pPr algn="l" defTabSz="4572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d="100" n="98"/>
          <a:sy d="100" n="98"/>
        </p:scale>
        <p:origin x="-1200" y="-108"/>
      </p:cViewPr>
      <p:guideLst>
        <p:guide orient="horz" pos="2160"/>
        <p:guide pos="2880"/>
      </p:guideLst>
    </p:cSldViewPr>
  </p:slideViewPr>
  <p:notesTextViewPr>
    <p:cViewPr>
      <p:scale>
        <a:sx d="100" n="100"/>
        <a:sy d="100" n="100"/>
      </p:scale>
      <p:origin x="0" y="0"/>
    </p:cViewPr>
  </p:notesTextViewPr>
  <p:sorterViewPr>
    <p:cViewPr>
      <p:scale>
        <a:sx d="100" n="66"/>
        <a:sy d="100" n="66"/>
      </p:scale>
      <p:origin x="0" y="0"/>
    </p:cViewPr>
  </p:sorterViewPr>
  <p:gridSpacing cx="76200" cy="76200"/>
</p:viewPr>
</file>

<file path=ppt/_rels/presentation.xml.rels><?xml version="1.0" encoding="UTF-8" standalone="yes"?><Relationships xmlns="http://schemas.openxmlformats.org/package/2006/relationships"><Relationship Id="rId19" Target="slides/slide14.xml" Type="http://schemas.openxmlformats.org/officeDocument/2006/relationships/slide"/><Relationship Id="rId18" Target="slides/slide13.xml" Type="http://schemas.openxmlformats.org/officeDocument/2006/relationships/slide"/><Relationship Id="rId17" Target="slides/slide12.xml" Type="http://schemas.openxmlformats.org/officeDocument/2006/relationships/slide"/><Relationship Id="rId16" Target="slides/slide11.xml" Type="http://schemas.openxmlformats.org/officeDocument/2006/relationships/slide"/><Relationship Id="rId15" Target="slides/slide10.xml" Type="http://schemas.openxmlformats.org/officeDocument/2006/relationships/slide"/><Relationship Id="rId14" Target="slides/slide9.xml" Type="http://schemas.openxmlformats.org/officeDocument/2006/relationships/slide"/><Relationship Id="rId13" Target="slides/slide8.xml" Type="http://schemas.openxmlformats.org/officeDocument/2006/relationships/slide"/><Relationship Id="rId12" Target="slides/slide7.xml" Type="http://schemas.openxmlformats.org/officeDocument/2006/relationships/slide"/><Relationship Id="rId11" Target="slides/slide6.xml" Type="http://schemas.openxmlformats.org/officeDocument/2006/relationships/slide"/><Relationship Id="rId10" Target="slides/slide5.xml" Type="http://schemas.openxmlformats.org/officeDocument/2006/relationships/slide"/><Relationship Id="rId9" Target="slides/slide4.xml" Type="http://schemas.openxmlformats.org/officeDocument/2006/relationships/slide"/><Relationship Id="rId8" Target="slides/slide3.xml" Type="http://schemas.openxmlformats.org/officeDocument/2006/relationships/slide"/><Relationship Id="rId7" Target="slides/slide2.xml" Type="http://schemas.openxmlformats.org/officeDocument/2006/relationships/slide"/><Relationship Id="rId6" Target="slides/slide1.xml" Type="http://schemas.openxmlformats.org/officeDocument/2006/relationships/slide"/><Relationship Id="rId5" Target="slideMasters/slideMaster1.xml" Type="http://schemas.openxmlformats.org/officeDocument/2006/relationships/slideMaster"/><Relationship Id="rId4" Target="tableStyles.xml" Type="http://schemas.openxmlformats.org/officeDocument/2006/relationships/tableStyles"/><Relationship Id="rId3" Target="presProps.xml" Type="http://schemas.openxmlformats.org/officeDocument/2006/relationships/presProps"/><Relationship Id="rId2" Target="viewProps.xml" Type="http://schemas.openxmlformats.org/officeDocument/2006/relationships/viewProps"/><Relationship Id="rId1" Target="theme/theme1.xml" Type="http://schemas.openxmlformats.org/officeDocument/2006/relationships/theme"/></Relationships>
</file>

<file path=ppt/slideLayouts/_rels/slideLayout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numCol="1"/>
          <a:lstStyle/>
          <a:p>
            <a:r>
              <a:rPr lang="en-US" smtClean="0"/>
              <a:t>Click to edit Master title style</a:t>
            </a:r>
            <a:endParaRPr lang="en-US"/>
          </a:p>
        </p:txBody>
      </p:sp>
      <p:sp>
        <p:nvSpPr>
          <p:cNvPr id="3" name="Subtitle 2"/>
          <p:cNvSpPr>
            <a:spLocks noGrp="1"/>
          </p:cNvSpPr>
          <p:nvPr>
            <p:ph idx="1" type="subTitle"/>
          </p:nvPr>
        </p:nvSpPr>
        <p:spPr>
          <a:xfrm>
            <a:off x="1371600" y="3886200"/>
            <a:ext cx="6400800" cy="1752600"/>
          </a:xfrm>
        </p:spPr>
        <p:txBody>
          <a:bodyPr numCol="1"/>
          <a:lstStyle>
            <a:lvl1pPr algn="ctr" indent="0" marL="0">
              <a:buNone/>
              <a:defRPr>
                <a:solidFill>
                  <a:schemeClr val="tx1">
                    <a:tint val="75000"/>
                  </a:schemeClr>
                </a:solidFill>
              </a:defRPr>
            </a:lvl1pPr>
            <a:lvl2pPr algn="ctr" indent="0" marL="457200">
              <a:buNone/>
              <a:defRPr>
                <a:solidFill>
                  <a:schemeClr val="tx1">
                    <a:tint val="75000"/>
                  </a:schemeClr>
                </a:solidFill>
              </a:defRPr>
            </a:lvl2pPr>
            <a:lvl3pPr algn="ctr" indent="0" marL="914400">
              <a:buNone/>
              <a:defRPr>
                <a:solidFill>
                  <a:schemeClr val="tx1">
                    <a:tint val="75000"/>
                  </a:schemeClr>
                </a:solidFill>
              </a:defRPr>
            </a:lvl3pPr>
            <a:lvl4pPr algn="ctr" indent="0" marL="1371600">
              <a:buNone/>
              <a:defRPr>
                <a:solidFill>
                  <a:schemeClr val="tx1">
                    <a:tint val="75000"/>
                  </a:schemeClr>
                </a:solidFill>
              </a:defRPr>
            </a:lvl4pPr>
            <a:lvl5pPr algn="ctr" indent="0" marL="1828800">
              <a:buNone/>
              <a:defRPr>
                <a:solidFill>
                  <a:schemeClr val="tx1">
                    <a:tint val="75000"/>
                  </a:schemeClr>
                </a:solidFill>
              </a:defRPr>
            </a:lvl5pPr>
            <a:lvl6pPr algn="ctr" indent="0" marL="2286000">
              <a:buNone/>
              <a:defRPr>
                <a:solidFill>
                  <a:schemeClr val="tx1">
                    <a:tint val="75000"/>
                  </a:schemeClr>
                </a:solidFill>
              </a:defRPr>
            </a:lvl6pPr>
            <a:lvl7pPr algn="ctr" indent="0" marL="2743200">
              <a:buNone/>
              <a:defRPr>
                <a:solidFill>
                  <a:schemeClr val="tx1">
                    <a:tint val="75000"/>
                  </a:schemeClr>
                </a:solidFill>
              </a:defRPr>
            </a:lvl7pPr>
            <a:lvl8pPr algn="ctr" indent="0" marL="3200400">
              <a:buNone/>
              <a:defRPr>
                <a:solidFill>
                  <a:schemeClr val="tx1">
                    <a:tint val="75000"/>
                  </a:schemeClr>
                </a:solidFill>
              </a:defRPr>
            </a:lvl8pPr>
            <a:lvl9pPr algn="ctr" indent="0" marL="3657600">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idx="10" sz="half" type="dt"/>
          </p:nvPr>
        </p:nvSpPr>
        <p:spPr/>
        <p:txBody>
          <a:bodyPr numCol="1"/>
          <a:lstStyle/>
          <a:p>
            <a:fld id="{07FB0736-5231-E746-9D65-E9B27C99546A}" type="datetimeFigureOut">
              <a:rPr lang="en-US" smtClean="0"/>
              <a:t>2/27/2017</a:t>
            </a:fld>
            <a:endParaRPr lang="en-US"/>
          </a:p>
        </p:txBody>
      </p:sp>
      <p:sp>
        <p:nvSpPr>
          <p:cNvPr id="5" name="Footer Placeholder 4"/>
          <p:cNvSpPr>
            <a:spLocks noGrp="1"/>
          </p:cNvSpPr>
          <p:nvPr>
            <p:ph idx="11" sz="quarter" type="ftr"/>
          </p:nvPr>
        </p:nvSpPr>
        <p:spPr/>
        <p:txBody>
          <a:bodyPr numCol="1"/>
          <a:lstStyle/>
          <a:p>
            <a:endParaRPr lang="en-US"/>
          </a:p>
        </p:txBody>
      </p:sp>
      <p:sp>
        <p:nvSpPr>
          <p:cNvPr id="6" name="Slide Number Placeholder 5"/>
          <p:cNvSpPr>
            <a:spLocks noGrp="1"/>
          </p:cNvSpPr>
          <p:nvPr>
            <p:ph idx="12" sz="quarter" type="sldNum"/>
          </p:nvPr>
        </p:nvSpPr>
        <p:spPr/>
        <p:txBody>
          <a:bodyPr numCol="1"/>
          <a:lstStyle/>
          <a:p>
            <a:fld id="{836275F8-A9B7-5B4D-B056-57113969E2A2}" type="slidenum">
              <a:rPr lang="en-US" smtClean="0"/>
              <a:t>‹#›</a:t>
            </a:fld>
            <a:endParaRPr lang="en-US"/>
          </a:p>
        </p:txBody>
      </p:sp>
      <p:sp>
        <p:nvSpPr>
          <p:cNvPr id="7" name="Footer Placeholder 4"/>
          <p:cNvSpPr txBox="1">
            <a:spLocks/>
          </p:cNvSpPr>
          <p:nvPr userDrawn="1"/>
        </p:nvSpPr>
        <p:spPr>
          <a:xfrm>
            <a:off x="640123" y="6629997"/>
            <a:ext cx="7863754" cy="228004"/>
          </a:xfrm>
          <a:prstGeom prst="rect">
            <a:avLst/>
          </a:prstGeom>
        </p:spPr>
        <p:txBody>
          <a:bodyPr numCol="1"/>
          <a:lstStyle>
            <a:defPPr>
              <a:defRPr lang="en-US"/>
            </a:defPPr>
            <a:lvl1pPr algn="l" defTabSz="914400" eaLnBrk="1" hangingPunct="1" latinLnBrk="0" marL="0" rtl="0">
              <a:defRPr kern="1200" sz="10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ctr"/>
            <a:r>
              <a:rPr dirty="0" lang="en-US" smtClean="0"/>
              <a:t>Copyright ©2011-2016 by Science Learning through Engineering Design (SLED) at Purdue University and Purdue University. All rights reserved.</a:t>
            </a:r>
          </a:p>
        </p:txBody>
      </p:sp>
    </p:spTree>
    <p:extLst>
      <p:ext uri="{BB962C8B-B14F-4D97-AF65-F5344CB8AC3E}">
        <p14:creationId xmlns:p14="http://schemas.microsoft.com/office/powerpoint/2010/main" val="3168687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Vertical Text Placeholder 2"/>
          <p:cNvSpPr>
            <a:spLocks noGrp="1"/>
          </p:cNvSpPr>
          <p:nvPr>
            <p:ph idx="1" orient="vert" type="body"/>
          </p:nvPr>
        </p:nvSpPr>
        <p:spPr/>
        <p:txBody>
          <a:bodyPr numCol="1"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idx="10" sz="half" type="dt"/>
          </p:nvPr>
        </p:nvSpPr>
        <p:spPr/>
        <p:txBody>
          <a:bodyPr numCol="1"/>
          <a:lstStyle/>
          <a:p>
            <a:fld id="{07FB0736-5231-E746-9D65-E9B27C99546A}" type="datetimeFigureOut">
              <a:rPr lang="en-US" smtClean="0"/>
              <a:t>2/27/2017</a:t>
            </a:fld>
            <a:endParaRPr lang="en-US"/>
          </a:p>
        </p:txBody>
      </p:sp>
      <p:sp>
        <p:nvSpPr>
          <p:cNvPr id="5" name="Footer Placeholder 4"/>
          <p:cNvSpPr>
            <a:spLocks noGrp="1"/>
          </p:cNvSpPr>
          <p:nvPr>
            <p:ph idx="11" sz="quarter" type="ftr"/>
          </p:nvPr>
        </p:nvSpPr>
        <p:spPr/>
        <p:txBody>
          <a:bodyPr numCol="1"/>
          <a:lstStyle/>
          <a:p>
            <a:endParaRPr lang="en-US"/>
          </a:p>
        </p:txBody>
      </p:sp>
      <p:sp>
        <p:nvSpPr>
          <p:cNvPr id="6" name="Slide Number Placeholder 5"/>
          <p:cNvSpPr>
            <a:spLocks noGrp="1"/>
          </p:cNvSpPr>
          <p:nvPr>
            <p:ph idx="12" sz="quarter" type="sldNum"/>
          </p:nvPr>
        </p:nvSpPr>
        <p:spPr/>
        <p:txBody>
          <a:bodyPr numCol="1"/>
          <a:lstStyle/>
          <a:p>
            <a:fld id="{836275F8-A9B7-5B4D-B056-57113969E2A2}" type="slidenum">
              <a:rPr lang="en-US" smtClean="0"/>
              <a:t>‹#›</a:t>
            </a:fld>
            <a:endParaRPr lang="en-US"/>
          </a:p>
        </p:txBody>
      </p:sp>
    </p:spTree>
    <p:extLst>
      <p:ext uri="{BB962C8B-B14F-4D97-AF65-F5344CB8AC3E}">
        <p14:creationId xmlns:p14="http://schemas.microsoft.com/office/powerpoint/2010/main" val="124176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 name=""/>
        <p:cNvGrpSpPr/>
        <p:nvPr/>
      </p:nvGrpSpPr>
      <p:grpSpPr>
        <a:xfrm>
          <a:off x="0" y="0"/>
          <a:ext cx="0" cy="0"/>
          <a:chOff x="0" y="0"/>
          <a:chExt cx="0" cy="0"/>
        </a:xfrm>
      </p:grpSpPr>
      <p:sp>
        <p:nvSpPr>
          <p:cNvPr id="2" name="Vertical Title 1"/>
          <p:cNvSpPr>
            <a:spLocks noGrp="1"/>
          </p:cNvSpPr>
          <p:nvPr>
            <p:ph orient="vert" type="title"/>
          </p:nvPr>
        </p:nvSpPr>
        <p:spPr>
          <a:xfrm>
            <a:off x="6629400" y="274638"/>
            <a:ext cx="2057400" cy="5851525"/>
          </a:xfrm>
        </p:spPr>
        <p:txBody>
          <a:bodyPr numCol="1" vert="eaVert"/>
          <a:lstStyle/>
          <a:p>
            <a:r>
              <a:rPr lang="en-US" smtClean="0"/>
              <a:t>Click to edit Master title style</a:t>
            </a:r>
            <a:endParaRPr lang="en-US"/>
          </a:p>
        </p:txBody>
      </p:sp>
      <p:sp>
        <p:nvSpPr>
          <p:cNvPr id="3" name="Vertical Text Placeholder 2"/>
          <p:cNvSpPr>
            <a:spLocks noGrp="1"/>
          </p:cNvSpPr>
          <p:nvPr>
            <p:ph idx="1" orient="vert" type="body"/>
          </p:nvPr>
        </p:nvSpPr>
        <p:spPr>
          <a:xfrm>
            <a:off x="457200" y="274638"/>
            <a:ext cx="6019800" cy="5851525"/>
          </a:xfrm>
        </p:spPr>
        <p:txBody>
          <a:bodyPr numCol="1"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idx="10" sz="half" type="dt"/>
          </p:nvPr>
        </p:nvSpPr>
        <p:spPr/>
        <p:txBody>
          <a:bodyPr numCol="1"/>
          <a:lstStyle/>
          <a:p>
            <a:fld id="{07FB0736-5231-E746-9D65-E9B27C99546A}" type="datetimeFigureOut">
              <a:rPr lang="en-US" smtClean="0"/>
              <a:t>2/27/2017</a:t>
            </a:fld>
            <a:endParaRPr lang="en-US"/>
          </a:p>
        </p:txBody>
      </p:sp>
      <p:sp>
        <p:nvSpPr>
          <p:cNvPr id="5" name="Footer Placeholder 4"/>
          <p:cNvSpPr>
            <a:spLocks noGrp="1"/>
          </p:cNvSpPr>
          <p:nvPr>
            <p:ph idx="11" sz="quarter" type="ftr"/>
          </p:nvPr>
        </p:nvSpPr>
        <p:spPr/>
        <p:txBody>
          <a:bodyPr numCol="1"/>
          <a:lstStyle/>
          <a:p>
            <a:endParaRPr lang="en-US"/>
          </a:p>
        </p:txBody>
      </p:sp>
      <p:sp>
        <p:nvSpPr>
          <p:cNvPr id="6" name="Slide Number Placeholder 5"/>
          <p:cNvSpPr>
            <a:spLocks noGrp="1"/>
          </p:cNvSpPr>
          <p:nvPr>
            <p:ph idx="12" sz="quarter" type="sldNum"/>
          </p:nvPr>
        </p:nvSpPr>
        <p:spPr/>
        <p:txBody>
          <a:bodyPr numCol="1"/>
          <a:lstStyle/>
          <a:p>
            <a:fld id="{836275F8-A9B7-5B4D-B056-57113969E2A2}" type="slidenum">
              <a:rPr lang="en-US" smtClean="0"/>
              <a:t>‹#›</a:t>
            </a:fld>
            <a:endParaRPr lang="en-US"/>
          </a:p>
        </p:txBody>
      </p:sp>
    </p:spTree>
    <p:extLst>
      <p:ext uri="{BB962C8B-B14F-4D97-AF65-F5344CB8AC3E}">
        <p14:creationId xmlns:p14="http://schemas.microsoft.com/office/powerpoint/2010/main" val="218167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Content Placeholder 2"/>
          <p:cNvSpPr>
            <a:spLocks noGrp="1"/>
          </p:cNvSpPr>
          <p:nvPr>
            <p:ph idx="1"/>
          </p:nvPr>
        </p:nvSpPr>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idx="10" sz="half" type="dt"/>
          </p:nvPr>
        </p:nvSpPr>
        <p:spPr/>
        <p:txBody>
          <a:bodyPr numCol="1"/>
          <a:lstStyle/>
          <a:p>
            <a:fld id="{07FB0736-5231-E746-9D65-E9B27C99546A}" type="datetimeFigureOut">
              <a:rPr lang="en-US" smtClean="0"/>
              <a:t>2/27/2017</a:t>
            </a:fld>
            <a:endParaRPr lang="en-US"/>
          </a:p>
        </p:txBody>
      </p:sp>
      <p:sp>
        <p:nvSpPr>
          <p:cNvPr id="5" name="Footer Placeholder 4"/>
          <p:cNvSpPr>
            <a:spLocks noGrp="1"/>
          </p:cNvSpPr>
          <p:nvPr>
            <p:ph idx="11" sz="quarter" type="ftr"/>
          </p:nvPr>
        </p:nvSpPr>
        <p:spPr/>
        <p:txBody>
          <a:bodyPr numCol="1"/>
          <a:lstStyle/>
          <a:p>
            <a:endParaRPr lang="en-US"/>
          </a:p>
        </p:txBody>
      </p:sp>
      <p:sp>
        <p:nvSpPr>
          <p:cNvPr id="6" name="Slide Number Placeholder 5"/>
          <p:cNvSpPr>
            <a:spLocks noGrp="1"/>
          </p:cNvSpPr>
          <p:nvPr>
            <p:ph idx="12" sz="quarter" type="sldNum"/>
          </p:nvPr>
        </p:nvSpPr>
        <p:spPr/>
        <p:txBody>
          <a:bodyPr numCol="1"/>
          <a:lstStyle/>
          <a:p>
            <a:fld id="{836275F8-A9B7-5B4D-B056-57113969E2A2}" type="slidenum">
              <a:rPr lang="en-US" smtClean="0"/>
              <a:t>‹#›</a:t>
            </a:fld>
            <a:endParaRPr lang="en-US"/>
          </a:p>
        </p:txBody>
      </p:sp>
      <p:sp>
        <p:nvSpPr>
          <p:cNvPr id="7" name="Footer Placeholder 4"/>
          <p:cNvSpPr txBox="1">
            <a:spLocks/>
          </p:cNvSpPr>
          <p:nvPr userDrawn="1"/>
        </p:nvSpPr>
        <p:spPr>
          <a:xfrm>
            <a:off x="640123" y="6629997"/>
            <a:ext cx="7863754" cy="228004"/>
          </a:xfrm>
          <a:prstGeom prst="rect">
            <a:avLst/>
          </a:prstGeom>
        </p:spPr>
        <p:txBody>
          <a:bodyPr numCol="1"/>
          <a:lstStyle>
            <a:defPPr>
              <a:defRPr lang="en-US"/>
            </a:defPPr>
            <a:lvl1pPr algn="l" defTabSz="914400" eaLnBrk="1" hangingPunct="1" latinLnBrk="0" marL="0" rtl="0">
              <a:defRPr kern="1200" sz="10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ctr"/>
            <a:r>
              <a:rPr dirty="0" lang="en-US" smtClean="0"/>
              <a:t>Copyright ©2011-2016 by Science Learning through Engineering Design (SLED) at Purdue University and Purdue University. All rights reserved.</a:t>
            </a:r>
          </a:p>
        </p:txBody>
      </p:sp>
    </p:spTree>
    <p:extLst>
      <p:ext uri="{BB962C8B-B14F-4D97-AF65-F5344CB8AC3E}">
        <p14:creationId xmlns:p14="http://schemas.microsoft.com/office/powerpoint/2010/main" val="2575869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numCol="1"/>
          <a:lstStyle>
            <a:lvl1pPr algn="l">
              <a:defRPr b="1" cap="all" sz="4000"/>
            </a:lvl1pPr>
          </a:lstStyle>
          <a:p>
            <a:r>
              <a:rPr lang="en-US" smtClean="0"/>
              <a:t>Click to edit Master title style</a:t>
            </a:r>
            <a:endParaRPr lang="en-US"/>
          </a:p>
        </p:txBody>
      </p:sp>
      <p:sp>
        <p:nvSpPr>
          <p:cNvPr id="3" name="Text Placeholder 2"/>
          <p:cNvSpPr>
            <a:spLocks noGrp="1"/>
          </p:cNvSpPr>
          <p:nvPr>
            <p:ph idx="1" type="body"/>
          </p:nvPr>
        </p:nvSpPr>
        <p:spPr>
          <a:xfrm>
            <a:off x="722313" y="2906713"/>
            <a:ext cx="7772400" cy="1500187"/>
          </a:xfrm>
        </p:spPr>
        <p:txBody>
          <a:bodyPr anchor="b" numCol="1"/>
          <a:lstStyle>
            <a:lvl1pPr indent="0" marL="0">
              <a:buNone/>
              <a:defRPr sz="2000">
                <a:solidFill>
                  <a:schemeClr val="tx1">
                    <a:tint val="75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idx="10" sz="half" type="dt"/>
          </p:nvPr>
        </p:nvSpPr>
        <p:spPr/>
        <p:txBody>
          <a:bodyPr numCol="1"/>
          <a:lstStyle/>
          <a:p>
            <a:fld id="{07FB0736-5231-E746-9D65-E9B27C99546A}" type="datetimeFigureOut">
              <a:rPr lang="en-US" smtClean="0"/>
              <a:t>2/27/2017</a:t>
            </a:fld>
            <a:endParaRPr lang="en-US"/>
          </a:p>
        </p:txBody>
      </p:sp>
      <p:sp>
        <p:nvSpPr>
          <p:cNvPr id="5" name="Footer Placeholder 4"/>
          <p:cNvSpPr>
            <a:spLocks noGrp="1"/>
          </p:cNvSpPr>
          <p:nvPr>
            <p:ph idx="11" sz="quarter" type="ftr"/>
          </p:nvPr>
        </p:nvSpPr>
        <p:spPr/>
        <p:txBody>
          <a:bodyPr numCol="1"/>
          <a:lstStyle/>
          <a:p>
            <a:endParaRPr lang="en-US"/>
          </a:p>
        </p:txBody>
      </p:sp>
      <p:sp>
        <p:nvSpPr>
          <p:cNvPr id="6" name="Slide Number Placeholder 5"/>
          <p:cNvSpPr>
            <a:spLocks noGrp="1"/>
          </p:cNvSpPr>
          <p:nvPr>
            <p:ph idx="12" sz="quarter" type="sldNum"/>
          </p:nvPr>
        </p:nvSpPr>
        <p:spPr/>
        <p:txBody>
          <a:bodyPr numCol="1"/>
          <a:lstStyle/>
          <a:p>
            <a:fld id="{836275F8-A9B7-5B4D-B056-57113969E2A2}" type="slidenum">
              <a:rPr lang="en-US" smtClean="0"/>
              <a:t>‹#›</a:t>
            </a:fld>
            <a:endParaRPr lang="en-US"/>
          </a:p>
        </p:txBody>
      </p:sp>
      <p:sp>
        <p:nvSpPr>
          <p:cNvPr id="7" name="Footer Placeholder 4"/>
          <p:cNvSpPr txBox="1">
            <a:spLocks/>
          </p:cNvSpPr>
          <p:nvPr userDrawn="1"/>
        </p:nvSpPr>
        <p:spPr>
          <a:xfrm>
            <a:off x="640123" y="6629997"/>
            <a:ext cx="7863754" cy="228004"/>
          </a:xfrm>
          <a:prstGeom prst="rect">
            <a:avLst/>
          </a:prstGeom>
        </p:spPr>
        <p:txBody>
          <a:bodyPr numCol="1"/>
          <a:lstStyle>
            <a:defPPr>
              <a:defRPr lang="en-US"/>
            </a:defPPr>
            <a:lvl1pPr algn="l" defTabSz="914400" eaLnBrk="1" hangingPunct="1" latinLnBrk="0" marL="0" rtl="0">
              <a:defRPr kern="1200" sz="10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ctr"/>
            <a:r>
              <a:rPr dirty="0" lang="en-US" smtClean="0"/>
              <a:t>Copyright ©2011-2016 by Science Learning through Engineering Design (SLED) at Purdue University and Purdue University. All rights reserved.</a:t>
            </a:r>
          </a:p>
        </p:txBody>
      </p:sp>
    </p:spTree>
    <p:extLst>
      <p:ext uri="{BB962C8B-B14F-4D97-AF65-F5344CB8AC3E}">
        <p14:creationId xmlns:p14="http://schemas.microsoft.com/office/powerpoint/2010/main" val="1404210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Content Placeholder 2"/>
          <p:cNvSpPr>
            <a:spLocks noGrp="1"/>
          </p:cNvSpPr>
          <p:nvPr>
            <p:ph idx="1" sz="half"/>
          </p:nvPr>
        </p:nvSpPr>
        <p:spPr>
          <a:xfrm>
            <a:off x="457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idx="2" sz="half"/>
          </p:nvPr>
        </p:nvSpPr>
        <p:spPr>
          <a:xfrm>
            <a:off x="4648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idx="10" sz="half" type="dt"/>
          </p:nvPr>
        </p:nvSpPr>
        <p:spPr/>
        <p:txBody>
          <a:bodyPr numCol="1"/>
          <a:lstStyle/>
          <a:p>
            <a:fld id="{07FB0736-5231-E746-9D65-E9B27C99546A}" type="datetimeFigureOut">
              <a:rPr lang="en-US" smtClean="0"/>
              <a:t>2/27/2017</a:t>
            </a:fld>
            <a:endParaRPr lang="en-US"/>
          </a:p>
        </p:txBody>
      </p:sp>
      <p:sp>
        <p:nvSpPr>
          <p:cNvPr id="6" name="Footer Placeholder 5"/>
          <p:cNvSpPr>
            <a:spLocks noGrp="1"/>
          </p:cNvSpPr>
          <p:nvPr>
            <p:ph idx="11" sz="quarter" type="ftr"/>
          </p:nvPr>
        </p:nvSpPr>
        <p:spPr/>
        <p:txBody>
          <a:bodyPr numCol="1"/>
          <a:lstStyle/>
          <a:p>
            <a:endParaRPr lang="en-US"/>
          </a:p>
        </p:txBody>
      </p:sp>
      <p:sp>
        <p:nvSpPr>
          <p:cNvPr id="7" name="Slide Number Placeholder 6"/>
          <p:cNvSpPr>
            <a:spLocks noGrp="1"/>
          </p:cNvSpPr>
          <p:nvPr>
            <p:ph idx="12" sz="quarter" type="sldNum"/>
          </p:nvPr>
        </p:nvSpPr>
        <p:spPr/>
        <p:txBody>
          <a:bodyPr numCol="1"/>
          <a:lstStyle/>
          <a:p>
            <a:fld id="{836275F8-A9B7-5B4D-B056-57113969E2A2}" type="slidenum">
              <a:rPr lang="en-US" smtClean="0"/>
              <a:t>‹#›</a:t>
            </a:fld>
            <a:endParaRPr lang="en-US"/>
          </a:p>
        </p:txBody>
      </p:sp>
      <p:sp>
        <p:nvSpPr>
          <p:cNvPr id="8" name="Footer Placeholder 4"/>
          <p:cNvSpPr txBox="1">
            <a:spLocks/>
          </p:cNvSpPr>
          <p:nvPr userDrawn="1"/>
        </p:nvSpPr>
        <p:spPr>
          <a:xfrm>
            <a:off x="640123" y="6629997"/>
            <a:ext cx="7863754" cy="228004"/>
          </a:xfrm>
          <a:prstGeom prst="rect">
            <a:avLst/>
          </a:prstGeom>
        </p:spPr>
        <p:txBody>
          <a:bodyPr numCol="1"/>
          <a:lstStyle>
            <a:defPPr>
              <a:defRPr lang="en-US"/>
            </a:defPPr>
            <a:lvl1pPr algn="l" defTabSz="914400" eaLnBrk="1" hangingPunct="1" latinLnBrk="0" marL="0" rtl="0">
              <a:defRPr kern="1200" sz="10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ctr"/>
            <a:r>
              <a:rPr dirty="0" lang="en-US" smtClean="0"/>
              <a:t>Copyright ©2011-2016 by Science Learning through Engineering Design (SLED) at Purdue University and Purdue University. All rights reserved.</a:t>
            </a:r>
          </a:p>
        </p:txBody>
      </p:sp>
    </p:spTree>
    <p:extLst>
      <p:ext uri="{BB962C8B-B14F-4D97-AF65-F5344CB8AC3E}">
        <p14:creationId xmlns:p14="http://schemas.microsoft.com/office/powerpoint/2010/main" val="3723053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lvl1pPr>
          </a:lstStyle>
          <a:p>
            <a:r>
              <a:rPr lang="en-US" smtClean="0"/>
              <a:t>Click to edit Master title style</a:t>
            </a:r>
            <a:endParaRPr lang="en-US"/>
          </a:p>
        </p:txBody>
      </p:sp>
      <p:sp>
        <p:nvSpPr>
          <p:cNvPr id="3" name="Text Placeholder 2"/>
          <p:cNvSpPr>
            <a:spLocks noGrp="1"/>
          </p:cNvSpPr>
          <p:nvPr>
            <p:ph idx="1" type="body"/>
          </p:nvPr>
        </p:nvSpPr>
        <p:spPr>
          <a:xfrm>
            <a:off x="457200" y="1535113"/>
            <a:ext cx="4040188" cy="63976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smtClean="0"/>
              <a:t>Click to edit Master text styles</a:t>
            </a:r>
          </a:p>
        </p:txBody>
      </p:sp>
      <p:sp>
        <p:nvSpPr>
          <p:cNvPr id="4" name="Content Placeholder 3"/>
          <p:cNvSpPr>
            <a:spLocks noGrp="1"/>
          </p:cNvSpPr>
          <p:nvPr>
            <p:ph idx="2" sz="half"/>
          </p:nvPr>
        </p:nvSpPr>
        <p:spPr>
          <a:xfrm>
            <a:off x="457200" y="2174875"/>
            <a:ext cx="404018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idx="3" sz="quarter" type="body"/>
          </p:nvPr>
        </p:nvSpPr>
        <p:spPr>
          <a:xfrm>
            <a:off x="4645025" y="1535113"/>
            <a:ext cx="4041775" cy="63976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smtClean="0"/>
              <a:t>Click to edit Master text styles</a:t>
            </a:r>
          </a:p>
        </p:txBody>
      </p:sp>
      <p:sp>
        <p:nvSpPr>
          <p:cNvPr id="6" name="Content Placeholder 5"/>
          <p:cNvSpPr>
            <a:spLocks noGrp="1"/>
          </p:cNvSpPr>
          <p:nvPr>
            <p:ph idx="4" sz="quarter"/>
          </p:nvPr>
        </p:nvSpPr>
        <p:spPr>
          <a:xfrm>
            <a:off x="4645025" y="2174875"/>
            <a:ext cx="4041775"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idx="10" sz="half" type="dt"/>
          </p:nvPr>
        </p:nvSpPr>
        <p:spPr/>
        <p:txBody>
          <a:bodyPr numCol="1"/>
          <a:lstStyle/>
          <a:p>
            <a:fld id="{07FB0736-5231-E746-9D65-E9B27C99546A}" type="datetimeFigureOut">
              <a:rPr lang="en-US" smtClean="0"/>
              <a:t>2/27/2017</a:t>
            </a:fld>
            <a:endParaRPr lang="en-US"/>
          </a:p>
        </p:txBody>
      </p:sp>
      <p:sp>
        <p:nvSpPr>
          <p:cNvPr id="8" name="Footer Placeholder 7"/>
          <p:cNvSpPr>
            <a:spLocks noGrp="1"/>
          </p:cNvSpPr>
          <p:nvPr>
            <p:ph idx="11" sz="quarter" type="ftr"/>
          </p:nvPr>
        </p:nvSpPr>
        <p:spPr/>
        <p:txBody>
          <a:bodyPr numCol="1"/>
          <a:lstStyle/>
          <a:p>
            <a:endParaRPr lang="en-US"/>
          </a:p>
        </p:txBody>
      </p:sp>
      <p:sp>
        <p:nvSpPr>
          <p:cNvPr id="9" name="Slide Number Placeholder 8"/>
          <p:cNvSpPr>
            <a:spLocks noGrp="1"/>
          </p:cNvSpPr>
          <p:nvPr>
            <p:ph idx="12" sz="quarter" type="sldNum"/>
          </p:nvPr>
        </p:nvSpPr>
        <p:spPr/>
        <p:txBody>
          <a:bodyPr numCol="1"/>
          <a:lstStyle/>
          <a:p>
            <a:fld id="{836275F8-A9B7-5B4D-B056-57113969E2A2}" type="slidenum">
              <a:rPr lang="en-US" smtClean="0"/>
              <a:t>‹#›</a:t>
            </a:fld>
            <a:endParaRPr lang="en-US"/>
          </a:p>
        </p:txBody>
      </p:sp>
    </p:spTree>
    <p:extLst>
      <p:ext uri="{BB962C8B-B14F-4D97-AF65-F5344CB8AC3E}">
        <p14:creationId xmlns:p14="http://schemas.microsoft.com/office/powerpoint/2010/main" val="523704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Date Placeholder 2"/>
          <p:cNvSpPr>
            <a:spLocks noGrp="1"/>
          </p:cNvSpPr>
          <p:nvPr>
            <p:ph idx="10" sz="half" type="dt"/>
          </p:nvPr>
        </p:nvSpPr>
        <p:spPr/>
        <p:txBody>
          <a:bodyPr numCol="1"/>
          <a:lstStyle/>
          <a:p>
            <a:fld id="{07FB0736-5231-E746-9D65-E9B27C99546A}" type="datetimeFigureOut">
              <a:rPr lang="en-US" smtClean="0"/>
              <a:t>2/27/2017</a:t>
            </a:fld>
            <a:endParaRPr lang="en-US"/>
          </a:p>
        </p:txBody>
      </p:sp>
      <p:sp>
        <p:nvSpPr>
          <p:cNvPr id="4" name="Footer Placeholder 3"/>
          <p:cNvSpPr>
            <a:spLocks noGrp="1"/>
          </p:cNvSpPr>
          <p:nvPr>
            <p:ph idx="11" sz="quarter" type="ftr"/>
          </p:nvPr>
        </p:nvSpPr>
        <p:spPr/>
        <p:txBody>
          <a:bodyPr numCol="1"/>
          <a:lstStyle/>
          <a:p>
            <a:endParaRPr lang="en-US"/>
          </a:p>
        </p:txBody>
      </p:sp>
      <p:sp>
        <p:nvSpPr>
          <p:cNvPr id="5" name="Slide Number Placeholder 4"/>
          <p:cNvSpPr>
            <a:spLocks noGrp="1"/>
          </p:cNvSpPr>
          <p:nvPr>
            <p:ph idx="12" sz="quarter" type="sldNum"/>
          </p:nvPr>
        </p:nvSpPr>
        <p:spPr/>
        <p:txBody>
          <a:bodyPr numCol="1"/>
          <a:lstStyle/>
          <a:p>
            <a:fld id="{836275F8-A9B7-5B4D-B056-57113969E2A2}" type="slidenum">
              <a:rPr lang="en-US" smtClean="0"/>
              <a:t>‹#›</a:t>
            </a:fld>
            <a:endParaRPr lang="en-US"/>
          </a:p>
        </p:txBody>
      </p:sp>
      <p:sp>
        <p:nvSpPr>
          <p:cNvPr id="6" name="Footer Placeholder 4"/>
          <p:cNvSpPr txBox="1">
            <a:spLocks/>
          </p:cNvSpPr>
          <p:nvPr userDrawn="1"/>
        </p:nvSpPr>
        <p:spPr>
          <a:xfrm>
            <a:off x="640123" y="6629997"/>
            <a:ext cx="7863754" cy="228004"/>
          </a:xfrm>
          <a:prstGeom prst="rect">
            <a:avLst/>
          </a:prstGeom>
        </p:spPr>
        <p:txBody>
          <a:bodyPr numCol="1"/>
          <a:lstStyle>
            <a:defPPr>
              <a:defRPr lang="en-US"/>
            </a:defPPr>
            <a:lvl1pPr algn="l" defTabSz="914400" eaLnBrk="1" hangingPunct="1" latinLnBrk="0" marL="0" rtl="0">
              <a:defRPr kern="1200" sz="10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ctr"/>
            <a:r>
              <a:rPr dirty="0" lang="en-US" smtClean="0"/>
              <a:t>Copyright ©2011-2016 by Science Learning through Engineering Design (SLED) at Purdue University and Purdue University. All rights reserved.</a:t>
            </a:r>
          </a:p>
        </p:txBody>
      </p:sp>
    </p:spTree>
    <p:extLst>
      <p:ext uri="{BB962C8B-B14F-4D97-AF65-F5344CB8AC3E}">
        <p14:creationId xmlns:p14="http://schemas.microsoft.com/office/powerpoint/2010/main" val="3950229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 name=""/>
        <p:cNvGrpSpPr/>
        <p:nvPr/>
      </p:nvGrpSpPr>
      <p:grpSpPr>
        <a:xfrm>
          <a:off x="0" y="0"/>
          <a:ext cx="0" cy="0"/>
          <a:chOff x="0" y="0"/>
          <a:chExt cx="0" cy="0"/>
        </a:xfrm>
      </p:grpSpPr>
      <p:sp>
        <p:nvSpPr>
          <p:cNvPr id="2" name="Date Placeholder 1"/>
          <p:cNvSpPr>
            <a:spLocks noGrp="1"/>
          </p:cNvSpPr>
          <p:nvPr>
            <p:ph idx="10" sz="half" type="dt"/>
          </p:nvPr>
        </p:nvSpPr>
        <p:spPr/>
        <p:txBody>
          <a:bodyPr numCol="1"/>
          <a:lstStyle/>
          <a:p>
            <a:fld id="{07FB0736-5231-E746-9D65-E9B27C99546A}" type="datetimeFigureOut">
              <a:rPr lang="en-US" smtClean="0"/>
              <a:t>2/27/2017</a:t>
            </a:fld>
            <a:endParaRPr lang="en-US"/>
          </a:p>
        </p:txBody>
      </p:sp>
      <p:sp>
        <p:nvSpPr>
          <p:cNvPr id="3" name="Footer Placeholder 2"/>
          <p:cNvSpPr>
            <a:spLocks noGrp="1"/>
          </p:cNvSpPr>
          <p:nvPr>
            <p:ph idx="11" sz="quarter" type="ftr"/>
          </p:nvPr>
        </p:nvSpPr>
        <p:spPr/>
        <p:txBody>
          <a:bodyPr numCol="1"/>
          <a:lstStyle/>
          <a:p>
            <a:endParaRPr lang="en-US"/>
          </a:p>
        </p:txBody>
      </p:sp>
      <p:sp>
        <p:nvSpPr>
          <p:cNvPr id="4" name="Slide Number Placeholder 3"/>
          <p:cNvSpPr>
            <a:spLocks noGrp="1"/>
          </p:cNvSpPr>
          <p:nvPr>
            <p:ph idx="12" sz="quarter" type="sldNum"/>
          </p:nvPr>
        </p:nvSpPr>
        <p:spPr/>
        <p:txBody>
          <a:bodyPr numCol="1"/>
          <a:lstStyle/>
          <a:p>
            <a:fld id="{836275F8-A9B7-5B4D-B056-57113969E2A2}" type="slidenum">
              <a:rPr lang="en-US" smtClean="0"/>
              <a:t>‹#›</a:t>
            </a:fld>
            <a:endParaRPr lang="en-US"/>
          </a:p>
        </p:txBody>
      </p:sp>
      <p:sp>
        <p:nvSpPr>
          <p:cNvPr id="5" name="Footer Placeholder 4"/>
          <p:cNvSpPr txBox="1">
            <a:spLocks/>
          </p:cNvSpPr>
          <p:nvPr userDrawn="1"/>
        </p:nvSpPr>
        <p:spPr>
          <a:xfrm>
            <a:off x="640123" y="6629997"/>
            <a:ext cx="7863754" cy="228004"/>
          </a:xfrm>
          <a:prstGeom prst="rect">
            <a:avLst/>
          </a:prstGeom>
        </p:spPr>
        <p:txBody>
          <a:bodyPr numCol="1"/>
          <a:lstStyle>
            <a:defPPr>
              <a:defRPr lang="en-US"/>
            </a:defPPr>
            <a:lvl1pPr algn="l" defTabSz="914400" eaLnBrk="1" hangingPunct="1" latinLnBrk="0" marL="0" rtl="0">
              <a:defRPr kern="1200" sz="10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ctr"/>
            <a:r>
              <a:rPr dirty="0" lang="en-US" smtClean="0"/>
              <a:t>Copyright ©2011-2016 by Science Learning through Engineering Design (SLED) at Purdue University and Purdue University. All rights reserved.</a:t>
            </a:r>
          </a:p>
        </p:txBody>
      </p:sp>
    </p:spTree>
    <p:extLst>
      <p:ext uri="{BB962C8B-B14F-4D97-AF65-F5344CB8AC3E}">
        <p14:creationId xmlns:p14="http://schemas.microsoft.com/office/powerpoint/2010/main" val="2705651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numCol="1"/>
          <a:lstStyle>
            <a:lvl1pPr algn="l">
              <a:defRPr b="1" sz="2000"/>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idx="2" sz="half" type="body"/>
          </p:nvPr>
        </p:nvSpPr>
        <p:spPr>
          <a:xfrm>
            <a:off x="457200" y="1435100"/>
            <a:ext cx="3008313" cy="4691063"/>
          </a:xfrm>
        </p:spPr>
        <p:txBody>
          <a:bodyPr numCol="1"/>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smtClean="0"/>
              <a:t>Click to edit Master text styles</a:t>
            </a:r>
          </a:p>
        </p:txBody>
      </p:sp>
      <p:sp>
        <p:nvSpPr>
          <p:cNvPr id="5" name="Date Placeholder 4"/>
          <p:cNvSpPr>
            <a:spLocks noGrp="1"/>
          </p:cNvSpPr>
          <p:nvPr>
            <p:ph idx="10" sz="half" type="dt"/>
          </p:nvPr>
        </p:nvSpPr>
        <p:spPr/>
        <p:txBody>
          <a:bodyPr numCol="1"/>
          <a:lstStyle/>
          <a:p>
            <a:fld id="{07FB0736-5231-E746-9D65-E9B27C99546A}" type="datetimeFigureOut">
              <a:rPr lang="en-US" smtClean="0"/>
              <a:t>2/27/2017</a:t>
            </a:fld>
            <a:endParaRPr lang="en-US"/>
          </a:p>
        </p:txBody>
      </p:sp>
      <p:sp>
        <p:nvSpPr>
          <p:cNvPr id="6" name="Footer Placeholder 5"/>
          <p:cNvSpPr>
            <a:spLocks noGrp="1"/>
          </p:cNvSpPr>
          <p:nvPr>
            <p:ph idx="11" sz="quarter" type="ftr"/>
          </p:nvPr>
        </p:nvSpPr>
        <p:spPr/>
        <p:txBody>
          <a:bodyPr numCol="1"/>
          <a:lstStyle/>
          <a:p>
            <a:endParaRPr lang="en-US"/>
          </a:p>
        </p:txBody>
      </p:sp>
      <p:sp>
        <p:nvSpPr>
          <p:cNvPr id="7" name="Slide Number Placeholder 6"/>
          <p:cNvSpPr>
            <a:spLocks noGrp="1"/>
          </p:cNvSpPr>
          <p:nvPr>
            <p:ph idx="12" sz="quarter" type="sldNum"/>
          </p:nvPr>
        </p:nvSpPr>
        <p:spPr/>
        <p:txBody>
          <a:bodyPr numCol="1"/>
          <a:lstStyle/>
          <a:p>
            <a:fld id="{836275F8-A9B7-5B4D-B056-57113969E2A2}" type="slidenum">
              <a:rPr lang="en-US" smtClean="0"/>
              <a:t>‹#›</a:t>
            </a:fld>
            <a:endParaRPr lang="en-US"/>
          </a:p>
        </p:txBody>
      </p:sp>
    </p:spTree>
    <p:extLst>
      <p:ext uri="{BB962C8B-B14F-4D97-AF65-F5344CB8AC3E}">
        <p14:creationId xmlns:p14="http://schemas.microsoft.com/office/powerpoint/2010/main" val="3198448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numCol="1"/>
          <a:lstStyle>
            <a:lvl1pPr algn="l">
              <a:defRPr b="1" sz="2000"/>
            </a:lvl1pPr>
          </a:lstStyle>
          <a:p>
            <a:r>
              <a:rPr lang="en-US" smtClean="0"/>
              <a:t>Click to edit Master title style</a:t>
            </a:r>
            <a:endParaRPr lang="en-US"/>
          </a:p>
        </p:txBody>
      </p:sp>
      <p:sp>
        <p:nvSpPr>
          <p:cNvPr id="3" name="Picture Placeholder 2"/>
          <p:cNvSpPr>
            <a:spLocks noGrp="1"/>
          </p:cNvSpPr>
          <p:nvPr>
            <p:ph idx="1" type="pic"/>
          </p:nvPr>
        </p:nvSpPr>
        <p:spPr>
          <a:xfrm>
            <a:off x="1792288" y="612775"/>
            <a:ext cx="5486400" cy="4114800"/>
          </a:xfrm>
        </p:spPr>
        <p:txBody>
          <a:bodyPr numCol="1"/>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lang="en-US"/>
          </a:p>
        </p:txBody>
      </p:sp>
      <p:sp>
        <p:nvSpPr>
          <p:cNvPr id="4" name="Text Placeholder 3"/>
          <p:cNvSpPr>
            <a:spLocks noGrp="1"/>
          </p:cNvSpPr>
          <p:nvPr>
            <p:ph idx="2" sz="half" type="body"/>
          </p:nvPr>
        </p:nvSpPr>
        <p:spPr>
          <a:xfrm>
            <a:off x="1792288" y="5367338"/>
            <a:ext cx="5486400" cy="804862"/>
          </a:xfrm>
        </p:spPr>
        <p:txBody>
          <a:bodyPr numCol="1"/>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smtClean="0"/>
              <a:t>Click to edit Master text styles</a:t>
            </a:r>
          </a:p>
        </p:txBody>
      </p:sp>
      <p:sp>
        <p:nvSpPr>
          <p:cNvPr id="5" name="Date Placeholder 4"/>
          <p:cNvSpPr>
            <a:spLocks noGrp="1"/>
          </p:cNvSpPr>
          <p:nvPr>
            <p:ph idx="10" sz="half" type="dt"/>
          </p:nvPr>
        </p:nvSpPr>
        <p:spPr/>
        <p:txBody>
          <a:bodyPr numCol="1"/>
          <a:lstStyle/>
          <a:p>
            <a:fld id="{07FB0736-5231-E746-9D65-E9B27C99546A}" type="datetimeFigureOut">
              <a:rPr lang="en-US" smtClean="0"/>
              <a:t>2/27/2017</a:t>
            </a:fld>
            <a:endParaRPr lang="en-US"/>
          </a:p>
        </p:txBody>
      </p:sp>
      <p:sp>
        <p:nvSpPr>
          <p:cNvPr id="6" name="Footer Placeholder 5"/>
          <p:cNvSpPr>
            <a:spLocks noGrp="1"/>
          </p:cNvSpPr>
          <p:nvPr>
            <p:ph idx="11" sz="quarter" type="ftr"/>
          </p:nvPr>
        </p:nvSpPr>
        <p:spPr/>
        <p:txBody>
          <a:bodyPr numCol="1"/>
          <a:lstStyle/>
          <a:p>
            <a:endParaRPr lang="en-US"/>
          </a:p>
        </p:txBody>
      </p:sp>
      <p:sp>
        <p:nvSpPr>
          <p:cNvPr id="7" name="Slide Number Placeholder 6"/>
          <p:cNvSpPr>
            <a:spLocks noGrp="1"/>
          </p:cNvSpPr>
          <p:nvPr>
            <p:ph idx="12" sz="quarter" type="sldNum"/>
          </p:nvPr>
        </p:nvSpPr>
        <p:spPr/>
        <p:txBody>
          <a:bodyPr numCol="1"/>
          <a:lstStyle/>
          <a:p>
            <a:fld id="{836275F8-A9B7-5B4D-B056-57113969E2A2}" type="slidenum">
              <a:rPr lang="en-US" smtClean="0"/>
              <a:t>‹#›</a:t>
            </a:fld>
            <a:endParaRPr lang="en-US"/>
          </a:p>
        </p:txBody>
      </p:sp>
    </p:spTree>
    <p:extLst>
      <p:ext uri="{BB962C8B-B14F-4D97-AF65-F5344CB8AC3E}">
        <p14:creationId xmlns:p14="http://schemas.microsoft.com/office/powerpoint/2010/main" val="1168988946"/>
      </p:ext>
    </p:extLst>
  </p:cSld>
  <p:clrMapOvr>
    <a:masterClrMapping/>
  </p:clrMapOvr>
</p:sldLayout>
</file>

<file path=ppt/slideMasters/_rels/slideMaster1.xml.rels><?xml version="1.0" encoding="UTF-8" standalone="yes"?><Relationships xmlns="http://schemas.openxmlformats.org/package/2006/relationships"><Relationship Id="rId12" Target="../slideLayouts/slideLayout11.xml" Type="http://schemas.openxmlformats.org/officeDocument/2006/relationships/slideLayout"/><Relationship Id="rId11" Target="../slideLayouts/slideLayout10.xml" Type="http://schemas.openxmlformats.org/officeDocument/2006/relationships/slideLayout"/><Relationship Id="rId9" Target="../slideLayouts/slideLayout8.xml" Type="http://schemas.openxmlformats.org/officeDocument/2006/relationships/slideLayout"/><Relationship Id="rId10" Target="../slideLayouts/slideLayout9.xml" Type="http://schemas.openxmlformats.org/officeDocument/2006/relationships/slideLayout"/><Relationship Id="rId8" Target="../slideLayouts/slideLayout7.xml" Type="http://schemas.openxmlformats.org/officeDocument/2006/relationships/slideLayout"/><Relationship Id="rId7" Target="../slideLayouts/slideLayout6.xml" Type="http://schemas.openxmlformats.org/officeDocument/2006/relationships/slideLayout"/><Relationship Id="rId6" Target="../slideLayouts/slideLayout5.xml" Type="http://schemas.openxmlformats.org/officeDocument/2006/relationships/slideLayout"/><Relationship Id="rId5" Target="../slideLayouts/slideLayout4.xml" Type="http://schemas.openxmlformats.org/officeDocument/2006/relationships/slideLayout"/><Relationship Id="rId4" Target="../slideLayouts/slideLayout3.xml" Type="http://schemas.openxmlformats.org/officeDocument/2006/relationships/slideLayout"/><Relationship Id="rId3" Target="../slideLayouts/slideLayout2.xml" Type="http://schemas.openxmlformats.org/officeDocument/2006/relationships/slideLayout"/><Relationship Id="rId2" Target="../slideLayouts/slideLayout1.xml" Type="http://schemas.openxmlformats.org/officeDocument/2006/relationships/slideLayout"/><Relationship Id="rId1" Target="../theme/theme1.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anchor="ctr" bIns="45720" lIns="91440" numCol="1" rIns="91440" rtlCol="0" tIns="45720" vert="horz">
            <a:normAutofit/>
          </a:bodyPr>
          <a:lstStyle/>
          <a:p>
            <a:r>
              <a:rPr lang="en-US" smtClean="0"/>
              <a:t>Click to edit Master title style</a:t>
            </a:r>
            <a:endParaRPr lang="en-US"/>
          </a:p>
        </p:txBody>
      </p:sp>
      <p:sp>
        <p:nvSpPr>
          <p:cNvPr id="3" name="Text Placeholder 2"/>
          <p:cNvSpPr>
            <a:spLocks noGrp="1"/>
          </p:cNvSpPr>
          <p:nvPr>
            <p:ph idx="1" type="body"/>
          </p:nvPr>
        </p:nvSpPr>
        <p:spPr>
          <a:xfrm>
            <a:off x="457200" y="1600200"/>
            <a:ext cx="8229600" cy="4525963"/>
          </a:xfrm>
          <a:prstGeom prst="rect">
            <a:avLst/>
          </a:prstGeom>
        </p:spPr>
        <p:txBody>
          <a:bodyPr bIns="45720" lIns="91440" numCol="1" rIns="91440" rtlCol="0" tIns="45720"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idx="2" sz="half" type="dt"/>
          </p:nvPr>
        </p:nvSpPr>
        <p:spPr>
          <a:xfrm>
            <a:off x="457200" y="6356350"/>
            <a:ext cx="2133600" cy="365125"/>
          </a:xfrm>
          <a:prstGeom prst="rect">
            <a:avLst/>
          </a:prstGeom>
        </p:spPr>
        <p:txBody>
          <a:bodyPr anchor="ctr" bIns="45720" lIns="91440" numCol="1" rIns="91440" rtlCol="0" tIns="45720" vert="horz"/>
          <a:lstStyle>
            <a:lvl1pPr algn="l">
              <a:defRPr sz="1200">
                <a:solidFill>
                  <a:schemeClr val="tx1">
                    <a:tint val="75000"/>
                  </a:schemeClr>
                </a:solidFill>
              </a:defRPr>
            </a:lvl1pPr>
          </a:lstStyle>
          <a:p>
            <a:fld id="{07FB0736-5231-E746-9D65-E9B27C99546A}" type="datetimeFigureOut">
              <a:rPr lang="en-US" smtClean="0"/>
              <a:t>2/27/2017</a:t>
            </a:fld>
            <a:endParaRPr lang="en-US"/>
          </a:p>
        </p:txBody>
      </p:sp>
      <p:sp>
        <p:nvSpPr>
          <p:cNvPr id="5" name="Footer Placeholder 4"/>
          <p:cNvSpPr>
            <a:spLocks noGrp="1"/>
          </p:cNvSpPr>
          <p:nvPr>
            <p:ph idx="3" sz="quarter" type="ftr"/>
          </p:nvPr>
        </p:nvSpPr>
        <p:spPr>
          <a:xfrm>
            <a:off x="3124200" y="6356350"/>
            <a:ext cx="2895600" cy="365125"/>
          </a:xfrm>
          <a:prstGeom prst="rect">
            <a:avLst/>
          </a:prstGeom>
        </p:spPr>
        <p:txBody>
          <a:bodyPr anchor="ctr" bIns="45720" lIns="91440" numCol="1" rIns="91440" rtlCol="0" tIns="45720" vert="horz"/>
          <a:lstStyle>
            <a:lvl1pPr algn="ctr">
              <a:defRPr sz="1200">
                <a:solidFill>
                  <a:schemeClr val="tx1">
                    <a:tint val="75000"/>
                  </a:schemeClr>
                </a:solidFill>
              </a:defRPr>
            </a:lvl1pPr>
          </a:lstStyle>
          <a:p>
            <a:endParaRPr lang="en-US"/>
          </a:p>
        </p:txBody>
      </p:sp>
      <p:sp>
        <p:nvSpPr>
          <p:cNvPr id="6" name="Slide Number Placeholder 5"/>
          <p:cNvSpPr>
            <a:spLocks noGrp="1"/>
          </p:cNvSpPr>
          <p:nvPr>
            <p:ph idx="4" sz="quarter" type="sldNum"/>
          </p:nvPr>
        </p:nvSpPr>
        <p:spPr>
          <a:xfrm>
            <a:off x="6553200" y="6356350"/>
            <a:ext cx="2133600" cy="365125"/>
          </a:xfrm>
          <a:prstGeom prst="rect">
            <a:avLst/>
          </a:prstGeom>
        </p:spPr>
        <p:txBody>
          <a:bodyPr anchor="ctr" bIns="45720" lIns="91440" numCol="1" rIns="91440" rtlCol="0" tIns="45720" vert="horz"/>
          <a:lstStyle>
            <a:lvl1pPr algn="r">
              <a:defRPr sz="1200">
                <a:solidFill>
                  <a:schemeClr val="tx1">
                    <a:tint val="75000"/>
                  </a:schemeClr>
                </a:solidFill>
              </a:defRPr>
            </a:lvl1pPr>
          </a:lstStyle>
          <a:p>
            <a:fld id="{836275F8-A9B7-5B4D-B056-57113969E2A2}" type="slidenum">
              <a:rPr lang="en-US" smtClean="0"/>
              <a:t>‹#›</a:t>
            </a:fld>
            <a:endParaRPr lang="en-US"/>
          </a:p>
        </p:txBody>
      </p:sp>
      <p:sp>
        <p:nvSpPr>
          <p:cNvPr id="7" name="Footer Placeholder 4"/>
          <p:cNvSpPr txBox="1">
            <a:spLocks/>
          </p:cNvSpPr>
          <p:nvPr userDrawn="1"/>
        </p:nvSpPr>
        <p:spPr>
          <a:xfrm>
            <a:off x="640123" y="6629997"/>
            <a:ext cx="7863754" cy="228004"/>
          </a:xfrm>
          <a:prstGeom prst="rect">
            <a:avLst/>
          </a:prstGeom>
        </p:spPr>
        <p:txBody>
          <a:bodyPr numCol="1"/>
          <a:lstStyle>
            <a:defPPr>
              <a:defRPr lang="en-US"/>
            </a:defPPr>
            <a:lvl1pPr algn="l" defTabSz="914400" eaLnBrk="1" hangingPunct="1" latinLnBrk="0" marL="0" rtl="0">
              <a:defRPr kern="1200" sz="10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ctr"/>
            <a:r>
              <a:rPr dirty="0" lang="en-US" smtClean="0"/>
              <a:t>Copyright ©2011-2016 by Science Learning through Engineering Design (SLED) at Purdue University and Purdue University. All rights reserved.</a:t>
            </a:r>
          </a:p>
        </p:txBody>
      </p:sp>
    </p:spTree>
    <p:extLst>
      <p:ext uri="{BB962C8B-B14F-4D97-AF65-F5344CB8AC3E}">
        <p14:creationId xmlns:p14="http://schemas.microsoft.com/office/powerpoint/2010/main" val="329112792"/>
      </p:ext>
    </p:extLst>
  </p:cSld>
  <p:clrMap accent1="accent1" accent2="accent2" accent3="accent3" accent4="accent4" accent5="accent5" accent6="accent6" bg1="lt1" bg2="lt2" folHlink="folHlink" hlink="hlink" tx1="dk1" tx2="dk2"/>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txStyles>
    <p:titleStyle>
      <a:lvl1pPr algn="ctr" defTabSz="457200" eaLnBrk="1" hangingPunct="1" latinLnBrk="0" rtl="0">
        <a:spcBef>
          <a:spcPct val="0"/>
        </a:spcBef>
        <a:buNone/>
        <a:defRPr kern="1200" sz="4400">
          <a:solidFill>
            <a:schemeClr val="tx1"/>
          </a:solidFill>
          <a:latin typeface="+mj-lt"/>
          <a:ea typeface="+mj-ea"/>
          <a:cs typeface="+mj-cs"/>
        </a:defRPr>
      </a:lvl1pPr>
    </p:titleStyle>
    <p:bodyStyle>
      <a:lvl1pPr algn="l" defTabSz="457200" eaLnBrk="1" hangingPunct="1" indent="-342900" latinLnBrk="0" marL="342900" rtl="0">
        <a:spcBef>
          <a:spcPct val="20000"/>
        </a:spcBef>
        <a:buFont typeface="Arial"/>
        <a:buChar char="•"/>
        <a:defRPr kern="1200" sz="3200">
          <a:solidFill>
            <a:schemeClr val="tx1"/>
          </a:solidFill>
          <a:latin typeface="+mn-lt"/>
          <a:ea typeface="+mn-ea"/>
          <a:cs typeface="+mn-cs"/>
        </a:defRPr>
      </a:lvl1pPr>
      <a:lvl2pPr algn="l" defTabSz="457200" eaLnBrk="1" hangingPunct="1" indent="-285750" latinLnBrk="0" marL="742950" rtl="0">
        <a:spcBef>
          <a:spcPct val="20000"/>
        </a:spcBef>
        <a:buFont typeface="Arial"/>
        <a:buChar char="–"/>
        <a:defRPr kern="1200" sz="2800">
          <a:solidFill>
            <a:schemeClr val="tx1"/>
          </a:solidFill>
          <a:latin typeface="+mn-lt"/>
          <a:ea typeface="+mn-ea"/>
          <a:cs typeface="+mn-cs"/>
        </a:defRPr>
      </a:lvl2pPr>
      <a:lvl3pPr algn="l" defTabSz="457200" eaLnBrk="1" hangingPunct="1" indent="-228600" latinLnBrk="0" marL="1143000" rtl="0">
        <a:spcBef>
          <a:spcPct val="20000"/>
        </a:spcBef>
        <a:buFont typeface="Arial"/>
        <a:buChar char="•"/>
        <a:defRPr kern="1200" sz="2400">
          <a:solidFill>
            <a:schemeClr val="tx1"/>
          </a:solidFill>
          <a:latin typeface="+mn-lt"/>
          <a:ea typeface="+mn-ea"/>
          <a:cs typeface="+mn-cs"/>
        </a:defRPr>
      </a:lvl3pPr>
      <a:lvl4pPr algn="l" defTabSz="457200" eaLnBrk="1" hangingPunct="1" indent="-228600" latinLnBrk="0" marL="1600200" rtl="0">
        <a:spcBef>
          <a:spcPct val="20000"/>
        </a:spcBef>
        <a:buFont typeface="Arial"/>
        <a:buChar char="–"/>
        <a:defRPr kern="1200" sz="2000">
          <a:solidFill>
            <a:schemeClr val="tx1"/>
          </a:solidFill>
          <a:latin typeface="+mn-lt"/>
          <a:ea typeface="+mn-ea"/>
          <a:cs typeface="+mn-cs"/>
        </a:defRPr>
      </a:lvl4pPr>
      <a:lvl5pPr algn="l" defTabSz="457200" eaLnBrk="1" hangingPunct="1" indent="-228600" latinLnBrk="0" marL="2057400" rtl="0">
        <a:spcBef>
          <a:spcPct val="20000"/>
        </a:spcBef>
        <a:buFont typeface="Arial"/>
        <a:buChar char="»"/>
        <a:defRPr kern="1200" sz="2000">
          <a:solidFill>
            <a:schemeClr val="tx1"/>
          </a:solidFill>
          <a:latin typeface="+mn-lt"/>
          <a:ea typeface="+mn-ea"/>
          <a:cs typeface="+mn-cs"/>
        </a:defRPr>
      </a:lvl5pPr>
      <a:lvl6pPr algn="l" defTabSz="457200" eaLnBrk="1" hangingPunct="1" indent="-228600" latinLnBrk="0" marL="2514600" rtl="0">
        <a:spcBef>
          <a:spcPct val="20000"/>
        </a:spcBef>
        <a:buFont typeface="Arial"/>
        <a:buChar char="•"/>
        <a:defRPr kern="1200" sz="2000">
          <a:solidFill>
            <a:schemeClr val="tx1"/>
          </a:solidFill>
          <a:latin typeface="+mn-lt"/>
          <a:ea typeface="+mn-ea"/>
          <a:cs typeface="+mn-cs"/>
        </a:defRPr>
      </a:lvl6pPr>
      <a:lvl7pPr algn="l" defTabSz="457200" eaLnBrk="1" hangingPunct="1" indent="-228600" latinLnBrk="0" marL="2971800" rtl="0">
        <a:spcBef>
          <a:spcPct val="20000"/>
        </a:spcBef>
        <a:buFont typeface="Arial"/>
        <a:buChar char="•"/>
        <a:defRPr kern="1200" sz="2000">
          <a:solidFill>
            <a:schemeClr val="tx1"/>
          </a:solidFill>
          <a:latin typeface="+mn-lt"/>
          <a:ea typeface="+mn-ea"/>
          <a:cs typeface="+mn-cs"/>
        </a:defRPr>
      </a:lvl7pPr>
      <a:lvl8pPr algn="l" defTabSz="457200" eaLnBrk="1" hangingPunct="1" indent="-228600" latinLnBrk="0" marL="3429000" rtl="0">
        <a:spcBef>
          <a:spcPct val="20000"/>
        </a:spcBef>
        <a:buFont typeface="Arial"/>
        <a:buChar char="•"/>
        <a:defRPr kern="1200" sz="2000">
          <a:solidFill>
            <a:schemeClr val="tx1"/>
          </a:solidFill>
          <a:latin typeface="+mn-lt"/>
          <a:ea typeface="+mn-ea"/>
          <a:cs typeface="+mn-cs"/>
        </a:defRPr>
      </a:lvl8pPr>
      <a:lvl9pPr algn="l" defTabSz="457200" eaLnBrk="1" hangingPunct="1" indent="-228600" latinLnBrk="0" marL="3886200" rtl="0">
        <a:spcBef>
          <a:spcPct val="20000"/>
        </a:spcBef>
        <a:buFont typeface="Arial"/>
        <a:buChar char="•"/>
        <a:defRPr kern="1200" sz="2000">
          <a:solidFill>
            <a:schemeClr val="tx1"/>
          </a:solidFill>
          <a:latin typeface="+mn-lt"/>
          <a:ea typeface="+mn-ea"/>
          <a:cs typeface="+mn-cs"/>
        </a:defRPr>
      </a:lvl9pPr>
    </p:bodyStyle>
    <p:otherStyle>
      <a:defPPr>
        <a:defRPr lang="en-US"/>
      </a:defPPr>
      <a:lvl1pPr algn="l" defTabSz="457200" eaLnBrk="1" hangingPunct="1" latinLnBrk="0" marL="0" rtl="0">
        <a:defRPr kern="1200" sz="1800">
          <a:solidFill>
            <a:schemeClr val="tx1"/>
          </a:solidFill>
          <a:latin typeface="+mn-lt"/>
          <a:ea typeface="+mn-ea"/>
          <a:cs typeface="+mn-cs"/>
        </a:defRPr>
      </a:lvl1pPr>
      <a:lvl2pPr algn="l" defTabSz="457200" eaLnBrk="1" hangingPunct="1" latinLnBrk="0" marL="457200" rtl="0">
        <a:defRPr kern="1200" sz="1800">
          <a:solidFill>
            <a:schemeClr val="tx1"/>
          </a:solidFill>
          <a:latin typeface="+mn-lt"/>
          <a:ea typeface="+mn-ea"/>
          <a:cs typeface="+mn-cs"/>
        </a:defRPr>
      </a:lvl2pPr>
      <a:lvl3pPr algn="l" defTabSz="457200" eaLnBrk="1" hangingPunct="1" latinLnBrk="0" marL="914400" rtl="0">
        <a:defRPr kern="1200" sz="1800">
          <a:solidFill>
            <a:schemeClr val="tx1"/>
          </a:solidFill>
          <a:latin typeface="+mn-lt"/>
          <a:ea typeface="+mn-ea"/>
          <a:cs typeface="+mn-cs"/>
        </a:defRPr>
      </a:lvl3pPr>
      <a:lvl4pPr algn="l" defTabSz="457200" eaLnBrk="1" hangingPunct="1" latinLnBrk="0" marL="1371600" rtl="0">
        <a:defRPr kern="1200" sz="1800">
          <a:solidFill>
            <a:schemeClr val="tx1"/>
          </a:solidFill>
          <a:latin typeface="+mn-lt"/>
          <a:ea typeface="+mn-ea"/>
          <a:cs typeface="+mn-cs"/>
        </a:defRPr>
      </a:lvl4pPr>
      <a:lvl5pPr algn="l" defTabSz="457200" eaLnBrk="1" hangingPunct="1" latinLnBrk="0" marL="1828800" rtl="0">
        <a:defRPr kern="1200" sz="1800">
          <a:solidFill>
            <a:schemeClr val="tx1"/>
          </a:solidFill>
          <a:latin typeface="+mn-lt"/>
          <a:ea typeface="+mn-ea"/>
          <a:cs typeface="+mn-cs"/>
        </a:defRPr>
      </a:lvl5pPr>
      <a:lvl6pPr algn="l" defTabSz="457200" eaLnBrk="1" hangingPunct="1" latinLnBrk="0" marL="2286000" rtl="0">
        <a:defRPr kern="1200" sz="1800">
          <a:solidFill>
            <a:schemeClr val="tx1"/>
          </a:solidFill>
          <a:latin typeface="+mn-lt"/>
          <a:ea typeface="+mn-ea"/>
          <a:cs typeface="+mn-cs"/>
        </a:defRPr>
      </a:lvl6pPr>
      <a:lvl7pPr algn="l" defTabSz="457200" eaLnBrk="1" hangingPunct="1" latinLnBrk="0" marL="2743200" rtl="0">
        <a:defRPr kern="1200" sz="1800">
          <a:solidFill>
            <a:schemeClr val="tx1"/>
          </a:solidFill>
          <a:latin typeface="+mn-lt"/>
          <a:ea typeface="+mn-ea"/>
          <a:cs typeface="+mn-cs"/>
        </a:defRPr>
      </a:lvl7pPr>
      <a:lvl8pPr algn="l" defTabSz="457200" eaLnBrk="1" hangingPunct="1" latinLnBrk="0" marL="3200400" rtl="0">
        <a:defRPr kern="1200" sz="1800">
          <a:solidFill>
            <a:schemeClr val="tx1"/>
          </a:solidFill>
          <a:latin typeface="+mn-lt"/>
          <a:ea typeface="+mn-ea"/>
          <a:cs typeface="+mn-cs"/>
        </a:defRPr>
      </a:lvl8pPr>
      <a:lvl9pPr algn="l" defTabSz="457200" eaLnBrk="1" hangingPunct="1" latinLnBrk="0" marL="3657600" rtl="0">
        <a:defRPr kern="1200"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arget="../slideLayouts/slideLayout1.xml" Type="http://schemas.openxmlformats.org/officeDocument/2006/relationships/slideLayout"/></Relationships>
</file>

<file path=ppt/slides/_rels/slide10.xml.rels><?xml version="1.0" encoding="UTF-8" standalone="yes"?><Relationships xmlns="http://schemas.openxmlformats.org/package/2006/relationships"><Relationship Id="rId3" Target="../media/image16.png" Type="http://schemas.openxmlformats.org/officeDocument/2006/relationships/image"/><Relationship Id="rId2" Target="../media/image15.png" Type="http://schemas.openxmlformats.org/officeDocument/2006/relationships/image"/><Relationship Id="rId1" Target="../slideLayouts/slideLayout1.xml" Type="http://schemas.openxmlformats.org/officeDocument/2006/relationships/slideLayout"/></Relationships>
</file>

<file path=ppt/slides/_rels/slide11.xml.rels><?xml version="1.0" encoding="UTF-8" standalone="yes"?><Relationships xmlns="http://schemas.openxmlformats.org/package/2006/relationships"><Relationship Id="rId2" Target="../media/image17.png" Type="http://schemas.openxmlformats.org/officeDocument/2006/relationships/image"/><Relationship Id="rId1" Target="../slideLayouts/slideLayout2.xml" Type="http://schemas.openxmlformats.org/officeDocument/2006/relationships/slideLayout"/></Relationships>
</file>

<file path=ppt/slides/_rels/slide12.xml.rels><?xml version="1.0" encoding="UTF-8" standalone="yes"?><Relationships xmlns="http://schemas.openxmlformats.org/package/2006/relationships"><Relationship Id="rId3" Target="../media/image19.png" Type="http://schemas.openxmlformats.org/officeDocument/2006/relationships/image"/><Relationship Id="rId2" Target="../media/image18.png" Type="http://schemas.openxmlformats.org/officeDocument/2006/relationships/image"/><Relationship Id="rId1" Target="../slideLayouts/slideLayout1.xml" Type="http://schemas.openxmlformats.org/officeDocument/2006/relationships/slideLayout"/></Relationships>
</file>

<file path=ppt/slides/_rels/slide13.xml.rels><?xml version="1.0" encoding="UTF-8" standalone="yes"?><Relationships xmlns="http://schemas.openxmlformats.org/package/2006/relationships"><Relationship Id="rId2" Target="../media/image20.png" Type="http://schemas.openxmlformats.org/officeDocument/2006/relationships/image"/><Relationship Id="rId1" Target="../slideLayouts/slideLayout2.xml" Type="http://schemas.openxmlformats.org/officeDocument/2006/relationships/slideLayout"/></Relationships>
</file>

<file path=ppt/slides/_rels/slide14.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2.xml.rels><?xml version="1.0" encoding="UTF-8" standalone="yes"?><Relationships xmlns="http://schemas.openxmlformats.org/package/2006/relationships"><Relationship Id="rId2" Target="../media/image1.png" Type="http://schemas.openxmlformats.org/officeDocument/2006/relationships/image"/><Relationship Id="rId1" Target="../slideLayouts/slideLayout1.xml" Type="http://schemas.openxmlformats.org/officeDocument/2006/relationships/slideLayout"/></Relationships>
</file>

<file path=ppt/slides/_rels/slide3.xml.rels><?xml version="1.0" encoding="UTF-8" standalone="yes"?><Relationships xmlns="http://schemas.openxmlformats.org/package/2006/relationships"><Relationship Id="rId2" Target="../media/image2.png" Type="http://schemas.openxmlformats.org/officeDocument/2006/relationships/image"/><Relationship Id="rId1" Target="../slideLayouts/slideLayout2.xml" Type="http://schemas.openxmlformats.org/officeDocument/2006/relationships/slideLayout"/></Relationships>
</file>

<file path=ppt/slides/_rels/slide4.xml.rels><?xml version="1.0" encoding="UTF-8" standalone="yes"?><Relationships xmlns="http://schemas.openxmlformats.org/package/2006/relationships"><Relationship Id="rId4" Target="../media/image5.png" Type="http://schemas.openxmlformats.org/officeDocument/2006/relationships/image"/><Relationship Id="rId3" Target="../media/image4.png" Type="http://schemas.openxmlformats.org/officeDocument/2006/relationships/image"/><Relationship Id="rId2" Target="../media/image3.png" Type="http://schemas.openxmlformats.org/officeDocument/2006/relationships/image"/><Relationship Id="rId1" Target="../slideLayouts/slideLayout1.xml" Type="http://schemas.openxmlformats.org/officeDocument/2006/relationships/slideLayout"/></Relationships>
</file>

<file path=ppt/slides/_rels/slide5.xml.rels><?xml version="1.0" encoding="UTF-8" standalone="yes"?><Relationships xmlns="http://schemas.openxmlformats.org/package/2006/relationships"><Relationship Id="rId3" Target="../media/image7.png" Type="http://schemas.openxmlformats.org/officeDocument/2006/relationships/image"/><Relationship Id="rId2" Target="../media/image6.png" Type="http://schemas.openxmlformats.org/officeDocument/2006/relationships/image"/><Relationship Id="rId1" Target="../slideLayouts/slideLayout1.xml" Type="http://schemas.openxmlformats.org/officeDocument/2006/relationships/slideLayout"/></Relationships>
</file>

<file path=ppt/slides/_rels/slide6.xml.rels><?xml version="1.0" encoding="UTF-8" standalone="yes"?><Relationships xmlns="http://schemas.openxmlformats.org/package/2006/relationships"><Relationship Id="rId2" Target="../media/image8.png" Type="http://schemas.openxmlformats.org/officeDocument/2006/relationships/image"/><Relationship Id="rId1" Target="../slideLayouts/slideLayout1.xml" Type="http://schemas.openxmlformats.org/officeDocument/2006/relationships/slideLayout"/></Relationships>
</file>

<file path=ppt/slides/_rels/slide7.xml.rels><?xml version="1.0" encoding="UTF-8" standalone="yes"?><Relationships xmlns="http://schemas.openxmlformats.org/package/2006/relationships"><Relationship Id="rId3" Target="../media/image10.png" Type="http://schemas.openxmlformats.org/officeDocument/2006/relationships/image"/><Relationship Id="rId2" Target="../media/image9.png" Type="http://schemas.openxmlformats.org/officeDocument/2006/relationships/image"/><Relationship Id="rId1" Target="../slideLayouts/slideLayout1.xml" Type="http://schemas.openxmlformats.org/officeDocument/2006/relationships/slideLayout"/></Relationships>
</file>

<file path=ppt/slides/_rels/slide8.xml.rels><?xml version="1.0" encoding="UTF-8" standalone="yes"?><Relationships xmlns="http://schemas.openxmlformats.org/package/2006/relationships"><Relationship Id="rId4" Target="../media/image13.png" Type="http://schemas.openxmlformats.org/officeDocument/2006/relationships/image"/><Relationship Id="rId3" Target="../media/image12.png" Type="http://schemas.openxmlformats.org/officeDocument/2006/relationships/image"/><Relationship Id="rId2" Target="../media/image11.png" Type="http://schemas.openxmlformats.org/officeDocument/2006/relationships/image"/><Relationship Id="rId1" Target="../slideLayouts/slideLayout2.xml" Type="http://schemas.openxmlformats.org/officeDocument/2006/relationships/slideLayout"/></Relationships>
</file>

<file path=ppt/slides/_rels/slide9.xml.rels><?xml version="1.0" encoding="UTF-8" standalone="yes"?><Relationships xmlns="http://schemas.openxmlformats.org/package/2006/relationships"><Relationship Id="rId2" Target="../media/image14.png" Type="http://schemas.openxmlformats.org/officeDocument/2006/relationships/image"/><Relationship Id="rId1" Target="../slideLayouts/slideLayout2.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0074" y="3600403"/>
            <a:ext cx="8098291" cy="584776"/>
          </a:xfrm>
          <a:prstGeom prst="rect">
            <a:avLst/>
          </a:prstGeom>
          <a:noFill/>
        </p:spPr>
        <p:txBody>
          <a:bodyPr numCol="1" rtlCol="0" wrap="none">
            <a:spAutoFit/>
          </a:bodyPr>
          <a:lstStyle/>
          <a:p>
            <a:r>
              <a:rPr b="1" dirty="0" lang="en-US" smtClean="0" sz="3200">
                <a:latin typeface="Arial Bold"/>
                <a:cs typeface="Arial Bold"/>
              </a:rPr>
              <a:t>Simple Machines, Examples from Nature</a:t>
            </a:r>
            <a:endParaRPr b="1" dirty="0" lang="en-US" sz="3200">
              <a:latin typeface="Arial Bold"/>
              <a:cs typeface="Arial Bold"/>
            </a:endParaRPr>
          </a:p>
        </p:txBody>
      </p:sp>
      <p:sp>
        <p:nvSpPr>
          <p:cNvPr id="6" name="TextBox 5"/>
          <p:cNvSpPr txBox="1"/>
          <p:nvPr/>
        </p:nvSpPr>
        <p:spPr>
          <a:xfrm>
            <a:off x="857700" y="2190685"/>
            <a:ext cx="7846820" cy="584776"/>
          </a:xfrm>
          <a:prstGeom prst="rect">
            <a:avLst/>
          </a:prstGeom>
          <a:noFill/>
        </p:spPr>
        <p:txBody>
          <a:bodyPr numCol="1" rtlCol="0" wrap="none">
            <a:spAutoFit/>
          </a:bodyPr>
          <a:lstStyle/>
          <a:p>
            <a:r>
              <a:rPr b="1" dirty="0" lang="en-US" smtClean="0" sz="3200">
                <a:latin typeface="Arial Bold"/>
                <a:cs typeface="Arial Bold"/>
              </a:rPr>
              <a:t>SLED Design Project: Simple Machines</a:t>
            </a:r>
            <a:endParaRPr b="1" dirty="0" lang="en-US" sz="3200">
              <a:latin typeface="Arial Bold"/>
              <a:cs typeface="Arial Bold"/>
            </a:endParaRPr>
          </a:p>
        </p:txBody>
      </p:sp>
    </p:spTree>
    <p:extLst>
      <p:ext uri="{BB962C8B-B14F-4D97-AF65-F5344CB8AC3E}">
        <p14:creationId xmlns:p14="http://schemas.microsoft.com/office/powerpoint/2010/main" val="2358156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4434" y="281243"/>
            <a:ext cx="2365952" cy="584776"/>
          </a:xfrm>
          <a:prstGeom prst="rect">
            <a:avLst/>
          </a:prstGeom>
          <a:noFill/>
        </p:spPr>
        <p:txBody>
          <a:bodyPr numCol="1" rtlCol="0" wrap="none">
            <a:spAutoFit/>
          </a:bodyPr>
          <a:lstStyle/>
          <a:p>
            <a:r>
              <a:rPr b="1" dirty="0" lang="en-US" smtClean="0" sz="3200">
                <a:latin typeface="Arial Bold"/>
                <a:cs typeface="Arial Bold"/>
              </a:rPr>
              <a:t>The Wedge</a:t>
            </a:r>
            <a:endParaRPr b="1" dirty="0" lang="en-US" sz="3200">
              <a:latin typeface="Arial Bold"/>
              <a:cs typeface="Arial Bold"/>
            </a:endParaRPr>
          </a:p>
        </p:txBody>
      </p:sp>
      <p:sp>
        <p:nvSpPr>
          <p:cNvPr id="3" name="Rectangle 2"/>
          <p:cNvSpPr/>
          <p:nvPr/>
        </p:nvSpPr>
        <p:spPr>
          <a:xfrm>
            <a:off x="314061" y="6351247"/>
            <a:ext cx="7332132" cy="369332"/>
          </a:xfrm>
          <a:prstGeom prst="rect">
            <a:avLst/>
          </a:prstGeom>
        </p:spPr>
        <p:txBody>
          <a:bodyPr numCol="1" wrap="square">
            <a:spAutoFit/>
          </a:bodyPr>
          <a:lstStyle/>
          <a:p>
            <a:r>
              <a:rPr dirty="0" lang="en-US" smtClean="0"/>
              <a:t>http://</a:t>
            </a:r>
            <a:r>
              <a:rPr dirty="0" err="1" lang="en-US" smtClean="0"/>
              <a:t>www.asknature.org</a:t>
            </a:r>
            <a:r>
              <a:rPr dirty="0" lang="en-US" smtClean="0"/>
              <a:t>/strategy/4c3d00f23cae38c1d23517b6378859ee</a:t>
            </a:r>
            <a:endParaRPr dirty="0" lang="en-US"/>
          </a:p>
        </p:txBody>
      </p:sp>
      <p:pic>
        <p:nvPicPr>
          <p:cNvPr id="4" name="Picture 3"/>
          <p:cNvPicPr>
            <a:picLocks noChangeAspect="1"/>
          </p:cNvPicPr>
          <p:nvPr/>
        </p:nvPicPr>
        <p:blipFill rotWithShape="1">
          <a:blip r:embed="rId2"/>
          <a:srcRect l="10761" r="23882"/>
          <a:stretch/>
        </p:blipFill>
        <p:spPr>
          <a:xfrm>
            <a:off x="314061" y="1721513"/>
            <a:ext cx="4077822" cy="2856868"/>
          </a:xfrm>
          <a:prstGeom prst="rect">
            <a:avLst/>
          </a:prstGeom>
        </p:spPr>
      </p:pic>
      <p:pic>
        <p:nvPicPr>
          <p:cNvPr id="5" name="Picture 4"/>
          <p:cNvPicPr>
            <a:picLocks noChangeAspect="1"/>
          </p:cNvPicPr>
          <p:nvPr/>
        </p:nvPicPr>
        <p:blipFill>
          <a:blip r:embed="rId3"/>
          <a:stretch>
            <a:fillRect/>
          </a:stretch>
        </p:blipFill>
        <p:spPr>
          <a:xfrm>
            <a:off x="4494515" y="1387991"/>
            <a:ext cx="4488426" cy="3545856"/>
          </a:xfrm>
          <a:prstGeom prst="rect">
            <a:avLst/>
          </a:prstGeom>
        </p:spPr>
      </p:pic>
      <p:sp>
        <p:nvSpPr>
          <p:cNvPr id="6" name="TextBox 5"/>
          <p:cNvSpPr txBox="1"/>
          <p:nvPr/>
        </p:nvSpPr>
        <p:spPr>
          <a:xfrm>
            <a:off x="275574" y="5220868"/>
            <a:ext cx="8829939" cy="1200329"/>
          </a:xfrm>
          <a:prstGeom prst="rect">
            <a:avLst/>
          </a:prstGeom>
          <a:noFill/>
        </p:spPr>
        <p:txBody>
          <a:bodyPr numCol="1" rtlCol="0" wrap="square">
            <a:spAutoFit/>
          </a:bodyPr>
          <a:lstStyle/>
          <a:p>
            <a:r>
              <a:rPr dirty="0" lang="en-US" smtClean="0"/>
              <a:t>“If </a:t>
            </a:r>
            <a:r>
              <a:rPr dirty="0" lang="en-US"/>
              <a:t>a kingfisher had a rounded beak, such as on the left, it would push water ahead of it, scaring or displacing the prey. Instead, the wedge-shaped beak and head (right) enters the water without a splash, increasing the changes of a successful hunt. Artist: Emily Harrington. Copyright: All rights reserved</a:t>
            </a:r>
            <a:r>
              <a:rPr dirty="0" lang="en-US" smtClean="0"/>
              <a:t>.”</a:t>
            </a:r>
            <a:endParaRPr dirty="0" lang="en-US"/>
          </a:p>
        </p:txBody>
      </p:sp>
      <p:sp>
        <p:nvSpPr>
          <p:cNvPr id="7" name="TextBox 6"/>
          <p:cNvSpPr txBox="1"/>
          <p:nvPr/>
        </p:nvSpPr>
        <p:spPr>
          <a:xfrm>
            <a:off x="1616478" y="1203325"/>
            <a:ext cx="1673017" cy="369332"/>
          </a:xfrm>
          <a:prstGeom prst="rect">
            <a:avLst/>
          </a:prstGeom>
          <a:noFill/>
        </p:spPr>
        <p:txBody>
          <a:bodyPr numCol="1" rtlCol="0" wrap="none">
            <a:spAutoFit/>
          </a:bodyPr>
          <a:lstStyle/>
          <a:p>
            <a:r>
              <a:rPr dirty="0" lang="en-US" smtClean="0">
                <a:latin typeface="Arial Bold"/>
                <a:cs typeface="Arial Bold"/>
              </a:rPr>
              <a:t>The Kingfisher</a:t>
            </a:r>
            <a:endParaRPr dirty="0" lang="en-US">
              <a:latin typeface="Arial Bold"/>
              <a:cs typeface="Arial Bold"/>
            </a:endParaRPr>
          </a:p>
        </p:txBody>
      </p:sp>
    </p:spTree>
    <p:extLst>
      <p:ext uri="{BB962C8B-B14F-4D97-AF65-F5344CB8AC3E}">
        <p14:creationId xmlns:p14="http://schemas.microsoft.com/office/powerpoint/2010/main" val="3270009139"/>
      </p:ext>
    </p:extLst>
  </p:cSld>
  <p:clrMapOvr>
    <a:masterClrMapping/>
  </p:clrMapOvr>
  <p:timing>
    <p:tnLst>
      <p:par>
        <p:cTn dur="indefinite" id="1" nodeType="tmRoot" restart="never"/>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9484" y="1180147"/>
            <a:ext cx="3522234" cy="5228884"/>
          </a:xfrm>
          <a:prstGeom prst="rect">
            <a:avLst/>
          </a:prstGeom>
        </p:spPr>
      </p:pic>
      <p:sp>
        <p:nvSpPr>
          <p:cNvPr id="5" name="TextBox 4"/>
          <p:cNvSpPr txBox="1"/>
          <p:nvPr/>
        </p:nvSpPr>
        <p:spPr>
          <a:xfrm>
            <a:off x="3835926" y="333520"/>
            <a:ext cx="2298626" cy="584776"/>
          </a:xfrm>
          <a:prstGeom prst="rect">
            <a:avLst/>
          </a:prstGeom>
          <a:noFill/>
        </p:spPr>
        <p:txBody>
          <a:bodyPr numCol="1" rtlCol="0" wrap="none">
            <a:spAutoFit/>
          </a:bodyPr>
          <a:lstStyle/>
          <a:p>
            <a:r>
              <a:rPr dirty="0" lang="en-US" smtClean="0" sz="3200">
                <a:latin typeface="Arial Bold"/>
                <a:cs typeface="Arial Bold"/>
              </a:rPr>
              <a:t>The Wedge</a:t>
            </a:r>
            <a:endParaRPr dirty="0" lang="en-US" sz="3200">
              <a:latin typeface="Arial Bold"/>
              <a:cs typeface="Arial Bold"/>
            </a:endParaRPr>
          </a:p>
        </p:txBody>
      </p:sp>
      <p:sp>
        <p:nvSpPr>
          <p:cNvPr id="6" name="Rectangle 5"/>
          <p:cNvSpPr/>
          <p:nvPr/>
        </p:nvSpPr>
        <p:spPr>
          <a:xfrm>
            <a:off x="4021718" y="5764236"/>
            <a:ext cx="4023056" cy="646331"/>
          </a:xfrm>
          <a:prstGeom prst="rect">
            <a:avLst/>
          </a:prstGeom>
        </p:spPr>
        <p:txBody>
          <a:bodyPr numCol="1" wrap="square">
            <a:spAutoFit/>
          </a:bodyPr>
          <a:lstStyle/>
          <a:p>
            <a:r>
              <a:rPr dirty="0" lang="en-US" smtClean="0"/>
              <a:t>http://</a:t>
            </a:r>
            <a:r>
              <a:rPr dirty="0" err="1" lang="en-US" smtClean="0"/>
              <a:t>besttravelphotos.me</a:t>
            </a:r>
            <a:r>
              <a:rPr dirty="0" lang="en-US" smtClean="0"/>
              <a:t>/2012/11/14/airborne-fishing-kingfisher-</a:t>
            </a:r>
            <a:r>
              <a:rPr dirty="0" err="1" lang="en-US" smtClean="0"/>
              <a:t>england</a:t>
            </a:r>
            <a:r>
              <a:rPr dirty="0" lang="en-US" smtClean="0"/>
              <a:t>/</a:t>
            </a:r>
            <a:endParaRPr dirty="0" lang="en-US"/>
          </a:p>
        </p:txBody>
      </p:sp>
      <p:sp>
        <p:nvSpPr>
          <p:cNvPr id="7" name="TextBox 6"/>
          <p:cNvSpPr txBox="1"/>
          <p:nvPr/>
        </p:nvSpPr>
        <p:spPr>
          <a:xfrm>
            <a:off x="1013506" y="741599"/>
            <a:ext cx="2261369" cy="369332"/>
          </a:xfrm>
          <a:prstGeom prst="rect">
            <a:avLst/>
          </a:prstGeom>
          <a:noFill/>
        </p:spPr>
        <p:txBody>
          <a:bodyPr numCol="1" rtlCol="0" wrap="none">
            <a:spAutoFit/>
          </a:bodyPr>
          <a:lstStyle/>
          <a:p>
            <a:r>
              <a:rPr dirty="0" lang="en-US" smtClean="0"/>
              <a:t>The Kingfisher fishing!</a:t>
            </a:r>
            <a:endParaRPr dirty="0" lang="en-US"/>
          </a:p>
        </p:txBody>
      </p:sp>
      <p:sp>
        <p:nvSpPr>
          <p:cNvPr id="8" name="Rectangle 7"/>
          <p:cNvSpPr/>
          <p:nvPr/>
        </p:nvSpPr>
        <p:spPr>
          <a:xfrm>
            <a:off x="4338669" y="1438236"/>
            <a:ext cx="4572000" cy="646331"/>
          </a:xfrm>
          <a:prstGeom prst="rect">
            <a:avLst/>
          </a:prstGeom>
        </p:spPr>
        <p:txBody>
          <a:bodyPr numCol="1">
            <a:spAutoFit/>
          </a:bodyPr>
          <a:lstStyle/>
          <a:p>
            <a:r>
              <a:rPr dirty="0" lang="en-US" smtClean="0"/>
              <a:t>http://</a:t>
            </a:r>
            <a:r>
              <a:rPr dirty="0" err="1" lang="en-US" smtClean="0"/>
              <a:t>www.youtube.com</a:t>
            </a:r>
            <a:r>
              <a:rPr dirty="0" lang="en-US" smtClean="0"/>
              <a:t>/</a:t>
            </a:r>
            <a:r>
              <a:rPr dirty="0" err="1" lang="en-US" smtClean="0"/>
              <a:t>watch?v</a:t>
            </a:r>
            <a:r>
              <a:rPr dirty="0" lang="en-US" smtClean="0"/>
              <a:t>=1CsyenHROSE</a:t>
            </a:r>
            <a:endParaRPr dirty="0" lang="en-US"/>
          </a:p>
        </p:txBody>
      </p:sp>
      <p:sp>
        <p:nvSpPr>
          <p:cNvPr id="9" name="Rectangle 8"/>
          <p:cNvSpPr/>
          <p:nvPr/>
        </p:nvSpPr>
        <p:spPr>
          <a:xfrm>
            <a:off x="4338669" y="2939075"/>
            <a:ext cx="4572000" cy="646331"/>
          </a:xfrm>
          <a:prstGeom prst="rect">
            <a:avLst/>
          </a:prstGeom>
        </p:spPr>
        <p:txBody>
          <a:bodyPr numCol="1">
            <a:spAutoFit/>
          </a:bodyPr>
          <a:lstStyle/>
          <a:p>
            <a:r>
              <a:rPr dirty="0" lang="en-US" smtClean="0"/>
              <a:t>http://</a:t>
            </a:r>
            <a:r>
              <a:rPr dirty="0" err="1" lang="en-US" smtClean="0"/>
              <a:t>www.youtube.com</a:t>
            </a:r>
            <a:r>
              <a:rPr dirty="0" lang="en-US" smtClean="0"/>
              <a:t>/</a:t>
            </a:r>
            <a:r>
              <a:rPr dirty="0" err="1" lang="en-US" smtClean="0"/>
              <a:t>watch?v</a:t>
            </a:r>
            <a:r>
              <a:rPr dirty="0" lang="en-US" smtClean="0"/>
              <a:t>=6YRM0sy3xIY</a:t>
            </a:r>
            <a:endParaRPr dirty="0" lang="en-US"/>
          </a:p>
        </p:txBody>
      </p:sp>
    </p:spTree>
    <p:extLst>
      <p:ext uri="{BB962C8B-B14F-4D97-AF65-F5344CB8AC3E}">
        <p14:creationId xmlns:p14="http://schemas.microsoft.com/office/powerpoint/2010/main" val="52631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3510" y="288140"/>
            <a:ext cx="2237311" cy="584776"/>
          </a:xfrm>
          <a:prstGeom prst="rect">
            <a:avLst/>
          </a:prstGeom>
          <a:noFill/>
        </p:spPr>
        <p:txBody>
          <a:bodyPr numCol="1" rtlCol="0" wrap="none">
            <a:spAutoFit/>
          </a:bodyPr>
          <a:lstStyle/>
          <a:p>
            <a:r>
              <a:rPr b="1" dirty="0" lang="en-US" smtClean="0" sz="3200">
                <a:latin typeface="Arial Bold"/>
                <a:cs typeface="Arial Bold"/>
              </a:rPr>
              <a:t>The Screw</a:t>
            </a:r>
            <a:endParaRPr b="1" dirty="0" lang="en-US" sz="3200">
              <a:latin typeface="Arial Bold"/>
              <a:cs typeface="Arial Bold"/>
            </a:endParaRPr>
          </a:p>
        </p:txBody>
      </p:sp>
      <p:sp>
        <p:nvSpPr>
          <p:cNvPr id="4" name="TextBox 3"/>
          <p:cNvSpPr txBox="1"/>
          <p:nvPr/>
        </p:nvSpPr>
        <p:spPr>
          <a:xfrm>
            <a:off x="2039292" y="912033"/>
            <a:ext cx="5225108" cy="369332"/>
          </a:xfrm>
          <a:prstGeom prst="rect">
            <a:avLst/>
          </a:prstGeom>
          <a:noFill/>
        </p:spPr>
        <p:txBody>
          <a:bodyPr numCol="1" rtlCol="0" wrap="none">
            <a:spAutoFit/>
          </a:bodyPr>
          <a:lstStyle/>
          <a:p>
            <a:r>
              <a:rPr dirty="0" lang="en-US" smtClean="0"/>
              <a:t>Papuan Weevils have leg joints that screw together!</a:t>
            </a:r>
            <a:endParaRPr dirty="0" lang="en-US"/>
          </a:p>
        </p:txBody>
      </p:sp>
      <p:sp>
        <p:nvSpPr>
          <p:cNvPr id="5" name="TextBox 4"/>
          <p:cNvSpPr txBox="1"/>
          <p:nvPr/>
        </p:nvSpPr>
        <p:spPr>
          <a:xfrm>
            <a:off x="102632" y="5526989"/>
            <a:ext cx="8954770" cy="1200329"/>
          </a:xfrm>
          <a:prstGeom prst="rect">
            <a:avLst/>
          </a:prstGeom>
          <a:noFill/>
        </p:spPr>
        <p:txBody>
          <a:bodyPr numCol="1" rtlCol="0" wrap="square">
            <a:spAutoFit/>
          </a:bodyPr>
          <a:lstStyle/>
          <a:p>
            <a:pPr lvl="0"/>
            <a:r>
              <a:rPr dirty="0" lang="en-US" smtClean="0"/>
              <a:t>The nut: The outer part of the joint (the </a:t>
            </a:r>
            <a:r>
              <a:rPr dirty="0" err="1" lang="en-US" smtClean="0"/>
              <a:t>coxa</a:t>
            </a:r>
            <a:r>
              <a:rPr dirty="0" lang="en-US" smtClean="0"/>
              <a:t>) has an inner screw </a:t>
            </a:r>
            <a:r>
              <a:rPr dirty="0" lang="en-US"/>
              <a:t>thread </a:t>
            </a:r>
            <a:r>
              <a:rPr dirty="0" lang="en-US" smtClean="0"/>
              <a:t>(A &amp; B). </a:t>
            </a:r>
            <a:endParaRPr dirty="0" lang="en-US"/>
          </a:p>
          <a:p>
            <a:pPr lvl="0"/>
            <a:r>
              <a:rPr dirty="0" lang="en-US" smtClean="0"/>
              <a:t>The screw: The inner part of the joint (the </a:t>
            </a:r>
            <a:r>
              <a:rPr dirty="0" err="1" lang="en-US" smtClean="0"/>
              <a:t>trocanter</a:t>
            </a:r>
            <a:r>
              <a:rPr dirty="0" lang="en-US" smtClean="0"/>
              <a:t>) has an external screw thread (C &amp; D).</a:t>
            </a:r>
            <a:endParaRPr dirty="0" lang="en-US"/>
          </a:p>
          <a:p>
            <a:r>
              <a:rPr dirty="0" lang="en-US" smtClean="0"/>
              <a:t>The beetles’ muscles pull on the leg to turn the screw!</a:t>
            </a:r>
            <a:r>
              <a:rPr dirty="0" lang="en-US" smtClean="0">
                <a:effectLst/>
              </a:rPr>
              <a:t> </a:t>
            </a:r>
            <a:endParaRPr dirty="0" lang="en-US"/>
          </a:p>
          <a:p>
            <a:endParaRPr dirty="0" lang="en-US"/>
          </a:p>
        </p:txBody>
      </p:sp>
      <p:pic>
        <p:nvPicPr>
          <p:cNvPr id="6" name="Picture 5"/>
          <p:cNvPicPr>
            <a:picLocks noChangeAspect="1"/>
          </p:cNvPicPr>
          <p:nvPr/>
        </p:nvPicPr>
        <p:blipFill>
          <a:blip r:embed="rId2"/>
          <a:stretch>
            <a:fillRect/>
          </a:stretch>
        </p:blipFill>
        <p:spPr>
          <a:xfrm>
            <a:off x="3047185" y="1524000"/>
            <a:ext cx="5397500" cy="3797300"/>
          </a:xfrm>
          <a:prstGeom prst="rect">
            <a:avLst/>
          </a:prstGeom>
        </p:spPr>
      </p:pic>
      <p:pic>
        <p:nvPicPr>
          <p:cNvPr id="7" name="Picture 6"/>
          <p:cNvPicPr>
            <a:picLocks noChangeAspect="1"/>
          </p:cNvPicPr>
          <p:nvPr/>
        </p:nvPicPr>
        <p:blipFill>
          <a:blip r:embed="rId3"/>
          <a:stretch>
            <a:fillRect/>
          </a:stretch>
        </p:blipFill>
        <p:spPr>
          <a:xfrm>
            <a:off x="192438" y="1844700"/>
            <a:ext cx="2423696" cy="3219748"/>
          </a:xfrm>
          <a:prstGeom prst="rect">
            <a:avLst/>
          </a:prstGeom>
        </p:spPr>
      </p:pic>
    </p:spTree>
    <p:extLst>
      <p:ext uri="{BB962C8B-B14F-4D97-AF65-F5344CB8AC3E}">
        <p14:creationId xmlns:p14="http://schemas.microsoft.com/office/powerpoint/2010/main" val="3270009139"/>
      </p:ext>
    </p:extLst>
  </p:cSld>
  <p:clrMapOvr>
    <a:masterClrMapping/>
  </p:clrMapOvr>
  <p:timing>
    <p:tnLst>
      <p:par>
        <p:cTn dur="indefinite" id="1" nodeType="tmRoot" restart="never"/>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normAutofit/>
          </a:bodyPr>
          <a:lstStyle/>
          <a:p>
            <a:r>
              <a:rPr dirty="0" lang="en-US" smtClean="0" sz="2800">
                <a:latin typeface="Arial"/>
                <a:cs typeface="Arial"/>
              </a:rPr>
              <a:t>The Screw: Hermit Crabs</a:t>
            </a:r>
            <a:endParaRPr dirty="0" lang="en-US" sz="2800">
              <a:latin typeface="Arial"/>
              <a:cs typeface="Arial"/>
            </a:endParaRPr>
          </a:p>
        </p:txBody>
      </p:sp>
      <p:sp>
        <p:nvSpPr>
          <p:cNvPr id="5" name="TextBox 4"/>
          <p:cNvSpPr txBox="1"/>
          <p:nvPr/>
        </p:nvSpPr>
        <p:spPr>
          <a:xfrm>
            <a:off x="548068" y="1223103"/>
            <a:ext cx="8298775" cy="2031325"/>
          </a:xfrm>
          <a:prstGeom prst="rect">
            <a:avLst/>
          </a:prstGeom>
          <a:noFill/>
        </p:spPr>
        <p:txBody>
          <a:bodyPr numCol="1" rtlCol="0" wrap="square">
            <a:spAutoFit/>
          </a:bodyPr>
          <a:lstStyle/>
          <a:p>
            <a:r>
              <a:rPr dirty="0" lang="en-US" smtClean="0">
                <a:latin typeface="Arial"/>
                <a:cs typeface="Arial"/>
              </a:rPr>
              <a:t>As hermit crabs grow, their abdomen grows into a “corkscrew” spiral shape to “screw into the shell” that they are living live in. Most shells contain a right-handed (clockwise) spiral, and most hermit crabs have a “right-handed spiral” for their abdomen. Some species of hermit crabs live in left-handed (counter-clockwise) spiral shells and have a “left-handed spiral” abdomen.  As the hermit crab grows, this puts such a hermit crab at a disadvantage in the housing market as left-handed shells are less common.</a:t>
            </a:r>
            <a:endParaRPr dirty="0" lang="en-US">
              <a:latin typeface="Arial"/>
              <a:cs typeface="Arial"/>
            </a:endParaRPr>
          </a:p>
        </p:txBody>
      </p:sp>
      <p:sp>
        <p:nvSpPr>
          <p:cNvPr id="6" name="Rectangle 5"/>
          <p:cNvSpPr/>
          <p:nvPr/>
        </p:nvSpPr>
        <p:spPr>
          <a:xfrm>
            <a:off x="548068" y="4096211"/>
            <a:ext cx="5386080" cy="369332"/>
          </a:xfrm>
          <a:prstGeom prst="rect">
            <a:avLst/>
          </a:prstGeom>
        </p:spPr>
        <p:txBody>
          <a:bodyPr numCol="1" wrap="square">
            <a:spAutoFit/>
          </a:bodyPr>
          <a:lstStyle/>
          <a:p>
            <a:r>
              <a:rPr dirty="0" lang="en-US">
                <a:latin typeface="Arial"/>
                <a:cs typeface="Arial"/>
              </a:rPr>
              <a:t>http://</a:t>
            </a:r>
            <a:r>
              <a:rPr dirty="0" err="1" lang="en-US">
                <a:latin typeface="Arial"/>
                <a:cs typeface="Arial"/>
              </a:rPr>
              <a:t>www.youtube.com</a:t>
            </a:r>
            <a:r>
              <a:rPr dirty="0" lang="en-US">
                <a:latin typeface="Arial"/>
                <a:cs typeface="Arial"/>
              </a:rPr>
              <a:t>/</a:t>
            </a:r>
            <a:r>
              <a:rPr dirty="0" err="1" lang="en-US">
                <a:latin typeface="Arial"/>
                <a:cs typeface="Arial"/>
              </a:rPr>
              <a:t>watch?v</a:t>
            </a:r>
            <a:r>
              <a:rPr dirty="0" lang="en-US">
                <a:latin typeface="Arial"/>
                <a:cs typeface="Arial"/>
              </a:rPr>
              <a:t>=tGwoOOz2s2g</a:t>
            </a:r>
          </a:p>
        </p:txBody>
      </p:sp>
      <p:sp>
        <p:nvSpPr>
          <p:cNvPr id="7" name="TextBox 6"/>
          <p:cNvSpPr txBox="1"/>
          <p:nvPr/>
        </p:nvSpPr>
        <p:spPr>
          <a:xfrm>
            <a:off x="548068" y="4785843"/>
            <a:ext cx="5386080" cy="369332"/>
          </a:xfrm>
          <a:prstGeom prst="rect">
            <a:avLst/>
          </a:prstGeom>
          <a:noFill/>
        </p:spPr>
        <p:txBody>
          <a:bodyPr numCol="1" rtlCol="0" wrap="square">
            <a:spAutoFit/>
          </a:bodyPr>
          <a:lstStyle/>
          <a:p>
            <a:r>
              <a:rPr dirty="0" lang="en-US">
                <a:latin typeface="Arial"/>
                <a:cs typeface="Arial"/>
              </a:rPr>
              <a:t>http://</a:t>
            </a:r>
            <a:r>
              <a:rPr dirty="0" err="1" lang="en-US">
                <a:latin typeface="Arial"/>
                <a:cs typeface="Arial"/>
              </a:rPr>
              <a:t>www.youtube.com</a:t>
            </a:r>
            <a:r>
              <a:rPr dirty="0" lang="en-US">
                <a:latin typeface="Arial"/>
                <a:cs typeface="Arial"/>
              </a:rPr>
              <a:t>/</a:t>
            </a:r>
            <a:r>
              <a:rPr dirty="0" err="1" lang="en-US">
                <a:latin typeface="Arial"/>
                <a:cs typeface="Arial"/>
              </a:rPr>
              <a:t>watch?v</a:t>
            </a:r>
            <a:r>
              <a:rPr dirty="0" lang="en-US">
                <a:latin typeface="Arial"/>
                <a:cs typeface="Arial"/>
              </a:rPr>
              <a:t>=I8hZ7MM1rOg</a:t>
            </a:r>
          </a:p>
        </p:txBody>
      </p:sp>
      <p:pic>
        <p:nvPicPr>
          <p:cNvPr id="8" name="Picture 7"/>
          <p:cNvPicPr>
            <a:picLocks noChangeAspect="1"/>
          </p:cNvPicPr>
          <p:nvPr/>
        </p:nvPicPr>
        <p:blipFill>
          <a:blip r:embed="rId2"/>
          <a:stretch>
            <a:fillRect/>
          </a:stretch>
        </p:blipFill>
        <p:spPr>
          <a:xfrm>
            <a:off x="6170986" y="3274345"/>
            <a:ext cx="2794000" cy="2197100"/>
          </a:xfrm>
          <a:prstGeom prst="rect">
            <a:avLst/>
          </a:prstGeom>
        </p:spPr>
      </p:pic>
      <p:sp>
        <p:nvSpPr>
          <p:cNvPr id="9" name="Rectangle 8"/>
          <p:cNvSpPr/>
          <p:nvPr/>
        </p:nvSpPr>
        <p:spPr>
          <a:xfrm>
            <a:off x="4857972" y="5979935"/>
            <a:ext cx="4200226" cy="369332"/>
          </a:xfrm>
          <a:prstGeom prst="rect">
            <a:avLst/>
          </a:prstGeom>
        </p:spPr>
        <p:txBody>
          <a:bodyPr numCol="1" wrap="none">
            <a:spAutoFit/>
          </a:bodyPr>
          <a:lstStyle/>
          <a:p>
            <a:r>
              <a:rPr dirty="0" lang="en-US">
                <a:latin typeface="Arial"/>
                <a:cs typeface="Arial"/>
              </a:rPr>
              <a:t>http://</a:t>
            </a:r>
            <a:r>
              <a:rPr dirty="0" err="1" lang="en-US">
                <a:latin typeface="Arial"/>
                <a:cs typeface="Arial"/>
              </a:rPr>
              <a:t>en.wikipedia.org</a:t>
            </a:r>
            <a:r>
              <a:rPr dirty="0" lang="en-US">
                <a:latin typeface="Arial"/>
                <a:cs typeface="Arial"/>
              </a:rPr>
              <a:t>/wiki/</a:t>
            </a:r>
            <a:r>
              <a:rPr dirty="0" err="1" lang="en-US">
                <a:latin typeface="Arial"/>
                <a:cs typeface="Arial"/>
              </a:rPr>
              <a:t>Hermit_crab</a:t>
            </a:r>
            <a:endParaRPr dirty="0" lang="en-US">
              <a:latin typeface="Arial"/>
              <a:cs typeface="Arial"/>
            </a:endParaRPr>
          </a:p>
        </p:txBody>
      </p:sp>
      <p:sp>
        <p:nvSpPr>
          <p:cNvPr id="10" name="TextBox 9"/>
          <p:cNvSpPr txBox="1"/>
          <p:nvPr/>
        </p:nvSpPr>
        <p:spPr>
          <a:xfrm>
            <a:off x="6100523" y="5599748"/>
            <a:ext cx="3144097" cy="369332"/>
          </a:xfrm>
          <a:prstGeom prst="rect">
            <a:avLst/>
          </a:prstGeom>
          <a:noFill/>
        </p:spPr>
        <p:txBody>
          <a:bodyPr numCol="1" rtlCol="0" wrap="none">
            <a:spAutoFit/>
          </a:bodyPr>
          <a:lstStyle/>
          <a:p>
            <a:r>
              <a:rPr dirty="0" lang="en-US" smtClean="0">
                <a:latin typeface="Arial"/>
                <a:cs typeface="Arial"/>
              </a:rPr>
              <a:t>A hermit crab out of it’s shell.</a:t>
            </a:r>
            <a:endParaRPr dirty="0" lang="en-US">
              <a:latin typeface="Arial"/>
              <a:cs typeface="Arial"/>
            </a:endParaRPr>
          </a:p>
        </p:txBody>
      </p:sp>
    </p:spTree>
    <p:extLst>
      <p:ext uri="{BB962C8B-B14F-4D97-AF65-F5344CB8AC3E}">
        <p14:creationId xmlns:p14="http://schemas.microsoft.com/office/powerpoint/2010/main" val="2389137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5999" y="3105835"/>
            <a:ext cx="5462519" cy="369332"/>
          </a:xfrm>
          <a:prstGeom prst="rect">
            <a:avLst/>
          </a:prstGeom>
        </p:spPr>
        <p:txBody>
          <a:bodyPr numCol="1" wrap="square">
            <a:spAutoFit/>
          </a:bodyPr>
          <a:lstStyle/>
          <a:p>
            <a:r>
              <a:rPr dirty="0" lang="en-US"/>
              <a:t>http://</a:t>
            </a:r>
            <a:r>
              <a:rPr dirty="0" err="1" lang="en-US"/>
              <a:t>www.youtube.com</a:t>
            </a:r>
            <a:r>
              <a:rPr dirty="0" lang="en-US"/>
              <a:t>/</a:t>
            </a:r>
            <a:r>
              <a:rPr dirty="0" err="1" lang="en-US"/>
              <a:t>watch?v</a:t>
            </a:r>
            <a:r>
              <a:rPr dirty="0" lang="en-US"/>
              <a:t>=ogCp1W7cRZ4</a:t>
            </a:r>
          </a:p>
        </p:txBody>
      </p:sp>
      <p:sp>
        <p:nvSpPr>
          <p:cNvPr id="5" name="TextBox 4"/>
          <p:cNvSpPr txBox="1"/>
          <p:nvPr/>
        </p:nvSpPr>
        <p:spPr>
          <a:xfrm>
            <a:off x="1600933" y="806813"/>
            <a:ext cx="5907587" cy="1077218"/>
          </a:xfrm>
          <a:prstGeom prst="rect">
            <a:avLst/>
          </a:prstGeom>
          <a:noFill/>
        </p:spPr>
        <p:txBody>
          <a:bodyPr numCol="1" rtlCol="0" wrap="none">
            <a:spAutoFit/>
          </a:bodyPr>
          <a:lstStyle/>
          <a:p>
            <a:pPr algn="ctr"/>
            <a:r>
              <a:rPr b="1" dirty="0" lang="en-US" smtClean="0" sz="3200">
                <a:latin typeface="Arial"/>
                <a:cs typeface="Arial"/>
              </a:rPr>
              <a:t>Combining Simple Machines: </a:t>
            </a:r>
          </a:p>
          <a:p>
            <a:pPr algn="ctr"/>
            <a:r>
              <a:rPr b="1" dirty="0" lang="en-US" smtClean="0" sz="3200">
                <a:latin typeface="Arial"/>
                <a:cs typeface="Arial"/>
              </a:rPr>
              <a:t>the hamster trap.</a:t>
            </a:r>
            <a:endParaRPr b="1" dirty="0" lang="en-US" sz="3200">
              <a:latin typeface="Arial"/>
              <a:cs typeface="Arial"/>
            </a:endParaRPr>
          </a:p>
        </p:txBody>
      </p:sp>
    </p:spTree>
    <p:extLst>
      <p:ext uri="{BB962C8B-B14F-4D97-AF65-F5344CB8AC3E}">
        <p14:creationId xmlns:p14="http://schemas.microsoft.com/office/powerpoint/2010/main" val="2770178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8784" y="252785"/>
            <a:ext cx="2133918" cy="584776"/>
          </a:xfrm>
          <a:prstGeom prst="rect">
            <a:avLst/>
          </a:prstGeom>
          <a:noFill/>
        </p:spPr>
        <p:txBody>
          <a:bodyPr numCol="1" rtlCol="0" wrap="none">
            <a:spAutoFit/>
          </a:bodyPr>
          <a:lstStyle/>
          <a:p>
            <a:r>
              <a:rPr b="1" dirty="0" lang="en-US" smtClean="0" sz="3200">
                <a:latin typeface="Arial Bold"/>
                <a:cs typeface="Arial Bold"/>
              </a:rPr>
              <a:t>The Lever</a:t>
            </a:r>
            <a:endParaRPr b="1" dirty="0" lang="en-US" sz="3200">
              <a:latin typeface="Arial Bold"/>
              <a:cs typeface="Arial Bold"/>
            </a:endParaRPr>
          </a:p>
        </p:txBody>
      </p:sp>
      <p:sp>
        <p:nvSpPr>
          <p:cNvPr id="4" name="TextBox 3"/>
          <p:cNvSpPr txBox="1"/>
          <p:nvPr/>
        </p:nvSpPr>
        <p:spPr>
          <a:xfrm>
            <a:off x="1051993" y="1011555"/>
            <a:ext cx="5418520" cy="369332"/>
          </a:xfrm>
          <a:prstGeom prst="rect">
            <a:avLst/>
          </a:prstGeom>
          <a:noFill/>
        </p:spPr>
        <p:txBody>
          <a:bodyPr numCol="1" rtlCol="0" wrap="none">
            <a:spAutoFit/>
          </a:bodyPr>
          <a:lstStyle/>
          <a:p>
            <a:r>
              <a:rPr dirty="0" lang="en-US" smtClean="0"/>
              <a:t>Your skeletal muscles work as levers to move your body.</a:t>
            </a:r>
            <a:endParaRPr dirty="0" lang="en-US"/>
          </a:p>
        </p:txBody>
      </p:sp>
      <p:pic>
        <p:nvPicPr>
          <p:cNvPr id="5" name="Picture 4"/>
          <p:cNvPicPr>
            <a:picLocks noChangeAspect="1"/>
          </p:cNvPicPr>
          <p:nvPr/>
        </p:nvPicPr>
        <p:blipFill>
          <a:blip r:embed="rId2"/>
          <a:stretch>
            <a:fillRect/>
          </a:stretch>
        </p:blipFill>
        <p:spPr>
          <a:xfrm>
            <a:off x="1129528" y="1526077"/>
            <a:ext cx="6915360" cy="5186520"/>
          </a:xfrm>
          <a:prstGeom prst="rect">
            <a:avLst/>
          </a:prstGeom>
        </p:spPr>
      </p:pic>
    </p:spTree>
    <p:extLst>
      <p:ext uri="{BB962C8B-B14F-4D97-AF65-F5344CB8AC3E}">
        <p14:creationId xmlns:p14="http://schemas.microsoft.com/office/powerpoint/2010/main" val="3270009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6922" y="773788"/>
            <a:ext cx="7787314" cy="5840486"/>
          </a:xfrm>
          <a:prstGeom prst="rect">
            <a:avLst/>
          </a:prstGeom>
        </p:spPr>
      </p:pic>
      <p:sp>
        <p:nvSpPr>
          <p:cNvPr id="3" name="TextBox 2"/>
          <p:cNvSpPr txBox="1"/>
          <p:nvPr/>
        </p:nvSpPr>
        <p:spPr>
          <a:xfrm>
            <a:off x="3628784" y="252785"/>
            <a:ext cx="2133918" cy="584776"/>
          </a:xfrm>
          <a:prstGeom prst="rect">
            <a:avLst/>
          </a:prstGeom>
          <a:noFill/>
        </p:spPr>
        <p:txBody>
          <a:bodyPr numCol="1" rtlCol="0" wrap="none">
            <a:spAutoFit/>
          </a:bodyPr>
          <a:lstStyle/>
          <a:p>
            <a:r>
              <a:rPr b="1" dirty="0" lang="en-US" smtClean="0" sz="3200">
                <a:latin typeface="Arial Bold"/>
                <a:cs typeface="Arial Bold"/>
              </a:rPr>
              <a:t>The Lever</a:t>
            </a:r>
            <a:endParaRPr b="1" dirty="0" lang="en-US" sz="3200">
              <a:latin typeface="Arial Bold"/>
              <a:cs typeface="Arial Bold"/>
            </a:endParaRPr>
          </a:p>
        </p:txBody>
      </p:sp>
    </p:spTree>
    <p:extLst>
      <p:ext uri="{BB962C8B-B14F-4D97-AF65-F5344CB8AC3E}">
        <p14:creationId xmlns:p14="http://schemas.microsoft.com/office/powerpoint/2010/main" val="108280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1016" y="288140"/>
            <a:ext cx="4045899" cy="584776"/>
          </a:xfrm>
          <a:prstGeom prst="rect">
            <a:avLst/>
          </a:prstGeom>
          <a:noFill/>
        </p:spPr>
        <p:txBody>
          <a:bodyPr numCol="1" rtlCol="0" wrap="none">
            <a:spAutoFit/>
          </a:bodyPr>
          <a:lstStyle/>
          <a:p>
            <a:r>
              <a:rPr b="1" dirty="0" lang="en-US" smtClean="0" sz="3200">
                <a:latin typeface="Arial Bold"/>
                <a:cs typeface="Arial Bold"/>
              </a:rPr>
              <a:t>The Wheel and Axle</a:t>
            </a:r>
            <a:endParaRPr b="1" dirty="0" lang="en-US" sz="3200">
              <a:latin typeface="Arial Bold"/>
              <a:cs typeface="Arial Bold"/>
            </a:endParaRPr>
          </a:p>
        </p:txBody>
      </p:sp>
      <p:sp>
        <p:nvSpPr>
          <p:cNvPr id="4" name="Rectangle 3"/>
          <p:cNvSpPr/>
          <p:nvPr/>
        </p:nvSpPr>
        <p:spPr>
          <a:xfrm>
            <a:off x="3331357" y="2207897"/>
            <a:ext cx="5745068" cy="369332"/>
          </a:xfrm>
          <a:prstGeom prst="rect">
            <a:avLst/>
          </a:prstGeom>
        </p:spPr>
        <p:txBody>
          <a:bodyPr numCol="1" wrap="square">
            <a:spAutoFit/>
          </a:bodyPr>
          <a:lstStyle/>
          <a:p>
            <a:r>
              <a:rPr dirty="0" lang="en-US" smtClean="0">
                <a:latin typeface="Arial"/>
                <a:cs typeface="Arial"/>
              </a:rPr>
              <a:t>http://</a:t>
            </a:r>
            <a:r>
              <a:rPr dirty="0" err="1" lang="en-US" smtClean="0">
                <a:latin typeface="Arial"/>
                <a:cs typeface="Arial"/>
              </a:rPr>
              <a:t>videosift.com</a:t>
            </a:r>
            <a:r>
              <a:rPr dirty="0" lang="en-US" smtClean="0">
                <a:latin typeface="Arial"/>
                <a:cs typeface="Arial"/>
              </a:rPr>
              <a:t>/video/Nature-invented-the-wheel</a:t>
            </a:r>
            <a:endParaRPr dirty="0" lang="en-US">
              <a:latin typeface="Arial"/>
              <a:cs typeface="Arial"/>
            </a:endParaRPr>
          </a:p>
        </p:txBody>
      </p:sp>
      <p:sp>
        <p:nvSpPr>
          <p:cNvPr id="5" name="TextBox 4"/>
          <p:cNvSpPr txBox="1"/>
          <p:nvPr/>
        </p:nvSpPr>
        <p:spPr>
          <a:xfrm>
            <a:off x="3976912" y="1093024"/>
            <a:ext cx="4046488" cy="369332"/>
          </a:xfrm>
          <a:prstGeom prst="rect">
            <a:avLst/>
          </a:prstGeom>
          <a:noFill/>
        </p:spPr>
        <p:txBody>
          <a:bodyPr numCol="1" rtlCol="0" wrap="none">
            <a:spAutoFit/>
          </a:bodyPr>
          <a:lstStyle/>
          <a:p>
            <a:r>
              <a:rPr dirty="0" lang="en-US" smtClean="0">
                <a:latin typeface="Arial"/>
                <a:cs typeface="Arial"/>
              </a:rPr>
              <a:t>Salamanders and Caterpillars, oh my!</a:t>
            </a:r>
            <a:endParaRPr dirty="0" lang="en-US">
              <a:latin typeface="Arial"/>
              <a:cs typeface="Arial"/>
            </a:endParaRPr>
          </a:p>
        </p:txBody>
      </p:sp>
      <p:sp>
        <p:nvSpPr>
          <p:cNvPr id="6" name="TextBox 5"/>
          <p:cNvSpPr txBox="1"/>
          <p:nvPr/>
        </p:nvSpPr>
        <p:spPr>
          <a:xfrm>
            <a:off x="3502640" y="1718984"/>
            <a:ext cx="5425088" cy="369242"/>
          </a:xfrm>
          <a:prstGeom prst="rect">
            <a:avLst/>
          </a:prstGeom>
          <a:noFill/>
        </p:spPr>
        <p:txBody>
          <a:bodyPr numCol="1" rtlCol="0" wrap="none">
            <a:spAutoFit/>
          </a:bodyPr>
          <a:lstStyle/>
          <a:p>
            <a:r>
              <a:rPr dirty="0" lang="en-US" smtClean="0">
                <a:latin typeface="Arial"/>
                <a:cs typeface="Arial"/>
              </a:rPr>
              <a:t>http://</a:t>
            </a:r>
            <a:r>
              <a:rPr dirty="0" err="1" lang="en-US" smtClean="0">
                <a:latin typeface="Arial"/>
                <a:cs typeface="Arial"/>
              </a:rPr>
              <a:t>www.youtube.com</a:t>
            </a:r>
            <a:r>
              <a:rPr dirty="0" lang="en-US" smtClean="0">
                <a:latin typeface="Arial"/>
                <a:cs typeface="Arial"/>
              </a:rPr>
              <a:t>/</a:t>
            </a:r>
            <a:r>
              <a:rPr dirty="0" err="1" lang="en-US" smtClean="0">
                <a:latin typeface="Arial"/>
                <a:cs typeface="Arial"/>
              </a:rPr>
              <a:t>watch?v</a:t>
            </a:r>
            <a:r>
              <a:rPr dirty="0" lang="en-US" smtClean="0">
                <a:latin typeface="Arial"/>
                <a:cs typeface="Arial"/>
              </a:rPr>
              <a:t>=HmLS2WXZQxU</a:t>
            </a:r>
            <a:endParaRPr dirty="0" lang="en-US">
              <a:latin typeface="Arial"/>
              <a:cs typeface="Arial"/>
            </a:endParaRPr>
          </a:p>
        </p:txBody>
      </p:sp>
      <p:sp>
        <p:nvSpPr>
          <p:cNvPr id="8" name="TextBox 7"/>
          <p:cNvSpPr txBox="1"/>
          <p:nvPr/>
        </p:nvSpPr>
        <p:spPr>
          <a:xfrm>
            <a:off x="340734" y="3571438"/>
            <a:ext cx="3495193" cy="369332"/>
          </a:xfrm>
          <a:prstGeom prst="rect">
            <a:avLst/>
          </a:prstGeom>
          <a:noFill/>
        </p:spPr>
        <p:txBody>
          <a:bodyPr numCol="1" rtlCol="0" wrap="none">
            <a:spAutoFit/>
          </a:bodyPr>
          <a:lstStyle/>
          <a:p>
            <a:r>
              <a:rPr dirty="0" lang="en-US" smtClean="0">
                <a:latin typeface="Arial"/>
                <a:cs typeface="Arial"/>
              </a:rPr>
              <a:t>And Golden Wheel Spiders, too!</a:t>
            </a:r>
            <a:endParaRPr dirty="0" lang="en-US">
              <a:latin typeface="Arial"/>
              <a:cs typeface="Arial"/>
            </a:endParaRPr>
          </a:p>
        </p:txBody>
      </p:sp>
      <p:pic>
        <p:nvPicPr>
          <p:cNvPr id="9" name="Picture 8"/>
          <p:cNvPicPr>
            <a:picLocks noChangeAspect="1"/>
          </p:cNvPicPr>
          <p:nvPr/>
        </p:nvPicPr>
        <p:blipFill>
          <a:blip r:embed="rId2"/>
          <a:stretch>
            <a:fillRect/>
          </a:stretch>
        </p:blipFill>
        <p:spPr>
          <a:xfrm>
            <a:off x="4676063" y="3796994"/>
            <a:ext cx="3828745" cy="2149797"/>
          </a:xfrm>
          <a:prstGeom prst="rect">
            <a:avLst/>
          </a:prstGeom>
        </p:spPr>
      </p:pic>
      <p:pic>
        <p:nvPicPr>
          <p:cNvPr id="10" name="Picture 9"/>
          <p:cNvPicPr>
            <a:picLocks noChangeAspect="1"/>
          </p:cNvPicPr>
          <p:nvPr/>
        </p:nvPicPr>
        <p:blipFill rotWithShape="1">
          <a:blip r:embed="rId3"/>
          <a:srcRect b="-920" l="12449" r="41562" t="56180"/>
          <a:stretch/>
        </p:blipFill>
        <p:spPr>
          <a:xfrm>
            <a:off x="156357" y="3941040"/>
            <a:ext cx="3679570" cy="2693216"/>
          </a:xfrm>
          <a:prstGeom prst="rect">
            <a:avLst/>
          </a:prstGeom>
        </p:spPr>
      </p:pic>
      <p:sp>
        <p:nvSpPr>
          <p:cNvPr id="11" name="Rectangle 10"/>
          <p:cNvSpPr/>
          <p:nvPr/>
        </p:nvSpPr>
        <p:spPr>
          <a:xfrm>
            <a:off x="4025552" y="6046045"/>
            <a:ext cx="4999216" cy="369332"/>
          </a:xfrm>
          <a:prstGeom prst="rect">
            <a:avLst/>
          </a:prstGeom>
        </p:spPr>
        <p:txBody>
          <a:bodyPr numCol="1" wrap="square">
            <a:spAutoFit/>
          </a:bodyPr>
          <a:lstStyle/>
          <a:p>
            <a:r>
              <a:rPr dirty="0" lang="en-US" smtClean="0">
                <a:latin typeface="Arial"/>
                <a:cs typeface="Arial"/>
              </a:rPr>
              <a:t>http://</a:t>
            </a:r>
            <a:r>
              <a:rPr dirty="0" err="1" lang="en-US" smtClean="0">
                <a:latin typeface="Arial"/>
                <a:cs typeface="Arial"/>
              </a:rPr>
              <a:t>www.youtube.com</a:t>
            </a:r>
            <a:r>
              <a:rPr dirty="0" lang="en-US" smtClean="0">
                <a:latin typeface="Arial"/>
                <a:cs typeface="Arial"/>
              </a:rPr>
              <a:t>/</a:t>
            </a:r>
            <a:r>
              <a:rPr dirty="0" err="1" lang="en-US" smtClean="0">
                <a:latin typeface="Arial"/>
                <a:cs typeface="Arial"/>
              </a:rPr>
              <a:t>watch?v</a:t>
            </a:r>
            <a:r>
              <a:rPr dirty="0" lang="en-US" smtClean="0">
                <a:latin typeface="Arial"/>
                <a:cs typeface="Arial"/>
              </a:rPr>
              <a:t>=V4odlo0Afjs</a:t>
            </a:r>
            <a:endParaRPr dirty="0" lang="en-US">
              <a:latin typeface="Arial"/>
              <a:cs typeface="Arial"/>
            </a:endParaRPr>
          </a:p>
        </p:txBody>
      </p:sp>
      <p:pic>
        <p:nvPicPr>
          <p:cNvPr id="12" name="Picture 11"/>
          <p:cNvPicPr>
            <a:picLocks noChangeAspect="1"/>
          </p:cNvPicPr>
          <p:nvPr/>
        </p:nvPicPr>
        <p:blipFill>
          <a:blip r:embed="rId4"/>
          <a:stretch>
            <a:fillRect/>
          </a:stretch>
        </p:blipFill>
        <p:spPr>
          <a:xfrm>
            <a:off x="156357" y="288140"/>
            <a:ext cx="3175000" cy="3175000"/>
          </a:xfrm>
          <a:prstGeom prst="rect">
            <a:avLst/>
          </a:prstGeom>
        </p:spPr>
      </p:pic>
    </p:spTree>
    <p:extLst>
      <p:ext uri="{BB962C8B-B14F-4D97-AF65-F5344CB8AC3E}">
        <p14:creationId xmlns:p14="http://schemas.microsoft.com/office/powerpoint/2010/main" val="3270009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6391" y="288140"/>
            <a:ext cx="4045899" cy="584776"/>
          </a:xfrm>
          <a:prstGeom prst="rect">
            <a:avLst/>
          </a:prstGeom>
          <a:noFill/>
        </p:spPr>
        <p:txBody>
          <a:bodyPr numCol="1" rtlCol="0" wrap="none">
            <a:spAutoFit/>
          </a:bodyPr>
          <a:lstStyle/>
          <a:p>
            <a:r>
              <a:rPr b="1" dirty="0" lang="en-US" smtClean="0" sz="3200">
                <a:latin typeface="Arial Bold"/>
                <a:cs typeface="Arial Bold"/>
              </a:rPr>
              <a:t>The Wheel and Axle</a:t>
            </a:r>
            <a:endParaRPr b="1" dirty="0" lang="en-US" sz="3200">
              <a:latin typeface="Arial Bold"/>
              <a:cs typeface="Arial Bold"/>
            </a:endParaRPr>
          </a:p>
        </p:txBody>
      </p:sp>
      <p:sp>
        <p:nvSpPr>
          <p:cNvPr id="3" name="TextBox 2"/>
          <p:cNvSpPr txBox="1"/>
          <p:nvPr/>
        </p:nvSpPr>
        <p:spPr>
          <a:xfrm>
            <a:off x="369373" y="895210"/>
            <a:ext cx="5415815" cy="369332"/>
          </a:xfrm>
          <a:prstGeom prst="rect">
            <a:avLst/>
          </a:prstGeom>
          <a:noFill/>
        </p:spPr>
        <p:txBody>
          <a:bodyPr numCol="1" rtlCol="0" wrap="none">
            <a:spAutoFit/>
          </a:bodyPr>
          <a:lstStyle/>
          <a:p>
            <a:r>
              <a:rPr dirty="0" err="1" lang="en-US" smtClean="0">
                <a:latin typeface="Arial Bold"/>
                <a:cs typeface="Arial Bold"/>
              </a:rPr>
              <a:t>Planthoppers</a:t>
            </a:r>
            <a:r>
              <a:rPr dirty="0" lang="en-US" smtClean="0">
                <a:latin typeface="Arial Bold"/>
                <a:cs typeface="Arial Bold"/>
              </a:rPr>
              <a:t> hop with a modified wheel: The Gear.</a:t>
            </a:r>
            <a:endParaRPr dirty="0" lang="en-US">
              <a:latin typeface="Arial Bold"/>
              <a:cs typeface="Arial Bold"/>
            </a:endParaRPr>
          </a:p>
        </p:txBody>
      </p:sp>
      <p:pic>
        <p:nvPicPr>
          <p:cNvPr id="4" name="Picture 3"/>
          <p:cNvPicPr>
            <a:picLocks noChangeAspect="1"/>
          </p:cNvPicPr>
          <p:nvPr/>
        </p:nvPicPr>
        <p:blipFill>
          <a:blip r:embed="rId2"/>
          <a:stretch>
            <a:fillRect/>
          </a:stretch>
        </p:blipFill>
        <p:spPr>
          <a:xfrm>
            <a:off x="369372" y="1416123"/>
            <a:ext cx="3201161" cy="2080755"/>
          </a:xfrm>
          <a:prstGeom prst="rect">
            <a:avLst/>
          </a:prstGeom>
        </p:spPr>
      </p:pic>
      <p:pic>
        <p:nvPicPr>
          <p:cNvPr id="5" name="Picture 4"/>
          <p:cNvPicPr>
            <a:picLocks noChangeAspect="1"/>
          </p:cNvPicPr>
          <p:nvPr/>
        </p:nvPicPr>
        <p:blipFill>
          <a:blip r:embed="rId3"/>
          <a:stretch>
            <a:fillRect/>
          </a:stretch>
        </p:blipFill>
        <p:spPr>
          <a:xfrm>
            <a:off x="6157637" y="1225437"/>
            <a:ext cx="2530022" cy="3204694"/>
          </a:xfrm>
          <a:prstGeom prst="rect">
            <a:avLst/>
          </a:prstGeom>
        </p:spPr>
      </p:pic>
      <p:sp>
        <p:nvSpPr>
          <p:cNvPr id="6" name="TextBox 5"/>
          <p:cNvSpPr txBox="1"/>
          <p:nvPr/>
        </p:nvSpPr>
        <p:spPr>
          <a:xfrm>
            <a:off x="6555366" y="4530843"/>
            <a:ext cx="1909597" cy="369332"/>
          </a:xfrm>
          <a:prstGeom prst="rect">
            <a:avLst/>
          </a:prstGeom>
          <a:noFill/>
        </p:spPr>
        <p:txBody>
          <a:bodyPr numCol="1" rtlCol="0" wrap="none">
            <a:spAutoFit/>
          </a:bodyPr>
          <a:lstStyle/>
          <a:p>
            <a:r>
              <a:rPr dirty="0" lang="en-US"/>
              <a:t>G</a:t>
            </a:r>
            <a:r>
              <a:rPr dirty="0" lang="en-US" smtClean="0"/>
              <a:t>ears on hind legs</a:t>
            </a:r>
            <a:endParaRPr dirty="0" lang="en-US"/>
          </a:p>
        </p:txBody>
      </p:sp>
      <p:sp>
        <p:nvSpPr>
          <p:cNvPr id="7" name="TextBox 6"/>
          <p:cNvSpPr txBox="1"/>
          <p:nvPr/>
        </p:nvSpPr>
        <p:spPr>
          <a:xfrm>
            <a:off x="141121" y="5020273"/>
            <a:ext cx="8852136" cy="1569660"/>
          </a:xfrm>
          <a:prstGeom prst="rect">
            <a:avLst/>
          </a:prstGeom>
          <a:noFill/>
        </p:spPr>
        <p:txBody>
          <a:bodyPr numCol="1" rtlCol="0" wrap="square">
            <a:spAutoFit/>
          </a:bodyPr>
          <a:lstStyle/>
          <a:p>
            <a:r>
              <a:rPr dirty="0" err="1" lang="en-US" smtClean="0" sz="1600">
                <a:latin typeface="Arial"/>
                <a:cs typeface="Arial"/>
              </a:rPr>
              <a:t>Planthopper</a:t>
            </a:r>
            <a:r>
              <a:rPr dirty="0" lang="en-US" smtClean="0" sz="1600">
                <a:latin typeface="Arial"/>
                <a:cs typeface="Arial"/>
              </a:rPr>
              <a:t> synchronize their hind leg </a:t>
            </a:r>
            <a:r>
              <a:rPr dirty="0" lang="en-US" sz="1600">
                <a:latin typeface="Arial"/>
                <a:cs typeface="Arial"/>
              </a:rPr>
              <a:t>movements in 30 millionths of a </a:t>
            </a:r>
            <a:r>
              <a:rPr dirty="0" lang="en-US" smtClean="0" sz="1600">
                <a:latin typeface="Arial"/>
                <a:cs typeface="Arial"/>
              </a:rPr>
              <a:t>second using small gears </a:t>
            </a:r>
            <a:r>
              <a:rPr dirty="0" lang="en-US" sz="1600">
                <a:latin typeface="Arial"/>
                <a:cs typeface="Arial"/>
              </a:rPr>
              <a:t>on the first segment of its hind legs </a:t>
            </a:r>
            <a:r>
              <a:rPr dirty="0" lang="en-US" smtClean="0" sz="1600">
                <a:latin typeface="Arial"/>
                <a:cs typeface="Arial"/>
              </a:rPr>
              <a:t>(similar to the </a:t>
            </a:r>
            <a:r>
              <a:rPr dirty="0" lang="en-US" sz="1600">
                <a:latin typeface="Arial"/>
                <a:cs typeface="Arial"/>
              </a:rPr>
              <a:t>top of </a:t>
            </a:r>
            <a:r>
              <a:rPr dirty="0" lang="en-US" smtClean="0" sz="1600">
                <a:latin typeface="Arial"/>
                <a:cs typeface="Arial"/>
              </a:rPr>
              <a:t>your thigh </a:t>
            </a:r>
            <a:r>
              <a:rPr dirty="0" lang="en-US" sz="1600">
                <a:latin typeface="Arial"/>
                <a:cs typeface="Arial"/>
              </a:rPr>
              <a:t>bone).</a:t>
            </a:r>
          </a:p>
          <a:p>
            <a:r>
              <a:rPr dirty="0" lang="en-US" sz="1600">
                <a:latin typeface="Arial"/>
                <a:cs typeface="Arial"/>
              </a:rPr>
              <a:t>As one leg prepares to leap, the interlocking gear system causes the other leg to move </a:t>
            </a:r>
            <a:r>
              <a:rPr dirty="0" lang="en-US" smtClean="0" sz="1600">
                <a:latin typeface="Arial"/>
                <a:cs typeface="Arial"/>
              </a:rPr>
              <a:t>at the same time. </a:t>
            </a:r>
            <a:r>
              <a:rPr dirty="0" lang="en-US" sz="1600">
                <a:latin typeface="Arial"/>
                <a:cs typeface="Arial"/>
              </a:rPr>
              <a:t>This </a:t>
            </a:r>
            <a:r>
              <a:rPr dirty="0" lang="en-US" smtClean="0" sz="1600">
                <a:latin typeface="Arial"/>
                <a:cs typeface="Arial"/>
              </a:rPr>
              <a:t>lets the </a:t>
            </a:r>
            <a:r>
              <a:rPr dirty="0" err="1" lang="en-US" sz="1600">
                <a:latin typeface="Arial"/>
                <a:cs typeface="Arial"/>
              </a:rPr>
              <a:t>planthopper</a:t>
            </a:r>
            <a:r>
              <a:rPr dirty="0" lang="en-US" sz="1600">
                <a:latin typeface="Arial"/>
                <a:cs typeface="Arial"/>
              </a:rPr>
              <a:t> to propel itself faster and farther and in a straighter </a:t>
            </a:r>
            <a:r>
              <a:rPr dirty="0" lang="en-US" smtClean="0" sz="1600">
                <a:latin typeface="Arial"/>
                <a:cs typeface="Arial"/>
              </a:rPr>
              <a:t>path to </a:t>
            </a:r>
            <a:r>
              <a:rPr dirty="0" lang="en-US" sz="1600">
                <a:latin typeface="Arial"/>
                <a:cs typeface="Arial"/>
              </a:rPr>
              <a:t>escape </a:t>
            </a:r>
            <a:r>
              <a:rPr dirty="0" lang="en-US" smtClean="0" sz="1600">
                <a:latin typeface="Arial"/>
                <a:cs typeface="Arial"/>
              </a:rPr>
              <a:t>danger. </a:t>
            </a:r>
            <a:r>
              <a:rPr dirty="0" lang="en-US" sz="1600">
                <a:latin typeface="Arial"/>
                <a:cs typeface="Arial"/>
              </a:rPr>
              <a:t>At such speeds, synchronizing leg movements </a:t>
            </a:r>
            <a:r>
              <a:rPr dirty="0" lang="en-US" smtClean="0" sz="1600">
                <a:latin typeface="Arial"/>
                <a:cs typeface="Arial"/>
              </a:rPr>
              <a:t>is very important, </a:t>
            </a:r>
            <a:r>
              <a:rPr dirty="0" lang="en-US" sz="1600">
                <a:latin typeface="Arial"/>
                <a:cs typeface="Arial"/>
              </a:rPr>
              <a:t>as one wrong move could send the insect springing to the side instead of forward.</a:t>
            </a:r>
          </a:p>
        </p:txBody>
      </p:sp>
      <p:sp>
        <p:nvSpPr>
          <p:cNvPr id="8" name="TextBox 7"/>
          <p:cNvSpPr txBox="1"/>
          <p:nvPr/>
        </p:nvSpPr>
        <p:spPr>
          <a:xfrm>
            <a:off x="744552" y="3496879"/>
            <a:ext cx="2051839" cy="369332"/>
          </a:xfrm>
          <a:prstGeom prst="rect">
            <a:avLst/>
          </a:prstGeom>
          <a:noFill/>
        </p:spPr>
        <p:txBody>
          <a:bodyPr numCol="1" rtlCol="0" wrap="none">
            <a:spAutoFit/>
          </a:bodyPr>
          <a:lstStyle/>
          <a:p>
            <a:r>
              <a:rPr dirty="0" err="1" lang="en-US" smtClean="0"/>
              <a:t>Planthopper</a:t>
            </a:r>
            <a:r>
              <a:rPr dirty="0" lang="en-US" smtClean="0"/>
              <a:t> nymph</a:t>
            </a:r>
            <a:endParaRPr dirty="0" lang="en-US"/>
          </a:p>
        </p:txBody>
      </p:sp>
      <p:sp>
        <p:nvSpPr>
          <p:cNvPr id="9" name="Rectangle 8"/>
          <p:cNvSpPr/>
          <p:nvPr/>
        </p:nvSpPr>
        <p:spPr>
          <a:xfrm>
            <a:off x="369373" y="3922299"/>
            <a:ext cx="5413085" cy="369332"/>
          </a:xfrm>
          <a:prstGeom prst="rect">
            <a:avLst/>
          </a:prstGeom>
        </p:spPr>
        <p:txBody>
          <a:bodyPr numCol="1" wrap="square">
            <a:spAutoFit/>
          </a:bodyPr>
          <a:lstStyle/>
          <a:p>
            <a:r>
              <a:rPr dirty="0" lang="en-US" smtClean="0"/>
              <a:t>http://</a:t>
            </a:r>
            <a:r>
              <a:rPr dirty="0" err="1" lang="en-US" smtClean="0"/>
              <a:t>www.youtube.com</a:t>
            </a:r>
            <a:r>
              <a:rPr dirty="0" lang="en-US" smtClean="0"/>
              <a:t>/</a:t>
            </a:r>
            <a:r>
              <a:rPr dirty="0" err="1" lang="en-US" smtClean="0"/>
              <a:t>watch?v</a:t>
            </a:r>
            <a:r>
              <a:rPr dirty="0" lang="en-US" smtClean="0"/>
              <a:t>=cq0Mf2pt2XA</a:t>
            </a:r>
            <a:endParaRPr dirty="0" lang="en-US"/>
          </a:p>
        </p:txBody>
      </p:sp>
      <p:sp>
        <p:nvSpPr>
          <p:cNvPr id="10" name="Rectangle 9"/>
          <p:cNvSpPr/>
          <p:nvPr/>
        </p:nvSpPr>
        <p:spPr>
          <a:xfrm>
            <a:off x="369373" y="4296211"/>
            <a:ext cx="4572000" cy="646331"/>
          </a:xfrm>
          <a:prstGeom prst="rect">
            <a:avLst/>
          </a:prstGeom>
        </p:spPr>
        <p:txBody>
          <a:bodyPr numCol="1">
            <a:spAutoFit/>
          </a:bodyPr>
          <a:lstStyle/>
          <a:p>
            <a:r>
              <a:rPr dirty="0" lang="en-US" smtClean="0"/>
              <a:t>http://</a:t>
            </a:r>
            <a:r>
              <a:rPr dirty="0" err="1" lang="en-US" smtClean="0"/>
              <a:t>www.npr.org</a:t>
            </a:r>
            <a:r>
              <a:rPr dirty="0" lang="en-US" smtClean="0"/>
              <a:t>/2013/09/13/219739500/living-gears-help-this-bug-jump</a:t>
            </a:r>
            <a:endParaRPr dirty="0" lang="en-US"/>
          </a:p>
        </p:txBody>
      </p:sp>
    </p:spTree>
    <p:extLst>
      <p:ext uri="{BB962C8B-B14F-4D97-AF65-F5344CB8AC3E}">
        <p14:creationId xmlns:p14="http://schemas.microsoft.com/office/powerpoint/2010/main" val="1591217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9457" y="288140"/>
            <a:ext cx="2237111" cy="584776"/>
          </a:xfrm>
          <a:prstGeom prst="rect">
            <a:avLst/>
          </a:prstGeom>
          <a:noFill/>
        </p:spPr>
        <p:txBody>
          <a:bodyPr numCol="1" rtlCol="0" wrap="none">
            <a:spAutoFit/>
          </a:bodyPr>
          <a:lstStyle/>
          <a:p>
            <a:r>
              <a:rPr b="1" dirty="0" lang="en-US" smtClean="0" sz="3200">
                <a:latin typeface="Arial Bold"/>
                <a:cs typeface="Arial Bold"/>
              </a:rPr>
              <a:t>The Pulley</a:t>
            </a:r>
            <a:endParaRPr b="1" dirty="0" lang="en-US" sz="3200">
              <a:latin typeface="Arial Bold"/>
              <a:cs typeface="Arial Bold"/>
            </a:endParaRPr>
          </a:p>
        </p:txBody>
      </p:sp>
      <p:pic>
        <p:nvPicPr>
          <p:cNvPr id="4" name="Picture 3"/>
          <p:cNvPicPr>
            <a:picLocks noChangeAspect="1"/>
          </p:cNvPicPr>
          <p:nvPr/>
        </p:nvPicPr>
        <p:blipFill>
          <a:blip r:embed="rId2"/>
          <a:stretch>
            <a:fillRect/>
          </a:stretch>
        </p:blipFill>
        <p:spPr>
          <a:xfrm>
            <a:off x="2609402" y="1336182"/>
            <a:ext cx="4074602" cy="2526253"/>
          </a:xfrm>
          <a:prstGeom prst="rect">
            <a:avLst/>
          </a:prstGeom>
        </p:spPr>
      </p:pic>
      <p:sp>
        <p:nvSpPr>
          <p:cNvPr id="5" name="Rectangle 4"/>
          <p:cNvSpPr/>
          <p:nvPr/>
        </p:nvSpPr>
        <p:spPr>
          <a:xfrm>
            <a:off x="346387" y="3995677"/>
            <a:ext cx="8582724" cy="2585323"/>
          </a:xfrm>
          <a:prstGeom prst="rect">
            <a:avLst/>
          </a:prstGeom>
        </p:spPr>
        <p:txBody>
          <a:bodyPr numCol="1" wrap="square">
            <a:spAutoFit/>
          </a:bodyPr>
          <a:lstStyle/>
          <a:p>
            <a:r>
              <a:rPr dirty="0" lang="en-US" smtClean="0"/>
              <a:t>“The </a:t>
            </a:r>
            <a:r>
              <a:rPr dirty="0" lang="en-US"/>
              <a:t>pulley is a way of getting force to go around </a:t>
            </a:r>
            <a:r>
              <a:rPr dirty="0" lang="en-US" smtClean="0"/>
              <a:t>corners…”</a:t>
            </a:r>
            <a:endParaRPr dirty="0" lang="en-US"/>
          </a:p>
          <a:p>
            <a:endParaRPr dirty="0" lang="en-US" smtClean="0"/>
          </a:p>
          <a:p>
            <a:r>
              <a:rPr dirty="0" lang="en-US" smtClean="0"/>
              <a:t>“The </a:t>
            </a:r>
            <a:r>
              <a:rPr dirty="0" lang="en-US"/>
              <a:t>patella, or knee cap, allows your thigh muscles to lift your lower leg without crushing the knee joint. If the quadriceps were connected directly to your shin, every time it contracted, the bones of the lower leg would grind into the base of the femur, and it would take a lot of effort to move. But by routing the connection over the top of the patella, evolution changed the geometry--when the quad pulls on the lower leg, the force comes from in front of the shin, rather than from directly above, so the shin moves easily</a:t>
            </a:r>
            <a:r>
              <a:rPr dirty="0" lang="en-US" smtClean="0"/>
              <a:t>.”</a:t>
            </a:r>
            <a:endParaRPr dirty="0" lang="en-US"/>
          </a:p>
        </p:txBody>
      </p:sp>
    </p:spTree>
    <p:extLst>
      <p:ext uri="{BB962C8B-B14F-4D97-AF65-F5344CB8AC3E}">
        <p14:creationId xmlns:p14="http://schemas.microsoft.com/office/powerpoint/2010/main" val="3270009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4581" y="183993"/>
            <a:ext cx="3787615" cy="584776"/>
          </a:xfrm>
          <a:prstGeom prst="rect">
            <a:avLst/>
          </a:prstGeom>
          <a:noFill/>
        </p:spPr>
        <p:txBody>
          <a:bodyPr numCol="1" rtlCol="0" wrap="none">
            <a:spAutoFit/>
          </a:bodyPr>
          <a:lstStyle/>
          <a:p>
            <a:r>
              <a:rPr b="1" dirty="0" lang="en-US" smtClean="0" sz="3200">
                <a:latin typeface="Arial Bold"/>
                <a:cs typeface="Arial Bold"/>
              </a:rPr>
              <a:t>The Inclined Plane</a:t>
            </a:r>
            <a:endParaRPr b="1" dirty="0" lang="en-US" sz="3200">
              <a:latin typeface="Arial Bold"/>
              <a:cs typeface="Arial Bold"/>
            </a:endParaRPr>
          </a:p>
        </p:txBody>
      </p:sp>
      <p:sp>
        <p:nvSpPr>
          <p:cNvPr id="3" name="TextBox 2"/>
          <p:cNvSpPr txBox="1"/>
          <p:nvPr/>
        </p:nvSpPr>
        <p:spPr>
          <a:xfrm>
            <a:off x="266823" y="6151540"/>
            <a:ext cx="4098390" cy="369332"/>
          </a:xfrm>
          <a:prstGeom prst="rect">
            <a:avLst/>
          </a:prstGeom>
          <a:noFill/>
        </p:spPr>
        <p:txBody>
          <a:bodyPr numCol="1" rtlCol="0" wrap="square">
            <a:spAutoFit/>
          </a:bodyPr>
          <a:lstStyle/>
          <a:p>
            <a:r>
              <a:rPr dirty="0" lang="en-US" smtClean="0"/>
              <a:t>Penguins, too!</a:t>
            </a:r>
            <a:endParaRPr dirty="0" lang="en-US"/>
          </a:p>
        </p:txBody>
      </p:sp>
      <p:sp>
        <p:nvSpPr>
          <p:cNvPr id="4" name="TextBox 3"/>
          <p:cNvSpPr txBox="1"/>
          <p:nvPr/>
        </p:nvSpPr>
        <p:spPr>
          <a:xfrm>
            <a:off x="3752940" y="6188238"/>
            <a:ext cx="5106536" cy="369332"/>
          </a:xfrm>
          <a:prstGeom prst="rect">
            <a:avLst/>
          </a:prstGeom>
          <a:noFill/>
        </p:spPr>
        <p:txBody>
          <a:bodyPr numCol="1" rtlCol="0" wrap="none">
            <a:spAutoFit/>
          </a:bodyPr>
          <a:lstStyle/>
          <a:p>
            <a:r>
              <a:rPr dirty="0" lang="en-US" smtClean="0"/>
              <a:t>http://</a:t>
            </a:r>
            <a:r>
              <a:rPr dirty="0" err="1" lang="en-US" smtClean="0"/>
              <a:t>www.youtube.com</a:t>
            </a:r>
            <a:r>
              <a:rPr dirty="0" lang="en-US" smtClean="0"/>
              <a:t>/</a:t>
            </a:r>
            <a:r>
              <a:rPr dirty="0" err="1" lang="en-US" smtClean="0"/>
              <a:t>watch?v</a:t>
            </a:r>
            <a:r>
              <a:rPr dirty="0" lang="en-US" smtClean="0"/>
              <a:t>=CkMzHGA8GgM</a:t>
            </a:r>
            <a:endParaRPr dirty="0" lang="en-US"/>
          </a:p>
        </p:txBody>
      </p:sp>
      <p:pic>
        <p:nvPicPr>
          <p:cNvPr id="5" name="Picture 4"/>
          <p:cNvPicPr>
            <a:picLocks noChangeAspect="1"/>
          </p:cNvPicPr>
          <p:nvPr/>
        </p:nvPicPr>
        <p:blipFill rotWithShape="1">
          <a:blip r:embed="rId2"/>
          <a:srcRect l="28316" r="28805"/>
          <a:stretch/>
        </p:blipFill>
        <p:spPr>
          <a:xfrm>
            <a:off x="5428671" y="783491"/>
            <a:ext cx="3430805" cy="5334000"/>
          </a:xfrm>
          <a:prstGeom prst="rect">
            <a:avLst/>
          </a:prstGeom>
        </p:spPr>
      </p:pic>
      <p:sp>
        <p:nvSpPr>
          <p:cNvPr id="6" name="TextBox 5"/>
          <p:cNvSpPr txBox="1"/>
          <p:nvPr/>
        </p:nvSpPr>
        <p:spPr>
          <a:xfrm>
            <a:off x="3748794" y="803887"/>
            <a:ext cx="1572140" cy="369332"/>
          </a:xfrm>
          <a:prstGeom prst="rect">
            <a:avLst/>
          </a:prstGeom>
          <a:noFill/>
        </p:spPr>
        <p:txBody>
          <a:bodyPr numCol="1" rtlCol="0" wrap="none">
            <a:spAutoFit/>
          </a:bodyPr>
          <a:lstStyle/>
          <a:p>
            <a:r>
              <a:rPr dirty="0" lang="en-US" smtClean="0"/>
              <a:t>Cats like them.</a:t>
            </a:r>
            <a:endParaRPr dirty="0" lang="en-US"/>
          </a:p>
        </p:txBody>
      </p:sp>
      <p:pic>
        <p:nvPicPr>
          <p:cNvPr id="8" name="Picture 7"/>
          <p:cNvPicPr>
            <a:picLocks noChangeAspect="1"/>
          </p:cNvPicPr>
          <p:nvPr/>
        </p:nvPicPr>
        <p:blipFill>
          <a:blip r:embed="rId3"/>
          <a:stretch>
            <a:fillRect/>
          </a:stretch>
        </p:blipFill>
        <p:spPr>
          <a:xfrm>
            <a:off x="206393" y="803887"/>
            <a:ext cx="3542402" cy="5313604"/>
          </a:xfrm>
          <a:prstGeom prst="rect">
            <a:avLst/>
          </a:prstGeom>
        </p:spPr>
      </p:pic>
    </p:spTree>
    <p:extLst>
      <p:ext uri="{BB962C8B-B14F-4D97-AF65-F5344CB8AC3E}">
        <p14:creationId xmlns:p14="http://schemas.microsoft.com/office/powerpoint/2010/main" val="3270009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823" y="2817541"/>
            <a:ext cx="2845379" cy="2131287"/>
          </a:xfrm>
          <a:prstGeom prst="rect">
            <a:avLst/>
          </a:prstGeom>
        </p:spPr>
      </p:pic>
      <p:pic>
        <p:nvPicPr>
          <p:cNvPr id="5" name="Picture 4"/>
          <p:cNvPicPr>
            <a:picLocks noChangeAspect="1"/>
          </p:cNvPicPr>
          <p:nvPr/>
        </p:nvPicPr>
        <p:blipFill>
          <a:blip r:embed="rId3"/>
          <a:stretch>
            <a:fillRect/>
          </a:stretch>
        </p:blipFill>
        <p:spPr>
          <a:xfrm>
            <a:off x="6082597" y="2813213"/>
            <a:ext cx="2869291" cy="2149198"/>
          </a:xfrm>
          <a:prstGeom prst="rect">
            <a:avLst/>
          </a:prstGeom>
        </p:spPr>
      </p:pic>
      <p:pic>
        <p:nvPicPr>
          <p:cNvPr id="6" name="Picture 5"/>
          <p:cNvPicPr>
            <a:picLocks noChangeAspect="1"/>
          </p:cNvPicPr>
          <p:nvPr/>
        </p:nvPicPr>
        <p:blipFill>
          <a:blip r:embed="rId4"/>
          <a:stretch>
            <a:fillRect/>
          </a:stretch>
        </p:blipFill>
        <p:spPr>
          <a:xfrm>
            <a:off x="3038774" y="2809779"/>
            <a:ext cx="2963427" cy="2139049"/>
          </a:xfrm>
          <a:prstGeom prst="rect">
            <a:avLst/>
          </a:prstGeom>
        </p:spPr>
      </p:pic>
      <p:sp>
        <p:nvSpPr>
          <p:cNvPr id="7" name="TextBox 6"/>
          <p:cNvSpPr txBox="1"/>
          <p:nvPr/>
        </p:nvSpPr>
        <p:spPr>
          <a:xfrm>
            <a:off x="2694581" y="365414"/>
            <a:ext cx="3787615" cy="584776"/>
          </a:xfrm>
          <a:prstGeom prst="rect">
            <a:avLst/>
          </a:prstGeom>
          <a:noFill/>
        </p:spPr>
        <p:txBody>
          <a:bodyPr numCol="1" rtlCol="0" wrap="none">
            <a:spAutoFit/>
          </a:bodyPr>
          <a:lstStyle/>
          <a:p>
            <a:r>
              <a:rPr b="1" dirty="0" lang="en-US" smtClean="0" sz="3200">
                <a:latin typeface="Arial Bold"/>
                <a:cs typeface="Arial Bold"/>
              </a:rPr>
              <a:t>The Inclined Plane</a:t>
            </a:r>
            <a:endParaRPr b="1" dirty="0" lang="en-US" sz="3200">
              <a:latin typeface="Arial Bold"/>
              <a:cs typeface="Arial Bold"/>
            </a:endParaRPr>
          </a:p>
        </p:txBody>
      </p:sp>
    </p:spTree>
    <p:extLst>
      <p:ext uri="{BB962C8B-B14F-4D97-AF65-F5344CB8AC3E}">
        <p14:creationId xmlns:p14="http://schemas.microsoft.com/office/powerpoint/2010/main" val="4004508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94581" y="365414"/>
            <a:ext cx="3787615" cy="584776"/>
          </a:xfrm>
          <a:prstGeom prst="rect">
            <a:avLst/>
          </a:prstGeom>
          <a:noFill/>
        </p:spPr>
        <p:txBody>
          <a:bodyPr numCol="1" rtlCol="0" wrap="none">
            <a:spAutoFit/>
          </a:bodyPr>
          <a:lstStyle/>
          <a:p>
            <a:r>
              <a:rPr b="1" dirty="0" lang="en-US" smtClean="0" sz="3200">
                <a:latin typeface="Arial Bold"/>
                <a:cs typeface="Arial Bold"/>
              </a:rPr>
              <a:t>The Inclined Plane</a:t>
            </a:r>
            <a:endParaRPr b="1" dirty="0" lang="en-US" sz="3200">
              <a:latin typeface="Arial Bold"/>
              <a:cs typeface="Arial Bold"/>
            </a:endParaRPr>
          </a:p>
        </p:txBody>
      </p:sp>
      <p:sp>
        <p:nvSpPr>
          <p:cNvPr id="6" name="Rectangle 5"/>
          <p:cNvSpPr/>
          <p:nvPr/>
        </p:nvSpPr>
        <p:spPr>
          <a:xfrm>
            <a:off x="437589" y="6054746"/>
            <a:ext cx="8196779" cy="646331"/>
          </a:xfrm>
          <a:prstGeom prst="rect">
            <a:avLst/>
          </a:prstGeom>
        </p:spPr>
        <p:txBody>
          <a:bodyPr numCol="1" wrap="square">
            <a:spAutoFit/>
          </a:bodyPr>
          <a:lstStyle/>
          <a:p>
            <a:r>
              <a:rPr dirty="0" lang="en-US"/>
              <a:t>Wing-assisted incline running (WAIR</a:t>
            </a:r>
            <a:r>
              <a:rPr dirty="0" lang="en-US" smtClean="0"/>
              <a:t>): when </a:t>
            </a:r>
            <a:r>
              <a:rPr dirty="0" lang="en-US"/>
              <a:t>a bird flaps its wings to aid </a:t>
            </a:r>
            <a:r>
              <a:rPr dirty="0" lang="en-US" smtClean="0"/>
              <a:t>in </a:t>
            </a:r>
            <a:r>
              <a:rPr dirty="0" lang="en-US"/>
              <a:t>climbing a slope. </a:t>
            </a:r>
            <a:r>
              <a:rPr dirty="0" lang="en-US" smtClean="0"/>
              <a:t>Ground birds use this as an escape strategy.</a:t>
            </a:r>
            <a:endParaRPr dirty="0" lang="en-US"/>
          </a:p>
        </p:txBody>
      </p:sp>
      <p:sp>
        <p:nvSpPr>
          <p:cNvPr id="7" name="Rectangle 6"/>
          <p:cNvSpPr/>
          <p:nvPr/>
        </p:nvSpPr>
        <p:spPr>
          <a:xfrm>
            <a:off x="3991076" y="5133666"/>
            <a:ext cx="4982240" cy="369332"/>
          </a:xfrm>
          <a:prstGeom prst="rect">
            <a:avLst/>
          </a:prstGeom>
        </p:spPr>
        <p:txBody>
          <a:bodyPr numCol="1" wrap="square">
            <a:spAutoFit/>
          </a:bodyPr>
          <a:lstStyle/>
          <a:p>
            <a:r>
              <a:rPr dirty="0" lang="en-US"/>
              <a:t>http://</a:t>
            </a:r>
            <a:r>
              <a:rPr dirty="0" err="1" lang="en-US"/>
              <a:t>www.youtube.com</a:t>
            </a:r>
            <a:r>
              <a:rPr dirty="0" lang="en-US"/>
              <a:t>/</a:t>
            </a:r>
            <a:r>
              <a:rPr dirty="0" err="1" lang="en-US"/>
              <a:t>watch?v</a:t>
            </a:r>
            <a:r>
              <a:rPr dirty="0" lang="en-US"/>
              <a:t>=e81J915TEXg</a:t>
            </a:r>
          </a:p>
        </p:txBody>
      </p:sp>
      <p:pic>
        <p:nvPicPr>
          <p:cNvPr id="8" name="Picture 7"/>
          <p:cNvPicPr>
            <a:picLocks noChangeAspect="1"/>
          </p:cNvPicPr>
          <p:nvPr/>
        </p:nvPicPr>
        <p:blipFill>
          <a:blip r:embed="rId2"/>
          <a:stretch>
            <a:fillRect/>
          </a:stretch>
        </p:blipFill>
        <p:spPr>
          <a:xfrm>
            <a:off x="437589" y="1088529"/>
            <a:ext cx="2944550" cy="4392801"/>
          </a:xfrm>
          <a:prstGeom prst="rect">
            <a:avLst/>
          </a:prstGeom>
        </p:spPr>
      </p:pic>
      <p:sp>
        <p:nvSpPr>
          <p:cNvPr id="9" name="Rectangle 8"/>
          <p:cNvSpPr/>
          <p:nvPr/>
        </p:nvSpPr>
        <p:spPr>
          <a:xfrm>
            <a:off x="115063" y="5481330"/>
            <a:ext cx="3267076" cy="369332"/>
          </a:xfrm>
          <a:prstGeom prst="rect">
            <a:avLst/>
          </a:prstGeom>
        </p:spPr>
        <p:txBody>
          <a:bodyPr numCol="1" wrap="square">
            <a:spAutoFit/>
          </a:bodyPr>
          <a:lstStyle/>
          <a:p>
            <a:r>
              <a:rPr dirty="0" lang="en-US"/>
              <a:t>J </a:t>
            </a:r>
            <a:r>
              <a:rPr dirty="0" err="1" lang="en-US"/>
              <a:t>Exp</a:t>
            </a:r>
            <a:r>
              <a:rPr dirty="0" lang="en-US"/>
              <a:t> </a:t>
            </a:r>
            <a:r>
              <a:rPr dirty="0" err="1" lang="en-US" smtClean="0"/>
              <a:t>Biol</a:t>
            </a:r>
            <a:r>
              <a:rPr dirty="0" lang="en-US"/>
              <a:t> </a:t>
            </a:r>
            <a:r>
              <a:rPr altLang="cs-CZ" dirty="0" lang="cs-CZ" smtClean="0"/>
              <a:t>214:2354</a:t>
            </a:r>
            <a:r>
              <a:rPr altLang="cs-CZ" dirty="0" lang="cs-CZ"/>
              <a:t>-</a:t>
            </a:r>
            <a:r>
              <a:rPr altLang="cs-CZ" dirty="0" lang="cs-CZ" smtClean="0"/>
              <a:t>2361, 2011</a:t>
            </a:r>
            <a:endParaRPr dirty="0" lang="en-US"/>
          </a:p>
        </p:txBody>
      </p:sp>
    </p:spTree>
    <p:extLst>
      <p:ext uri="{BB962C8B-B14F-4D97-AF65-F5344CB8AC3E}">
        <p14:creationId xmlns:p14="http://schemas.microsoft.com/office/powerpoint/2010/main" val="2471186021"/>
      </p:ext>
    </p:extLst>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numCol="1"/>
      <a:lstStyle/>
      <a:style>
        <a:lnRef idx="1">
          <a:schemeClr val="accent1"/>
        </a:lnRef>
        <a:fillRef idx="3">
          <a:schemeClr val="accent1"/>
        </a:fillRef>
        <a:effectRef idx="2">
          <a:schemeClr val="accent1"/>
        </a:effectRef>
        <a:fontRef idx="minor">
          <a:schemeClr val="lt1"/>
        </a:fontRef>
      </a:style>
    </a:spDef>
    <a:lnDef>
      <a:spPr/>
      <a:bodyPr numCol="1"/>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Company>Purdue University</Company>
  <Words>658</Words>
  <Paragraphs>55</Paragraphs>
  <Slides>14</Slides>
  <Notes>0</Notes>
  <TotalTime>1539</TotalTime>
  <HiddenSlides>0</HiddenSlides>
  <MMClips>0</MMClips>
  <ScaleCrop>false</ScaleCrop>
  <HeadingPairs>
    <vt:vector baseType="variant" size="4">
      <vt:variant>
        <vt:lpstr>Theme</vt:lpstr>
      </vt:variant>
      <vt:variant>
        <vt:i4>1</vt:i4>
      </vt:variant>
      <vt:variant>
        <vt:lpstr>Slide Titles</vt:lpstr>
      </vt:variant>
      <vt:variant>
        <vt:i4>14</vt:i4>
      </vt:variant>
    </vt:vector>
  </HeadingPairs>
  <TitlesOfParts>
    <vt:vector baseType="lpstr" size="15">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Screw: Hermit Crabs</vt:lpstr>
      <vt:lpstr>PowerPoint Presentation</vt:lpstr>
    </vt:vector>
  </TitlesOfParts>
  <LinksUpToDate>false</LinksUpToDate>
  <SharedDoc>false</SharedDoc>
  <HyperlinksChanged>false</HyperlinksChanged>
  <Application>Microsoft Office PowerPoint</Application>
  <AppVersion>14.0000</AppVersion>
  <PresentationFormat>On-screen Show (4:3)</PresentationFormat>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2013-11-05T22:36:39Z</dcterms:created>
  <dc:creator>Ann Kirchmaier</dc:creator>
  <cp:lastModifiedBy>Nyquist, Chell E</cp:lastModifiedBy>
  <dcterms:modified xsi:type="dcterms:W3CDTF">2017-02-27T19:00:34Z</dcterms:modified>
  <cp:revision>43</cp:revision>
  <dc:title>PowerPoint Presentation</dc:title>
</cp:coreProperties>
</file>