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27"/>
  </p:notesMasterIdLst>
  <p:handoutMasterIdLst>
    <p:handoutMasterId r:id="rId28"/>
  </p:handoutMasterIdLst>
  <p:sldIdLst>
    <p:sldId id="258" r:id="rId3"/>
    <p:sldId id="282" r:id="rId4"/>
    <p:sldId id="283" r:id="rId5"/>
    <p:sldId id="286" r:id="rId6"/>
    <p:sldId id="287" r:id="rId7"/>
    <p:sldId id="288" r:id="rId8"/>
    <p:sldId id="289" r:id="rId9"/>
    <p:sldId id="290" r:id="rId10"/>
    <p:sldId id="291" r:id="rId11"/>
    <p:sldId id="292" r:id="rId12"/>
    <p:sldId id="293" r:id="rId13"/>
    <p:sldId id="294" r:id="rId14"/>
    <p:sldId id="296" r:id="rId15"/>
    <p:sldId id="297" r:id="rId16"/>
    <p:sldId id="298" r:id="rId17"/>
    <p:sldId id="300" r:id="rId18"/>
    <p:sldId id="299" r:id="rId19"/>
    <p:sldId id="301" r:id="rId20"/>
    <p:sldId id="302" r:id="rId21"/>
    <p:sldId id="305" r:id="rId22"/>
    <p:sldId id="304" r:id="rId23"/>
    <p:sldId id="303" r:id="rId24"/>
    <p:sldId id="307" r:id="rId25"/>
    <p:sldId id="306" r:id="rId26"/>
  </p:sldIdLst>
  <p:sldSz cx="9144000" cy="6858000" type="screen4x3"/>
  <p:notesSz cx="6858000" cy="9144000"/>
  <p:embeddedFontLst>
    <p:embeddedFont>
      <p:font typeface="Perpetua" panose="02020502060401020303" pitchFamily="18"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Segoe UI" panose="020B0502040204020203"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6D4D"/>
    <a:srgbClr val="426144"/>
    <a:srgbClr val="466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0" autoAdjust="0"/>
  </p:normalViewPr>
  <p:slideViewPr>
    <p:cSldViewPr>
      <p:cViewPr>
        <p:scale>
          <a:sx n="72" d="100"/>
          <a:sy n="72" d="100"/>
        </p:scale>
        <p:origin x="-2676" y="-984"/>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6/15/2015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6/15/2015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1000" y="914400"/>
            <a:ext cx="8251200" cy="457200"/>
          </a:xfrm>
        </p:spPr>
        <p:txBody>
          <a:bodyPr>
            <a:noAutofit/>
          </a:bodyPr>
          <a:lstStyle/>
          <a:p>
            <a:pPr algn="ctr"/>
            <a:r>
              <a:rPr lang="en-US" sz="6600" dirty="0" smtClean="0"/>
              <a:t>Yucky Water?  </a:t>
            </a:r>
          </a:p>
          <a:p>
            <a:pPr algn="ctr"/>
            <a:r>
              <a:rPr lang="en-US" sz="6600" dirty="0" smtClean="0"/>
              <a:t>No Problem!</a:t>
            </a:r>
            <a:endParaRPr lang="en-US" sz="6600" dirty="0"/>
          </a:p>
        </p:txBody>
      </p:sp>
      <p:sp>
        <p:nvSpPr>
          <p:cNvPr id="5" name="TextBox 4"/>
          <p:cNvSpPr txBox="1"/>
          <p:nvPr/>
        </p:nvSpPr>
        <p:spPr>
          <a:xfrm>
            <a:off x="381000" y="4343400"/>
            <a:ext cx="5867400" cy="990600"/>
          </a:xfrm>
          <a:prstGeom prst="rect">
            <a:avLst/>
          </a:prstGeom>
        </p:spPr>
        <p:txBody>
          <a:bodyPr vert="horz" wrap="square" lIns="91440" tIns="45720" rIns="91440" bIns="45720" rtlCol="0" anchor="ctr">
            <a:normAutofit fontScale="92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Venkatesh Merwade</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David </a:t>
            </a:r>
            <a:r>
              <a:rPr kumimoji="0" lang="en-US" sz="2400" b="0" i="0" u="none" strike="noStrike" kern="1200" cap="none" spc="0" normalizeH="0" baseline="0" noProof="0" dirty="0" err="1" smtClean="0">
                <a:ln>
                  <a:noFill/>
                </a:ln>
                <a:solidFill>
                  <a:schemeClr val="bg1"/>
                </a:solidFill>
                <a:effectLst/>
                <a:uLnTx/>
                <a:uFillTx/>
                <a:latin typeface="Perpetua" pitchFamily="18" charset="0"/>
                <a:ea typeface="+mj-ea"/>
                <a:cs typeface="+mj-cs"/>
              </a:rPr>
              <a:t>Eichinger</a:t>
            </a: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 </a:t>
            </a:r>
            <a:endPar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smtClean="0">
                <a:ln>
                  <a:noFill/>
                </a:ln>
                <a:solidFill>
                  <a:schemeClr val="bg1"/>
                </a:solidFill>
                <a:effectLst/>
                <a:uLnTx/>
                <a:uFillTx/>
                <a:latin typeface="Perpetua" pitchFamily="18" charset="0"/>
                <a:ea typeface="+mj-ea"/>
                <a:cs typeface="+mj-cs"/>
              </a:rPr>
              <a:t>Nancy</a:t>
            </a:r>
            <a:r>
              <a:rPr kumimoji="0" lang="en-US" sz="2400" b="0" i="0" u="none" strike="noStrike" kern="1200" cap="none" spc="0" normalizeH="0" noProof="0" smtClean="0">
                <a:ln>
                  <a:noFill/>
                </a:ln>
                <a:solidFill>
                  <a:schemeClr val="bg1"/>
                </a:solidFill>
                <a:effectLst/>
                <a:uLnTx/>
                <a:uFillTx/>
                <a:latin typeface="Perpetua" pitchFamily="18" charset="0"/>
                <a:ea typeface="+mj-ea"/>
                <a:cs typeface="+mj-cs"/>
              </a:rPr>
              <a:t> Tyrie</a:t>
            </a:r>
            <a:endPar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Contaminate</a:t>
            </a:r>
            <a:endParaRPr lang="en-US" sz="3600" noProof="0" dirty="0" smtClean="0">
              <a:solidFill>
                <a:schemeClr val="bg1"/>
              </a:solidFill>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Filtration</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3600" b="1" noProof="0" dirty="0" smtClean="0">
                <a:solidFill>
                  <a:schemeClr val="tx2">
                    <a:lumMod val="20000"/>
                    <a:lumOff val="80000"/>
                  </a:schemeClr>
                </a:solidFill>
                <a:effectLst>
                  <a:outerShdw blurRad="38100" dist="38100" dir="2700000" algn="tl">
                    <a:srgbClr val="000000">
                      <a:alpha val="43137"/>
                    </a:srgbClr>
                  </a:outerShdw>
                </a:effectLst>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3581400" y="1600200"/>
            <a:ext cx="4419600" cy="27432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rPr>
              <a:t>Works to clean and improve the environment</a:t>
            </a:r>
          </a:p>
        </p:txBody>
      </p:sp>
    </p:spTree>
    <p:extLst>
      <p:ext uri="{BB962C8B-B14F-4D97-AF65-F5344CB8AC3E}">
        <p14:creationId xmlns:p14="http://schemas.microsoft.com/office/powerpoint/2010/main" val="2119457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71800" y="381000"/>
            <a:ext cx="6572250" cy="1447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5400" b="0" i="0" u="none" strike="noStrike" kern="1200" cap="none" spc="0" normalizeH="0" baseline="0" noProof="0" dirty="0" smtClean="0">
                <a:ln>
                  <a:noFill/>
                </a:ln>
                <a:solidFill>
                  <a:schemeClr val="bg1"/>
                </a:solidFill>
                <a:effectLst/>
                <a:uLnTx/>
                <a:uFillTx/>
                <a:latin typeface="Perpetua" pitchFamily="18" charset="0"/>
                <a:ea typeface="+mj-ea"/>
                <a:cs typeface="+mj-cs"/>
              </a:rPr>
              <a:t>Make an Observation!</a:t>
            </a:r>
          </a:p>
        </p:txBody>
      </p:sp>
      <p:sp>
        <p:nvSpPr>
          <p:cNvPr id="6" name="TextBox 5"/>
          <p:cNvSpPr txBox="1"/>
          <p:nvPr/>
        </p:nvSpPr>
        <p:spPr>
          <a:xfrm>
            <a:off x="3375338" y="2149162"/>
            <a:ext cx="4419600" cy="914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11" y="1676400"/>
            <a:ext cx="2283058" cy="3048000"/>
          </a:xfrm>
          <a:prstGeom prst="rect">
            <a:avLst/>
          </a:prstGeom>
        </p:spPr>
      </p:pic>
      <p:sp>
        <p:nvSpPr>
          <p:cNvPr id="8" name="TextBox 7"/>
          <p:cNvSpPr txBox="1"/>
          <p:nvPr/>
        </p:nvSpPr>
        <p:spPr>
          <a:xfrm>
            <a:off x="3733800" y="2286000"/>
            <a:ext cx="4953000" cy="7620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1" i="0" u="none" strike="noStrike" kern="1200" cap="none" spc="0" normalizeH="0" baseline="0" noProof="0" dirty="0" smtClean="0">
                <a:ln>
                  <a:noFill/>
                </a:ln>
                <a:solidFill>
                  <a:schemeClr val="bg1"/>
                </a:solidFill>
                <a:effectLst/>
                <a:uLnTx/>
                <a:uFillTx/>
                <a:latin typeface="Perpetua" pitchFamily="18" charset="0"/>
                <a:ea typeface="+mj-ea"/>
                <a:cs typeface="+mj-cs"/>
              </a:rPr>
              <a:t>What does</a:t>
            </a:r>
            <a:r>
              <a:rPr kumimoji="0" lang="en-US" sz="3200" b="1" i="0" u="none" strike="noStrike" kern="1200" cap="none" spc="0" normalizeH="0" noProof="0" dirty="0" smtClean="0">
                <a:ln>
                  <a:noFill/>
                </a:ln>
                <a:solidFill>
                  <a:schemeClr val="bg1"/>
                </a:solidFill>
                <a:effectLst/>
                <a:uLnTx/>
                <a:uFillTx/>
                <a:latin typeface="Perpetua" pitchFamily="18" charset="0"/>
                <a:ea typeface="+mj-ea"/>
                <a:cs typeface="+mj-cs"/>
              </a:rPr>
              <a:t> YOUR bottle of water look like?</a:t>
            </a:r>
            <a:endParaRPr kumimoji="0" lang="en-US" sz="3200"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9" name="TextBox 8"/>
          <p:cNvSpPr txBox="1"/>
          <p:nvPr/>
        </p:nvSpPr>
        <p:spPr>
          <a:xfrm>
            <a:off x="3285186" y="3124200"/>
            <a:ext cx="4876800" cy="838200"/>
          </a:xfrm>
          <a:prstGeom prst="rect">
            <a:avLst/>
          </a:prstGeom>
        </p:spPr>
        <p:txBody>
          <a:bodyPr vert="horz" wrap="square" lIns="91440" tIns="45720" rIns="91440" bIns="45720" rtlCol="0" anchor="ctr">
            <a:normAutofit/>
          </a:bodyPr>
          <a:lstStyle/>
          <a:p>
            <a:pPr marL="457200" marR="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Color</a:t>
            </a:r>
          </a:p>
        </p:txBody>
      </p:sp>
      <p:sp>
        <p:nvSpPr>
          <p:cNvPr id="10" name="TextBox 9"/>
          <p:cNvSpPr txBox="1"/>
          <p:nvPr/>
        </p:nvSpPr>
        <p:spPr>
          <a:xfrm>
            <a:off x="3285186" y="3924300"/>
            <a:ext cx="3352800" cy="838200"/>
          </a:xfrm>
          <a:prstGeom prst="rect">
            <a:avLst/>
          </a:prstGeom>
        </p:spPr>
        <p:txBody>
          <a:bodyPr vert="horz" wrap="square" lIns="91440" tIns="45720" rIns="91440" bIns="45720" rtlCol="0" anchor="ctr">
            <a:normAutofit/>
          </a:bodyPr>
          <a:lstStyle/>
          <a:p>
            <a:pPr marL="457200" marR="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Odor</a:t>
            </a:r>
          </a:p>
        </p:txBody>
      </p:sp>
      <p:sp>
        <p:nvSpPr>
          <p:cNvPr id="11" name="TextBox 10"/>
          <p:cNvSpPr txBox="1"/>
          <p:nvPr/>
        </p:nvSpPr>
        <p:spPr>
          <a:xfrm>
            <a:off x="5406981" y="4000500"/>
            <a:ext cx="3810000" cy="685800"/>
          </a:xfrm>
          <a:prstGeom prst="rect">
            <a:avLst/>
          </a:prstGeom>
        </p:spPr>
        <p:txBody>
          <a:bodyPr vert="horz" wrap="square" lIns="91440" tIns="45720" rIns="91440" bIns="45720" rtlCol="0" anchor="ctr">
            <a:noAutofit/>
          </a:bodyPr>
          <a:lstStyle/>
          <a:p>
            <a:pPr marL="457200" marR="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lang="en-US" sz="3200" noProof="0" dirty="0" smtClean="0">
                <a:solidFill>
                  <a:schemeClr val="bg1"/>
                </a:solidFill>
                <a:latin typeface="Perpetua" pitchFamily="18" charset="0"/>
                <a:ea typeface="+mj-ea"/>
                <a:cs typeface="+mj-cs"/>
              </a:rPr>
              <a:t>Amount of sediment</a:t>
            </a: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12" name="TextBox 11"/>
          <p:cNvSpPr txBox="1"/>
          <p:nvPr/>
        </p:nvSpPr>
        <p:spPr>
          <a:xfrm>
            <a:off x="5395175" y="3162300"/>
            <a:ext cx="2590800" cy="838200"/>
          </a:xfrm>
          <a:prstGeom prst="rect">
            <a:avLst/>
          </a:prstGeom>
        </p:spPr>
        <p:txBody>
          <a:bodyPr vert="horz" wrap="square" lIns="91440" tIns="45720" rIns="91440" bIns="45720" rtlCol="0" anchor="ctr">
            <a:normAutofit/>
          </a:bodyPr>
          <a:lstStyle/>
          <a:p>
            <a:pPr marL="457200" marR="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Cloudiness</a:t>
            </a:r>
          </a:p>
        </p:txBody>
      </p:sp>
    </p:spTree>
    <p:extLst>
      <p:ext uri="{BB962C8B-B14F-4D97-AF65-F5344CB8AC3E}">
        <p14:creationId xmlns:p14="http://schemas.microsoft.com/office/powerpoint/2010/main" val="13058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8978"/>
            <a:ext cx="7543800" cy="12954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5400" b="1" i="0" u="none" strike="noStrike" kern="1200" cap="none" spc="0" normalizeH="0" baseline="0" noProof="0" dirty="0" smtClean="0">
                <a:ln>
                  <a:noFill/>
                </a:ln>
                <a:solidFill>
                  <a:schemeClr val="bg1"/>
                </a:solidFill>
                <a:effectLst/>
                <a:uLnTx/>
                <a:uFillTx/>
                <a:latin typeface="Perpetua" pitchFamily="18" charset="0"/>
                <a:ea typeface="+mj-ea"/>
                <a:cs typeface="+mj-cs"/>
              </a:rPr>
              <a:t>Introductory Questions</a:t>
            </a:r>
          </a:p>
        </p:txBody>
      </p:sp>
      <p:sp>
        <p:nvSpPr>
          <p:cNvPr id="3" name="TextBox 2"/>
          <p:cNvSpPr txBox="1"/>
          <p:nvPr/>
        </p:nvSpPr>
        <p:spPr>
          <a:xfrm>
            <a:off x="152400" y="1385017"/>
            <a:ext cx="7010400" cy="1219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How much water does a person need</a:t>
            </a:r>
            <a:r>
              <a:rPr kumimoji="0" lang="en-US" sz="3200" b="0" i="0" u="none" strike="noStrike" kern="1200" cap="none" spc="0" normalizeH="0" noProof="0" dirty="0" smtClean="0">
                <a:ln>
                  <a:noFill/>
                </a:ln>
                <a:solidFill>
                  <a:schemeClr val="bg1"/>
                </a:solidFill>
                <a:effectLst/>
                <a:uLnTx/>
                <a:uFillTx/>
                <a:latin typeface="Perpetua" pitchFamily="18" charset="0"/>
                <a:ea typeface="+mj-ea"/>
                <a:cs typeface="+mj-cs"/>
              </a:rPr>
              <a:t> to drink in a day?</a:t>
            </a: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4" name="TextBox 3"/>
          <p:cNvSpPr txBox="1"/>
          <p:nvPr/>
        </p:nvSpPr>
        <p:spPr>
          <a:xfrm>
            <a:off x="1143000" y="2723347"/>
            <a:ext cx="3657600" cy="609600"/>
          </a:xfrm>
          <a:prstGeom prst="rect">
            <a:avLst/>
          </a:prstGeom>
        </p:spPr>
        <p:txBody>
          <a:bodyPr vert="horz" wrap="square" lIns="91440" tIns="45720" rIns="91440" bIns="45720" rtlCol="0" anchor="ctr">
            <a:normAutofit/>
          </a:bodyPr>
          <a:lstStyle/>
          <a:p>
            <a:pPr marL="342900" marR="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kumimoji="0" lang="en-US" sz="2800" b="0" i="0" u="none" strike="noStrike" kern="1200" cap="none" spc="0" normalizeH="0" baseline="0" noProof="0" dirty="0" smtClean="0">
                <a:ln>
                  <a:noFill/>
                </a:ln>
                <a:solidFill>
                  <a:schemeClr val="bg1"/>
                </a:solidFill>
                <a:effectLst/>
                <a:uLnTx/>
                <a:uFillTx/>
                <a:latin typeface="Perpetua" pitchFamily="18" charset="0"/>
                <a:ea typeface="+mj-ea"/>
                <a:cs typeface="+mj-cs"/>
              </a:rPr>
              <a:t>Approximately 3 liters</a:t>
            </a:r>
          </a:p>
        </p:txBody>
      </p:sp>
      <p:sp>
        <p:nvSpPr>
          <p:cNvPr id="5" name="TextBox 4"/>
          <p:cNvSpPr txBox="1"/>
          <p:nvPr/>
        </p:nvSpPr>
        <p:spPr>
          <a:xfrm>
            <a:off x="1219200" y="4569334"/>
            <a:ext cx="4267200" cy="914400"/>
          </a:xfrm>
          <a:prstGeom prst="rect">
            <a:avLst/>
          </a:prstGeom>
        </p:spPr>
        <p:txBody>
          <a:bodyPr vert="horz" wrap="none" lIns="91440" tIns="45720" rIns="91440" bIns="45720" rtlCol="0" anchor="ctr">
            <a:normAutofit/>
          </a:bodyPr>
          <a:lstStyle/>
          <a:p>
            <a:pPr marL="457200" marR="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kumimoji="0" lang="en-US" sz="2800" b="0" i="0" u="none" strike="noStrike" kern="1200" cap="none" spc="0" normalizeH="0" baseline="0" noProof="0" dirty="0" err="1" smtClean="0">
                <a:ln>
                  <a:noFill/>
                </a:ln>
                <a:solidFill>
                  <a:schemeClr val="bg1"/>
                </a:solidFill>
                <a:effectLst/>
                <a:uLnTx/>
                <a:uFillTx/>
                <a:latin typeface="Perpetua" pitchFamily="18" charset="0"/>
                <a:ea typeface="+mj-ea"/>
                <a:cs typeface="+mj-cs"/>
              </a:rPr>
              <a:t>Teays</a:t>
            </a:r>
            <a:r>
              <a:rPr kumimoji="0" lang="en-US" sz="2800" b="0" i="0" u="none" strike="noStrike" kern="1200" cap="none" spc="0" normalizeH="0" baseline="0" noProof="0" dirty="0" smtClean="0">
                <a:ln>
                  <a:noFill/>
                </a:ln>
                <a:solidFill>
                  <a:schemeClr val="bg1"/>
                </a:solidFill>
                <a:effectLst/>
                <a:uLnTx/>
                <a:uFillTx/>
                <a:latin typeface="Perpetua" pitchFamily="18" charset="0"/>
                <a:ea typeface="+mj-ea"/>
                <a:cs typeface="+mj-cs"/>
              </a:rPr>
              <a:t> Aquifer</a:t>
            </a: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 </a:t>
            </a:r>
          </a:p>
        </p:txBody>
      </p:sp>
      <p:sp>
        <p:nvSpPr>
          <p:cNvPr id="7" name="TextBox 6"/>
          <p:cNvSpPr txBox="1"/>
          <p:nvPr/>
        </p:nvSpPr>
        <p:spPr>
          <a:xfrm>
            <a:off x="152400" y="3883534"/>
            <a:ext cx="6543540" cy="6858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Where does your drinking water come from?</a:t>
            </a:r>
          </a:p>
        </p:txBody>
      </p:sp>
    </p:spTree>
    <p:extLst>
      <p:ext uri="{BB962C8B-B14F-4D97-AF65-F5344CB8AC3E}">
        <p14:creationId xmlns:p14="http://schemas.microsoft.com/office/powerpoint/2010/main" val="239576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8978"/>
            <a:ext cx="7543800" cy="12954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5400" b="1" i="0" u="none" strike="noStrike" kern="1200" cap="none" spc="0" normalizeH="0" baseline="0" noProof="0" dirty="0" smtClean="0">
                <a:ln>
                  <a:noFill/>
                </a:ln>
                <a:solidFill>
                  <a:schemeClr val="bg1"/>
                </a:solidFill>
                <a:effectLst/>
                <a:uLnTx/>
                <a:uFillTx/>
                <a:latin typeface="Perpetua" pitchFamily="18" charset="0"/>
                <a:ea typeface="+mj-ea"/>
                <a:cs typeface="+mj-cs"/>
              </a:rPr>
              <a:t>Introductory Questions</a:t>
            </a:r>
          </a:p>
        </p:txBody>
      </p:sp>
      <p:sp>
        <p:nvSpPr>
          <p:cNvPr id="3" name="TextBox 2"/>
          <p:cNvSpPr txBox="1"/>
          <p:nvPr/>
        </p:nvSpPr>
        <p:spPr>
          <a:xfrm>
            <a:off x="152400" y="1676400"/>
            <a:ext cx="7848600" cy="1219200"/>
          </a:xfrm>
          <a:prstGeom prst="rect">
            <a:avLst/>
          </a:prstGeom>
        </p:spPr>
        <p:txBody>
          <a:bodyPr vert="horz" wrap="square" lIns="91440" tIns="45720" rIns="91440" bIns="45720" rtlCol="0" anchor="ctr">
            <a:normAutofit/>
          </a:bodyPr>
          <a:lstStyle/>
          <a:p>
            <a:pPr>
              <a:spcBef>
                <a:spcPct val="0"/>
              </a:spcBef>
            </a:pPr>
            <a:r>
              <a:rPr lang="en-US" sz="3200" dirty="0">
                <a:solidFill>
                  <a:schemeClr val="bg1"/>
                </a:solidFill>
                <a:latin typeface="Perpetua" pitchFamily="18" charset="0"/>
              </a:rPr>
              <a:t>How do you know that your water is clean and safe to drink?</a:t>
            </a:r>
          </a:p>
        </p:txBody>
      </p:sp>
      <p:sp>
        <p:nvSpPr>
          <p:cNvPr id="7" name="TextBox 6"/>
          <p:cNvSpPr txBox="1"/>
          <p:nvPr/>
        </p:nvSpPr>
        <p:spPr>
          <a:xfrm>
            <a:off x="173865" y="3486685"/>
            <a:ext cx="8001000" cy="6858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What might you do if your water were not clean and safe to drink? </a:t>
            </a:r>
          </a:p>
        </p:txBody>
      </p:sp>
      <p:sp>
        <p:nvSpPr>
          <p:cNvPr id="8" name="TextBox 7"/>
          <p:cNvSpPr txBox="1"/>
          <p:nvPr/>
        </p:nvSpPr>
        <p:spPr>
          <a:xfrm>
            <a:off x="152400" y="4876800"/>
            <a:ext cx="8001000" cy="6858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What do you suppose might happen to people if they drink unsafe</a:t>
            </a:r>
            <a:r>
              <a:rPr kumimoji="0" lang="en-US" sz="3200" b="0" i="0" u="none" strike="noStrike" kern="1200" cap="none" spc="0" normalizeH="0" noProof="0" dirty="0" smtClean="0">
                <a:ln>
                  <a:noFill/>
                </a:ln>
                <a:solidFill>
                  <a:schemeClr val="bg1"/>
                </a:solidFill>
                <a:effectLst/>
                <a:uLnTx/>
                <a:uFillTx/>
                <a:latin typeface="Perpetua" pitchFamily="18" charset="0"/>
                <a:ea typeface="+mj-ea"/>
                <a:cs typeface="+mj-cs"/>
              </a:rPr>
              <a:t> or unclean water?</a:t>
            </a: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 </a:t>
            </a:r>
          </a:p>
        </p:txBody>
      </p:sp>
    </p:spTree>
    <p:extLst>
      <p:ext uri="{BB962C8B-B14F-4D97-AF65-F5344CB8AC3E}">
        <p14:creationId xmlns:p14="http://schemas.microsoft.com/office/powerpoint/2010/main" val="195696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00" y="365441"/>
            <a:ext cx="7772400" cy="12192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800" b="1" i="0" u="none" strike="noStrike" kern="1200" cap="none" spc="0" normalizeH="0" baseline="0" noProof="0" dirty="0" smtClean="0">
                <a:ln>
                  <a:noFill/>
                </a:ln>
                <a:solidFill>
                  <a:schemeClr val="bg1"/>
                </a:solidFill>
                <a:effectLst/>
                <a:uLnTx/>
                <a:uFillTx/>
                <a:latin typeface="Perpetua" pitchFamily="18" charset="0"/>
                <a:ea typeface="+mj-ea"/>
                <a:cs typeface="+mj-cs"/>
              </a:rPr>
              <a:t>Polluted Water in Indiana…</a:t>
            </a:r>
          </a:p>
        </p:txBody>
      </p:sp>
      <p:sp>
        <p:nvSpPr>
          <p:cNvPr id="3" name="TextBox 2"/>
          <p:cNvSpPr txBox="1"/>
          <p:nvPr/>
        </p:nvSpPr>
        <p:spPr>
          <a:xfrm>
            <a:off x="2590800" y="1006012"/>
            <a:ext cx="4495800" cy="21336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smtClean="0">
                <a:ln>
                  <a:noFill/>
                </a:ln>
                <a:solidFill>
                  <a:schemeClr val="bg1"/>
                </a:solidFill>
                <a:effectLst/>
                <a:uLnTx/>
                <a:uFillTx/>
                <a:latin typeface="Perpetua" pitchFamily="18" charset="0"/>
                <a:ea typeface="+mj-ea"/>
                <a:cs typeface="+mj-cs"/>
              </a:rPr>
              <a:t>WABASH RIVER!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25" y="3124200"/>
            <a:ext cx="3409950" cy="2913957"/>
          </a:xfrm>
          <a:prstGeom prst="rect">
            <a:avLst/>
          </a:prstGeom>
        </p:spPr>
      </p:pic>
    </p:spTree>
    <p:extLst>
      <p:ext uri="{BB962C8B-B14F-4D97-AF65-F5344CB8AC3E}">
        <p14:creationId xmlns:p14="http://schemas.microsoft.com/office/powerpoint/2010/main" val="8411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304800"/>
            <a:ext cx="6172200" cy="9906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5400" b="1" u="none" strike="noStrike" kern="1200" cap="none" spc="0" normalizeH="0" baseline="0" noProof="0" dirty="0" smtClean="0">
                <a:ln>
                  <a:noFill/>
                </a:ln>
                <a:solidFill>
                  <a:schemeClr val="bg1"/>
                </a:solidFill>
                <a:effectLst/>
                <a:uLnTx/>
                <a:uFillTx/>
                <a:latin typeface="Perpetua" pitchFamily="18" charset="0"/>
                <a:ea typeface="+mj-ea"/>
                <a:cs typeface="+mj-cs"/>
              </a:rPr>
              <a:t>Discussion</a:t>
            </a:r>
          </a:p>
        </p:txBody>
      </p:sp>
      <p:sp>
        <p:nvSpPr>
          <p:cNvPr id="6" name="TextBox 5"/>
          <p:cNvSpPr txBox="1"/>
          <p:nvPr/>
        </p:nvSpPr>
        <p:spPr>
          <a:xfrm>
            <a:off x="381000" y="3733800"/>
            <a:ext cx="7772400" cy="1219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rPr>
              <a:t>What</a:t>
            </a:r>
            <a:r>
              <a:rPr kumimoji="0" lang="en-US" sz="3600" b="0" i="0" u="none" strike="noStrike" kern="1200" cap="none" spc="0" normalizeH="0" noProof="0" dirty="0" smtClean="0">
                <a:ln>
                  <a:noFill/>
                </a:ln>
                <a:solidFill>
                  <a:schemeClr val="bg1"/>
                </a:solidFill>
                <a:effectLst/>
                <a:uLnTx/>
                <a:uFillTx/>
                <a:latin typeface="Perpetua" pitchFamily="18" charset="0"/>
                <a:ea typeface="+mj-ea"/>
                <a:cs typeface="+mj-cs"/>
              </a:rPr>
              <a:t> are some contaminants in the Wabash River?</a:t>
            </a:r>
            <a:endPar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7" name="TextBox 6"/>
          <p:cNvSpPr txBox="1"/>
          <p:nvPr/>
        </p:nvSpPr>
        <p:spPr>
          <a:xfrm>
            <a:off x="381000" y="1752600"/>
            <a:ext cx="7772400" cy="1219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rPr>
              <a:t>What</a:t>
            </a:r>
            <a:r>
              <a:rPr kumimoji="0" lang="en-US" sz="3600" b="0" i="0" u="none" strike="noStrike" kern="1200" cap="none" spc="0" normalizeH="0" noProof="0" dirty="0" smtClean="0">
                <a:ln>
                  <a:noFill/>
                </a:ln>
                <a:solidFill>
                  <a:schemeClr val="bg1"/>
                </a:solidFill>
                <a:effectLst/>
                <a:uLnTx/>
                <a:uFillTx/>
                <a:latin typeface="Perpetua" pitchFamily="18" charset="0"/>
                <a:ea typeface="+mj-ea"/>
                <a:cs typeface="+mj-cs"/>
              </a:rPr>
              <a:t> are some ways that people use the Wabash River?</a:t>
            </a:r>
            <a:endPar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402697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304800"/>
            <a:ext cx="6172200" cy="9906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5400" b="1" u="none" strike="noStrike" kern="1200" cap="none" spc="0" normalizeH="0" baseline="0" noProof="0" dirty="0" smtClean="0">
                <a:ln>
                  <a:noFill/>
                </a:ln>
                <a:solidFill>
                  <a:schemeClr val="bg1"/>
                </a:solidFill>
                <a:effectLst/>
                <a:uLnTx/>
                <a:uFillTx/>
                <a:latin typeface="Perpetua" pitchFamily="18" charset="0"/>
                <a:ea typeface="+mj-ea"/>
                <a:cs typeface="+mj-cs"/>
              </a:rPr>
              <a:t>Discussion</a:t>
            </a:r>
          </a:p>
        </p:txBody>
      </p:sp>
      <p:sp>
        <p:nvSpPr>
          <p:cNvPr id="6" name="TextBox 5"/>
          <p:cNvSpPr txBox="1"/>
          <p:nvPr/>
        </p:nvSpPr>
        <p:spPr>
          <a:xfrm>
            <a:off x="381000" y="3733800"/>
            <a:ext cx="7772400" cy="1219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rPr>
              <a:t>Who do you think works to fix and prevent air, water, and soil contamination?</a:t>
            </a:r>
          </a:p>
        </p:txBody>
      </p:sp>
      <p:sp>
        <p:nvSpPr>
          <p:cNvPr id="7" name="TextBox 6"/>
          <p:cNvSpPr txBox="1"/>
          <p:nvPr/>
        </p:nvSpPr>
        <p:spPr>
          <a:xfrm>
            <a:off x="381000" y="1752600"/>
            <a:ext cx="7772400" cy="1219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rPr>
              <a:t>What are some ways people</a:t>
            </a:r>
            <a:r>
              <a:rPr kumimoji="0" lang="en-US" sz="3600" b="0" i="0" u="none" strike="noStrike" kern="1200" cap="none" spc="0" normalizeH="0" noProof="0" dirty="0" smtClean="0">
                <a:ln>
                  <a:noFill/>
                </a:ln>
                <a:solidFill>
                  <a:schemeClr val="bg1"/>
                </a:solidFill>
                <a:effectLst/>
                <a:uLnTx/>
                <a:uFillTx/>
                <a:latin typeface="Perpetua" pitchFamily="18" charset="0"/>
                <a:ea typeface="+mj-ea"/>
                <a:cs typeface="+mj-cs"/>
              </a:rPr>
              <a:t> could use the Wabash </a:t>
            </a:r>
            <a:r>
              <a:rPr lang="en-US" sz="3600" dirty="0" smtClean="0">
                <a:solidFill>
                  <a:schemeClr val="bg1"/>
                </a:solidFill>
                <a:latin typeface="Perpetua" pitchFamily="18" charset="0"/>
                <a:ea typeface="+mj-ea"/>
                <a:cs typeface="+mj-cs"/>
              </a:rPr>
              <a:t>River if it were clean?</a:t>
            </a:r>
            <a:endPar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22556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2400"/>
            <a:ext cx="7086600" cy="9144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5400" b="0" i="0" u="none" strike="noStrike" kern="1200" cap="none" spc="0" normalizeH="0" baseline="0" noProof="0" dirty="0" smtClean="0">
                <a:ln>
                  <a:noFill/>
                </a:ln>
                <a:solidFill>
                  <a:schemeClr val="bg1"/>
                </a:solidFill>
                <a:effectLst/>
                <a:uLnTx/>
                <a:uFillTx/>
                <a:latin typeface="Perpetua" pitchFamily="18" charset="0"/>
                <a:ea typeface="+mj-ea"/>
                <a:cs typeface="+mj-cs"/>
              </a:rPr>
              <a:t>Design Task</a:t>
            </a:r>
          </a:p>
        </p:txBody>
      </p:sp>
      <p:sp>
        <p:nvSpPr>
          <p:cNvPr id="3" name="TextBox 2"/>
          <p:cNvSpPr txBox="1"/>
          <p:nvPr/>
        </p:nvSpPr>
        <p:spPr>
          <a:xfrm>
            <a:off x="304800" y="1524000"/>
            <a:ext cx="8534400" cy="4191000"/>
          </a:xfrm>
          <a:prstGeom prst="rect">
            <a:avLst/>
          </a:prstGeom>
        </p:spPr>
        <p:txBody>
          <a:bodyPr vert="horz" wrap="square" lIns="91440" tIns="45720" rIns="91440" bIns="45720" rtlCol="0" anchor="ctr">
            <a:normAutofit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A clean Wabash River would be great for the community.  People could use</a:t>
            </a:r>
            <a:r>
              <a:rPr kumimoji="0" lang="en-US" sz="3200" b="0" i="0" u="none" strike="noStrike" kern="1200" cap="none" spc="0" normalizeH="0" noProof="0" dirty="0" smtClean="0">
                <a:ln>
                  <a:noFill/>
                </a:ln>
                <a:solidFill>
                  <a:schemeClr val="bg1"/>
                </a:solidFill>
                <a:effectLst/>
                <a:uLnTx/>
                <a:uFillTx/>
                <a:latin typeface="Perpetua" pitchFamily="18" charset="0"/>
                <a:ea typeface="+mj-ea"/>
                <a:cs typeface="+mj-cs"/>
              </a:rPr>
              <a:t> the river for swimming, boating, and other water activities.  Also, the area around it could be developed.  The Tippecanoe County Park Board needs your help.  They would like you to develop a water filter that would clean the Wabash River.  Your filters will be judged on the following:  speedy filtration, removal of particles and color, low cost, and volume of water filtered.</a:t>
            </a: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4178213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19800" y="4495800"/>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extBox 2"/>
          <p:cNvSpPr txBox="1"/>
          <p:nvPr/>
        </p:nvSpPr>
        <p:spPr>
          <a:xfrm>
            <a:off x="6134100" y="4724400"/>
            <a:ext cx="2362200" cy="6858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IDENTIFY</a:t>
            </a:r>
            <a:r>
              <a:rPr kumimoji="0" lang="en-US" sz="2800" b="0" i="0" u="none" strike="noStrike" kern="1200" cap="none" spc="0" normalizeH="0" baseline="0" noProof="0" dirty="0" smtClean="0">
                <a:ln>
                  <a:noFill/>
                </a:ln>
                <a:solidFill>
                  <a:schemeClr val="tx1"/>
                </a:solidFill>
                <a:effectLst/>
                <a:uLnTx/>
                <a:uFillTx/>
                <a:latin typeface="Perpetua" pitchFamily="18" charset="0"/>
                <a:ea typeface="+mj-ea"/>
                <a:cs typeface="+mj-cs"/>
              </a:rPr>
              <a:t> </a:t>
            </a: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PROBLEM</a:t>
            </a:r>
            <a:endParaRPr kumimoji="0" lang="en-US" sz="28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609600" y="2799107"/>
            <a:ext cx="6400800" cy="914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Who is the user?</a:t>
            </a:r>
          </a:p>
        </p:txBody>
      </p:sp>
      <p:sp>
        <p:nvSpPr>
          <p:cNvPr id="6" name="TextBox 5"/>
          <p:cNvSpPr txBox="1"/>
          <p:nvPr/>
        </p:nvSpPr>
        <p:spPr>
          <a:xfrm>
            <a:off x="609600" y="228600"/>
            <a:ext cx="6400800" cy="914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What is the problem?</a:t>
            </a:r>
          </a:p>
        </p:txBody>
      </p:sp>
      <p:sp>
        <p:nvSpPr>
          <p:cNvPr id="7" name="TextBox 6"/>
          <p:cNvSpPr txBox="1"/>
          <p:nvPr/>
        </p:nvSpPr>
        <p:spPr>
          <a:xfrm>
            <a:off x="609600" y="1035740"/>
            <a:ext cx="6400800" cy="914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What is the setting?</a:t>
            </a:r>
          </a:p>
        </p:txBody>
      </p:sp>
      <p:sp>
        <p:nvSpPr>
          <p:cNvPr id="8" name="TextBox 7"/>
          <p:cNvSpPr txBox="1"/>
          <p:nvPr/>
        </p:nvSpPr>
        <p:spPr>
          <a:xfrm>
            <a:off x="609600" y="2029653"/>
            <a:ext cx="6400800" cy="914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Who is the client?</a:t>
            </a:r>
          </a:p>
        </p:txBody>
      </p:sp>
      <p:sp>
        <p:nvSpPr>
          <p:cNvPr id="9" name="TextBox 8"/>
          <p:cNvSpPr txBox="1"/>
          <p:nvPr/>
        </p:nvSpPr>
        <p:spPr>
          <a:xfrm>
            <a:off x="609600" y="3713507"/>
            <a:ext cx="5070613" cy="132853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What must your water filter do?</a:t>
            </a:r>
          </a:p>
        </p:txBody>
      </p:sp>
      <p:sp>
        <p:nvSpPr>
          <p:cNvPr id="10" name="TextBox 9"/>
          <p:cNvSpPr txBox="1"/>
          <p:nvPr/>
        </p:nvSpPr>
        <p:spPr>
          <a:xfrm>
            <a:off x="609600" y="4953000"/>
            <a:ext cx="6400800" cy="914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What must you use?</a:t>
            </a:r>
          </a:p>
        </p:txBody>
      </p:sp>
    </p:spTree>
    <p:extLst>
      <p:ext uri="{BB962C8B-B14F-4D97-AF65-F5344CB8AC3E}">
        <p14:creationId xmlns:p14="http://schemas.microsoft.com/office/powerpoint/2010/main" val="231769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53200" y="5105400"/>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extBox 2"/>
          <p:cNvSpPr txBox="1"/>
          <p:nvPr/>
        </p:nvSpPr>
        <p:spPr>
          <a:xfrm>
            <a:off x="6553200" y="5334000"/>
            <a:ext cx="2590800" cy="6858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SHARE AND DEVELOP</a:t>
            </a:r>
            <a:r>
              <a:rPr kumimoji="0" lang="en-US" sz="2400" b="0" i="0" u="none" strike="noStrike" kern="1200" cap="none" spc="0" normalizeH="0" noProof="0" dirty="0" smtClean="0">
                <a:ln>
                  <a:noFill/>
                </a:ln>
                <a:solidFill>
                  <a:schemeClr val="tx1"/>
                </a:solidFill>
                <a:effectLst/>
                <a:uLnTx/>
                <a:uFillTx/>
                <a:latin typeface="Perpetua" pitchFamily="18" charset="0"/>
                <a:ea typeface="+mj-ea"/>
                <a:cs typeface="+mj-cs"/>
              </a:rPr>
              <a:t> A PLAN</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205409" y="457200"/>
            <a:ext cx="8915400" cy="838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How will</a:t>
            </a:r>
            <a:r>
              <a:rPr kumimoji="0" lang="en-US" sz="4000" b="0" i="0" u="none" strike="noStrike" kern="1200" cap="none" spc="0" normalizeH="0" noProof="0" dirty="0" smtClean="0">
                <a:ln>
                  <a:noFill/>
                </a:ln>
                <a:solidFill>
                  <a:schemeClr val="bg1"/>
                </a:solidFill>
                <a:effectLst/>
                <a:uLnTx/>
                <a:uFillTx/>
                <a:latin typeface="Perpetua" pitchFamily="18" charset="0"/>
                <a:ea typeface="+mj-ea"/>
                <a:cs typeface="+mj-cs"/>
              </a:rPr>
              <a:t> you filter the 200 mL of contaminated water?</a:t>
            </a:r>
            <a:endPar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5" name="TextBox 4"/>
          <p:cNvSpPr txBox="1"/>
          <p:nvPr/>
        </p:nvSpPr>
        <p:spPr>
          <a:xfrm>
            <a:off x="457200" y="1219200"/>
            <a:ext cx="6781800" cy="48006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Supply List &amp; Cost:</a:t>
            </a:r>
          </a:p>
          <a:p>
            <a:pPr marL="0" marR="0" indent="0" algn="l" defTabSz="914400" rtl="0" eaLnBrk="1" fontAlgn="auto" latinLnBrk="0" hangingPunct="1">
              <a:lnSpc>
                <a:spcPct val="100000"/>
              </a:lnSpc>
              <a:spcBef>
                <a:spcPct val="0"/>
              </a:spcBef>
              <a:spcAft>
                <a:spcPts val="0"/>
              </a:spcAft>
              <a:buClrTx/>
              <a:buSzTx/>
              <a:buFontTx/>
              <a:buNone/>
              <a:tabLst/>
            </a:pPr>
            <a:endParaRPr lang="en-US" sz="3200" dirty="0" smtClean="0">
              <a:solidFill>
                <a:schemeClr val="bg1"/>
              </a:solidFill>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lang="en-US" sz="3200" dirty="0" smtClean="0">
                <a:solidFill>
                  <a:schemeClr val="bg1"/>
                </a:solidFill>
                <a:latin typeface="Perpetua" pitchFamily="18" charset="0"/>
                <a:ea typeface="+mj-ea"/>
                <a:cs typeface="+mj-cs"/>
              </a:rPr>
              <a:t>1 Filter Holder		$5.00</a:t>
            </a:r>
          </a:p>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1 Screen			$1.00</a:t>
            </a:r>
          </a:p>
          <a:p>
            <a:pPr marL="0" marR="0" indent="0" algn="l" defTabSz="914400" rtl="0" eaLnBrk="1" fontAlgn="auto" latinLnBrk="0" hangingPunct="1">
              <a:lnSpc>
                <a:spcPct val="100000"/>
              </a:lnSpc>
              <a:spcBef>
                <a:spcPct val="0"/>
              </a:spcBef>
              <a:spcAft>
                <a:spcPts val="0"/>
              </a:spcAft>
              <a:buClrTx/>
              <a:buSzTx/>
              <a:buFontTx/>
              <a:buNone/>
              <a:tabLst/>
            </a:pPr>
            <a:r>
              <a:rPr lang="en-US" sz="3200" dirty="0" smtClean="0">
                <a:solidFill>
                  <a:schemeClr val="bg1"/>
                </a:solidFill>
                <a:latin typeface="Perpetua" pitchFamily="18" charset="0"/>
                <a:ea typeface="+mj-ea"/>
                <a:cs typeface="+mj-cs"/>
              </a:rPr>
              <a:t>1 Container of Gravel	$1.00</a:t>
            </a:r>
          </a:p>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1</a:t>
            </a:r>
            <a:r>
              <a:rPr kumimoji="0" lang="en-US" sz="3200" b="0" i="0" u="none" strike="noStrike" kern="1200" cap="none" spc="0" normalizeH="0" noProof="0" dirty="0" smtClean="0">
                <a:ln>
                  <a:noFill/>
                </a:ln>
                <a:solidFill>
                  <a:schemeClr val="bg1"/>
                </a:solidFill>
                <a:effectLst/>
                <a:uLnTx/>
                <a:uFillTx/>
                <a:latin typeface="Perpetua" pitchFamily="18" charset="0"/>
                <a:ea typeface="+mj-ea"/>
                <a:cs typeface="+mj-cs"/>
              </a:rPr>
              <a:t> Container of Sand	$1.00</a:t>
            </a:r>
          </a:p>
          <a:p>
            <a:pPr marL="0" marR="0" indent="0" algn="l" defTabSz="914400" rtl="0" eaLnBrk="1" fontAlgn="auto" latinLnBrk="0" hangingPunct="1">
              <a:lnSpc>
                <a:spcPct val="100000"/>
              </a:lnSpc>
              <a:spcBef>
                <a:spcPct val="0"/>
              </a:spcBef>
              <a:spcAft>
                <a:spcPts val="0"/>
              </a:spcAft>
              <a:buClrTx/>
              <a:buSzTx/>
              <a:buFontTx/>
              <a:buNone/>
              <a:tabLst/>
            </a:pPr>
            <a:r>
              <a:rPr lang="en-US" sz="3200" baseline="0" dirty="0" smtClean="0">
                <a:solidFill>
                  <a:schemeClr val="bg1"/>
                </a:solidFill>
                <a:latin typeface="Perpetua" pitchFamily="18" charset="0"/>
                <a:ea typeface="+mj-ea"/>
                <a:cs typeface="+mj-cs"/>
              </a:rPr>
              <a:t>5</a:t>
            </a:r>
            <a:r>
              <a:rPr lang="en-US" sz="3200" dirty="0" smtClean="0">
                <a:solidFill>
                  <a:schemeClr val="bg1"/>
                </a:solidFill>
                <a:latin typeface="Perpetua" pitchFamily="18" charset="0"/>
                <a:ea typeface="+mj-ea"/>
                <a:cs typeface="+mj-cs"/>
              </a:rPr>
              <a:t> Cotton Balls		$1.00</a:t>
            </a:r>
          </a:p>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1</a:t>
            </a:r>
            <a:r>
              <a:rPr kumimoji="0" lang="en-US" sz="3200" b="0" i="0" u="none" strike="noStrike" kern="1200" cap="none" spc="0" normalizeH="0" noProof="0" dirty="0" smtClean="0">
                <a:ln>
                  <a:noFill/>
                </a:ln>
                <a:solidFill>
                  <a:schemeClr val="bg1"/>
                </a:solidFill>
                <a:effectLst/>
                <a:uLnTx/>
                <a:uFillTx/>
                <a:latin typeface="Perpetua" pitchFamily="18" charset="0"/>
                <a:ea typeface="+mj-ea"/>
                <a:cs typeface="+mj-cs"/>
              </a:rPr>
              <a:t> Paper Filter		$0.50</a:t>
            </a:r>
          </a:p>
          <a:p>
            <a:pPr marL="0" marR="0" indent="0" algn="l" defTabSz="914400" rtl="0" eaLnBrk="1" fontAlgn="auto" latinLnBrk="0" hangingPunct="1">
              <a:lnSpc>
                <a:spcPct val="100000"/>
              </a:lnSpc>
              <a:spcBef>
                <a:spcPct val="0"/>
              </a:spcBef>
              <a:spcAft>
                <a:spcPts val="0"/>
              </a:spcAft>
              <a:buClrTx/>
              <a:buSzTx/>
              <a:buFontTx/>
              <a:buNone/>
              <a:tabLst/>
            </a:pPr>
            <a:r>
              <a:rPr lang="en-US" sz="3200" baseline="0" dirty="0" smtClean="0">
                <a:solidFill>
                  <a:schemeClr val="bg1"/>
                </a:solidFill>
                <a:latin typeface="Perpetua" pitchFamily="18" charset="0"/>
                <a:ea typeface="+mj-ea"/>
                <a:cs typeface="+mj-cs"/>
              </a:rPr>
              <a:t>1 Cheese Cloth		$0.75</a:t>
            </a: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2659858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990600"/>
            <a:ext cx="22860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Rounded Rectangle 4"/>
          <p:cNvSpPr/>
          <p:nvPr/>
        </p:nvSpPr>
        <p:spPr>
          <a:xfrm>
            <a:off x="3102258" y="1140281"/>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ounded Rectangle 5"/>
          <p:cNvSpPr/>
          <p:nvPr/>
        </p:nvSpPr>
        <p:spPr>
          <a:xfrm>
            <a:off x="390537" y="2528327"/>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t>IMPROVE AND RETEST</a:t>
            </a:r>
            <a:endParaRPr lang="en-US" sz="2400" dirty="0"/>
          </a:p>
        </p:txBody>
      </p:sp>
      <p:sp>
        <p:nvSpPr>
          <p:cNvPr id="7" name="Rounded Rectangle 6"/>
          <p:cNvSpPr/>
          <p:nvPr/>
        </p:nvSpPr>
        <p:spPr>
          <a:xfrm>
            <a:off x="1158260" y="4604333"/>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000"/>
          </a:p>
        </p:txBody>
      </p:sp>
      <p:sp>
        <p:nvSpPr>
          <p:cNvPr id="8" name="Rounded Rectangle 7"/>
          <p:cNvSpPr/>
          <p:nvPr/>
        </p:nvSpPr>
        <p:spPr>
          <a:xfrm>
            <a:off x="5482173" y="4613620"/>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t>CREATE AND TEST</a:t>
            </a:r>
            <a:endParaRPr lang="en-US" sz="2400" dirty="0"/>
          </a:p>
        </p:txBody>
      </p:sp>
      <p:sp>
        <p:nvSpPr>
          <p:cNvPr id="9" name="Rounded Rectangle 8"/>
          <p:cNvSpPr/>
          <p:nvPr/>
        </p:nvSpPr>
        <p:spPr>
          <a:xfrm>
            <a:off x="5867400" y="2522388"/>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extBox 9"/>
          <p:cNvSpPr txBox="1"/>
          <p:nvPr/>
        </p:nvSpPr>
        <p:spPr>
          <a:xfrm>
            <a:off x="3276600" y="1368881"/>
            <a:ext cx="2362200" cy="6858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IDENTIFY</a:t>
            </a:r>
            <a:r>
              <a:rPr kumimoji="0" lang="en-US" sz="2800" b="0" i="0" u="none" strike="noStrike" kern="1200" cap="none" spc="0" normalizeH="0" baseline="0" noProof="0" dirty="0" smtClean="0">
                <a:ln>
                  <a:noFill/>
                </a:ln>
                <a:solidFill>
                  <a:schemeClr val="tx1"/>
                </a:solidFill>
                <a:effectLst/>
                <a:uLnTx/>
                <a:uFillTx/>
                <a:latin typeface="Perpetua" pitchFamily="18" charset="0"/>
                <a:ea typeface="+mj-ea"/>
                <a:cs typeface="+mj-cs"/>
              </a:rPr>
              <a:t> </a:t>
            </a: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PROBLEM</a:t>
            </a:r>
            <a:endParaRPr kumimoji="0" lang="en-US" sz="28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1" name="TextBox 10"/>
          <p:cNvSpPr txBox="1"/>
          <p:nvPr/>
        </p:nvSpPr>
        <p:spPr>
          <a:xfrm>
            <a:off x="5895426" y="2754312"/>
            <a:ext cx="2667000" cy="596453"/>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SHARE</a:t>
            </a:r>
            <a:r>
              <a:rPr kumimoji="0" lang="en-US" sz="2400" b="0" i="0" u="none" strike="noStrike" kern="1200" cap="none" spc="0" normalizeH="0" noProof="0" dirty="0" smtClean="0">
                <a:ln>
                  <a:noFill/>
                </a:ln>
                <a:solidFill>
                  <a:schemeClr val="tx1"/>
                </a:solidFill>
                <a:effectLst/>
                <a:uLnTx/>
                <a:uFillTx/>
                <a:latin typeface="Perpetua" pitchFamily="18" charset="0"/>
                <a:ea typeface="+mj-ea"/>
                <a:cs typeface="+mj-cs"/>
              </a:rPr>
              <a:t> AND DEVELOP A PLAN</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2" name="TextBox 11"/>
          <p:cNvSpPr txBox="1"/>
          <p:nvPr/>
        </p:nvSpPr>
        <p:spPr>
          <a:xfrm>
            <a:off x="5410200" y="4800600"/>
            <a:ext cx="1981200" cy="53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3" name="TextBox 12"/>
          <p:cNvSpPr txBox="1"/>
          <p:nvPr/>
        </p:nvSpPr>
        <p:spPr>
          <a:xfrm>
            <a:off x="1291610" y="4945612"/>
            <a:ext cx="2324100" cy="5334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COMMUNICATE RESULTS</a:t>
            </a:r>
          </a:p>
        </p:txBody>
      </p:sp>
      <p:sp>
        <p:nvSpPr>
          <p:cNvPr id="14" name="TextBox 13"/>
          <p:cNvSpPr txBox="1"/>
          <p:nvPr/>
        </p:nvSpPr>
        <p:spPr>
          <a:xfrm>
            <a:off x="762000" y="2678269"/>
            <a:ext cx="2286000" cy="59833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pic>
        <p:nvPicPr>
          <p:cNvPr id="16" name="Picture 1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932857">
            <a:off x="6743132" y="1307580"/>
            <a:ext cx="802869" cy="1052741"/>
          </a:xfrm>
          <a:prstGeom prst="roundRect">
            <a:avLst>
              <a:gd name="adj" fmla="val 8594"/>
            </a:avLst>
          </a:prstGeom>
          <a:solidFill>
            <a:srgbClr val="46684A"/>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982713">
            <a:off x="8004006" y="3707471"/>
            <a:ext cx="802869" cy="1052741"/>
          </a:xfrm>
          <a:prstGeom prst="roundRect">
            <a:avLst>
              <a:gd name="adj" fmla="val 8594"/>
            </a:avLst>
          </a:prstGeom>
          <a:solidFill>
            <a:srgbClr val="46684A"/>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044039">
            <a:off x="360565" y="3786860"/>
            <a:ext cx="802869" cy="1052741"/>
          </a:xfrm>
          <a:prstGeom prst="roundRect">
            <a:avLst>
              <a:gd name="adj" fmla="val 8594"/>
            </a:avLst>
          </a:prstGeom>
          <a:solidFill>
            <a:srgbClr val="46684A"/>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842394">
            <a:off x="1363814" y="1261353"/>
            <a:ext cx="802869" cy="1052741"/>
          </a:xfrm>
          <a:prstGeom prst="roundRect">
            <a:avLst>
              <a:gd name="adj" fmla="val 8594"/>
            </a:avLst>
          </a:prstGeom>
          <a:solidFill>
            <a:srgbClr val="46684A"/>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561954">
            <a:off x="4252690" y="5317806"/>
            <a:ext cx="802869" cy="1052741"/>
          </a:xfrm>
          <a:prstGeom prst="roundRect">
            <a:avLst>
              <a:gd name="adj" fmla="val 8594"/>
            </a:avLst>
          </a:prstGeom>
          <a:solidFill>
            <a:srgbClr val="426144"/>
          </a:solidFill>
          <a:ln>
            <a:noFill/>
          </a:ln>
          <a:effectLst>
            <a:reflection blurRad="12700" stA="38000" endPos="28000" dist="5000" dir="5400000" sy="-100000" algn="bl" rotWithShape="0"/>
          </a:effectLst>
        </p:spPr>
      </p:pic>
      <p:sp>
        <p:nvSpPr>
          <p:cNvPr id="21" name="TextBox 20"/>
          <p:cNvSpPr txBox="1"/>
          <p:nvPr/>
        </p:nvSpPr>
        <p:spPr>
          <a:xfrm>
            <a:off x="390537" y="381000"/>
            <a:ext cx="8372463" cy="6096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smtClean="0">
                <a:ln>
                  <a:noFill/>
                </a:ln>
                <a:solidFill>
                  <a:schemeClr val="tx2">
                    <a:lumMod val="20000"/>
                    <a:lumOff val="80000"/>
                  </a:schemeClr>
                </a:solidFill>
                <a:effectLst/>
                <a:uLnTx/>
                <a:uFillTx/>
                <a:latin typeface="Perpetua" pitchFamily="18" charset="0"/>
                <a:ea typeface="+mj-ea"/>
                <a:cs typeface="+mj-cs"/>
              </a:rPr>
              <a:t>SLED Model for Engineering Design</a:t>
            </a:r>
          </a:p>
        </p:txBody>
      </p:sp>
    </p:spTree>
    <p:extLst>
      <p:ext uri="{BB962C8B-B14F-4D97-AF65-F5344CB8AC3E}">
        <p14:creationId xmlns:p14="http://schemas.microsoft.com/office/powerpoint/2010/main" val="1967789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3483"/>
            <a:ext cx="6629400" cy="7620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smtClean="0">
                <a:ln>
                  <a:noFill/>
                </a:ln>
                <a:solidFill>
                  <a:schemeClr val="bg1"/>
                </a:solidFill>
                <a:effectLst/>
                <a:uLnTx/>
                <a:uFillTx/>
                <a:latin typeface="Perpetua" pitchFamily="18" charset="0"/>
                <a:ea typeface="+mj-ea"/>
                <a:cs typeface="+mj-cs"/>
              </a:rPr>
              <a:t>Volume and Mass</a:t>
            </a:r>
          </a:p>
        </p:txBody>
      </p:sp>
      <p:sp>
        <p:nvSpPr>
          <p:cNvPr id="3" name="Rounded Rectangle 2"/>
          <p:cNvSpPr/>
          <p:nvPr/>
        </p:nvSpPr>
        <p:spPr>
          <a:xfrm>
            <a:off x="6415710" y="5558542"/>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CREATE AND TEST</a:t>
            </a:r>
            <a:endParaRPr lang="en-US" dirty="0"/>
          </a:p>
        </p:txBody>
      </p:sp>
      <p:sp>
        <p:nvSpPr>
          <p:cNvPr id="4" name="TextBox 3"/>
          <p:cNvSpPr txBox="1"/>
          <p:nvPr/>
        </p:nvSpPr>
        <p:spPr>
          <a:xfrm>
            <a:off x="319710" y="642659"/>
            <a:ext cx="7391400" cy="762000"/>
          </a:xfrm>
          <a:prstGeom prst="rect">
            <a:avLst/>
          </a:prstGeom>
        </p:spPr>
        <p:txBody>
          <a:bodyPr vert="horz" wrap="square" lIns="91440" tIns="45720" rIns="91440" bIns="45720" rtlCol="0" anchor="ctr">
            <a:normAutofit/>
          </a:bodyPr>
          <a:lstStyle/>
          <a:p>
            <a:pPr marR="0" algn="l" defTabSz="914400" rtl="0" eaLnBrk="1" fontAlgn="auto" latinLnBrk="0" hangingPunct="1">
              <a:lnSpc>
                <a:spcPct val="100000"/>
              </a:lnSpc>
              <a:spcBef>
                <a:spcPct val="0"/>
              </a:spcBef>
              <a:spcAft>
                <a:spcPts val="0"/>
              </a:spcAft>
              <a:buClrTx/>
              <a:buSzTx/>
              <a:tabLst/>
            </a:pPr>
            <a:r>
              <a:rPr lang="en-US" sz="3200" dirty="0" smtClean="0">
                <a:solidFill>
                  <a:schemeClr val="bg1"/>
                </a:solidFill>
                <a:latin typeface="Perpetua" pitchFamily="18" charset="0"/>
                <a:ea typeface="+mj-ea"/>
                <a:cs typeface="+mj-cs"/>
              </a:rPr>
              <a:t>Before Filtered</a:t>
            </a: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5" name="TextBox 4"/>
          <p:cNvSpPr txBox="1"/>
          <p:nvPr/>
        </p:nvSpPr>
        <p:spPr>
          <a:xfrm>
            <a:off x="689113" y="1672139"/>
            <a:ext cx="8686800" cy="1636272"/>
          </a:xfrm>
          <a:prstGeom prst="rect">
            <a:avLst/>
          </a:prstGeom>
        </p:spPr>
        <p:txBody>
          <a:bodyPr vert="horz" wrap="square" lIns="91440" tIns="45720" rIns="91440" bIns="45720" rtlCol="0" anchor="ctr">
            <a:noAutofit/>
          </a:bodyPr>
          <a:lstStyle/>
          <a:p>
            <a:pPr marR="0" algn="l" defTabSz="914400" rtl="0" eaLnBrk="1" fontAlgn="auto" latinLnBrk="0" hangingPunct="1">
              <a:lnSpc>
                <a:spcPct val="100000"/>
              </a:lnSpc>
              <a:spcBef>
                <a:spcPct val="0"/>
              </a:spcBef>
              <a:spcAft>
                <a:spcPts val="0"/>
              </a:spcAft>
              <a:buClrTx/>
              <a:buSzTx/>
              <a:tabLst/>
            </a:pPr>
            <a:r>
              <a:rPr kumimoji="0" lang="en-US" sz="2000" b="0" i="0" u="none" strike="noStrike" kern="1200" cap="none" spc="0" normalizeH="0" noProof="0" dirty="0" smtClean="0">
                <a:ln>
                  <a:noFill/>
                </a:ln>
                <a:solidFill>
                  <a:schemeClr val="bg1"/>
                </a:solidFill>
                <a:effectLst/>
                <a:uLnTx/>
                <a:uFillTx/>
                <a:latin typeface="Perpetua" pitchFamily="18" charset="0"/>
                <a:ea typeface="+mj-ea"/>
                <a:cs typeface="+mj-cs"/>
              </a:rPr>
              <a:t>Filter    				_____g</a:t>
            </a:r>
          </a:p>
          <a:p>
            <a:pPr marR="0" algn="l" defTabSz="914400" rtl="0" eaLnBrk="1" fontAlgn="auto" latinLnBrk="0" hangingPunct="1">
              <a:lnSpc>
                <a:spcPct val="100000"/>
              </a:lnSpc>
              <a:spcBef>
                <a:spcPct val="0"/>
              </a:spcBef>
              <a:spcAft>
                <a:spcPts val="0"/>
              </a:spcAft>
              <a:buClrTx/>
              <a:buSzTx/>
              <a:tabLst/>
            </a:pPr>
            <a:endParaRPr kumimoji="0" lang="en-US" sz="2000" b="0" i="0" u="none" strike="noStrike" kern="1200" cap="none" spc="0" normalizeH="0" baseline="0" noProof="0" dirty="0" smtClean="0">
              <a:ln>
                <a:noFill/>
              </a:ln>
              <a:solidFill>
                <a:schemeClr val="bg1"/>
              </a:solidFill>
              <a:effectLst/>
              <a:uLnTx/>
              <a:uFillTx/>
              <a:latin typeface="Perpetua" pitchFamily="18" charset="0"/>
              <a:ea typeface="+mj-ea"/>
              <a:cs typeface="+mj-cs"/>
            </a:endParaRPr>
          </a:p>
          <a:p>
            <a:pPr marR="0" algn="l" defTabSz="914400" rtl="0" eaLnBrk="1" fontAlgn="auto" latinLnBrk="0" hangingPunct="1">
              <a:lnSpc>
                <a:spcPct val="100000"/>
              </a:lnSpc>
              <a:spcBef>
                <a:spcPct val="0"/>
              </a:spcBef>
              <a:spcAft>
                <a:spcPts val="0"/>
              </a:spcAft>
              <a:buClrTx/>
              <a:buSzTx/>
              <a:tabLst/>
            </a:pPr>
            <a:r>
              <a:rPr kumimoji="0" lang="en-US" sz="2000" b="0" i="0" u="none" strike="noStrike" kern="1200" cap="none" spc="0" normalizeH="0" baseline="0" noProof="0" dirty="0" smtClean="0">
                <a:ln>
                  <a:noFill/>
                </a:ln>
                <a:solidFill>
                  <a:schemeClr val="bg1"/>
                </a:solidFill>
                <a:effectLst/>
                <a:uLnTx/>
                <a:uFillTx/>
                <a:latin typeface="Perpetua" pitchFamily="18" charset="0"/>
                <a:ea typeface="+mj-ea"/>
                <a:cs typeface="+mj-cs"/>
              </a:rPr>
              <a:t>Graduated cylinder		</a:t>
            </a:r>
          </a:p>
          <a:p>
            <a:pPr marR="0" algn="l" defTabSz="914400" rtl="0" eaLnBrk="1" fontAlgn="auto" latinLnBrk="0" hangingPunct="1">
              <a:lnSpc>
                <a:spcPct val="100000"/>
              </a:lnSpc>
              <a:spcBef>
                <a:spcPct val="0"/>
              </a:spcBef>
              <a:spcAft>
                <a:spcPts val="0"/>
              </a:spcAft>
              <a:buClrTx/>
              <a:buSzTx/>
              <a:tabLst/>
            </a:pPr>
            <a:r>
              <a:rPr lang="en-US" sz="2000" dirty="0">
                <a:solidFill>
                  <a:schemeClr val="bg1"/>
                </a:solidFill>
                <a:latin typeface="Perpetua" pitchFamily="18" charset="0"/>
                <a:ea typeface="+mj-ea"/>
                <a:cs typeface="+mj-cs"/>
              </a:rPr>
              <a:t> </a:t>
            </a:r>
            <a:r>
              <a:rPr lang="en-US" sz="2000" dirty="0" smtClean="0">
                <a:solidFill>
                  <a:schemeClr val="bg1"/>
                </a:solidFill>
                <a:latin typeface="Perpetua" pitchFamily="18" charset="0"/>
                <a:ea typeface="+mj-ea"/>
                <a:cs typeface="+mj-cs"/>
              </a:rPr>
              <a:t>with 200mL of 			_____g</a:t>
            </a:r>
          </a:p>
          <a:p>
            <a:pPr marR="0" algn="l" defTabSz="914400" rtl="0" eaLnBrk="1" fontAlgn="auto" latinLnBrk="0" hangingPunct="1">
              <a:lnSpc>
                <a:spcPct val="100000"/>
              </a:lnSpc>
              <a:spcBef>
                <a:spcPct val="0"/>
              </a:spcBef>
              <a:spcAft>
                <a:spcPts val="0"/>
              </a:spcAft>
              <a:buClrTx/>
              <a:buSzTx/>
              <a:tabLst/>
            </a:pPr>
            <a:r>
              <a:rPr lang="en-US" sz="2000" dirty="0" smtClean="0">
                <a:solidFill>
                  <a:schemeClr val="bg1"/>
                </a:solidFill>
                <a:latin typeface="Perpetua" pitchFamily="18" charset="0"/>
                <a:ea typeface="+mj-ea"/>
                <a:cs typeface="+mj-cs"/>
              </a:rPr>
              <a:t>contaminated water</a:t>
            </a:r>
          </a:p>
          <a:p>
            <a:pPr marR="0" algn="l" defTabSz="914400" rtl="0" eaLnBrk="1" fontAlgn="auto" latinLnBrk="0" hangingPunct="1">
              <a:lnSpc>
                <a:spcPct val="100000"/>
              </a:lnSpc>
              <a:spcBef>
                <a:spcPct val="0"/>
              </a:spcBef>
              <a:spcAft>
                <a:spcPts val="0"/>
              </a:spcAft>
              <a:buClrTx/>
              <a:buSzTx/>
              <a:tabLst/>
            </a:pPr>
            <a:endParaRPr lang="en-US" sz="2000" dirty="0">
              <a:solidFill>
                <a:schemeClr val="bg1"/>
              </a:solidFill>
              <a:latin typeface="Perpetua" pitchFamily="18" charset="0"/>
              <a:ea typeface="+mj-ea"/>
              <a:cs typeface="+mj-cs"/>
            </a:endParaRPr>
          </a:p>
          <a:p>
            <a:pPr marR="0" algn="l" defTabSz="914400" rtl="0" eaLnBrk="1" fontAlgn="auto" latinLnBrk="0" hangingPunct="1">
              <a:lnSpc>
                <a:spcPct val="100000"/>
              </a:lnSpc>
              <a:spcBef>
                <a:spcPct val="0"/>
              </a:spcBef>
              <a:spcAft>
                <a:spcPts val="0"/>
              </a:spcAft>
              <a:buClrTx/>
              <a:buSzTx/>
              <a:tabLst/>
            </a:pPr>
            <a:r>
              <a:rPr kumimoji="0" lang="en-US" sz="2000" b="0" i="0" u="none" strike="noStrike" kern="1200" cap="none" spc="0" normalizeH="0" baseline="0" noProof="0" dirty="0" smtClean="0">
                <a:ln>
                  <a:noFill/>
                </a:ln>
                <a:solidFill>
                  <a:schemeClr val="bg1"/>
                </a:solidFill>
                <a:effectLst/>
                <a:uLnTx/>
                <a:uFillTx/>
                <a:latin typeface="Perpetua" pitchFamily="18" charset="0"/>
                <a:ea typeface="+mj-ea"/>
                <a:cs typeface="+mj-cs"/>
              </a:rPr>
              <a:t>Total				_____g</a:t>
            </a:r>
          </a:p>
        </p:txBody>
      </p:sp>
      <p:sp>
        <p:nvSpPr>
          <p:cNvPr id="8" name="TextBox 7"/>
          <p:cNvSpPr txBox="1"/>
          <p:nvPr/>
        </p:nvSpPr>
        <p:spPr>
          <a:xfrm>
            <a:off x="319710" y="3575891"/>
            <a:ext cx="7391400" cy="762000"/>
          </a:xfrm>
          <a:prstGeom prst="rect">
            <a:avLst/>
          </a:prstGeom>
        </p:spPr>
        <p:txBody>
          <a:bodyPr vert="horz" wrap="square" lIns="91440" tIns="45720" rIns="91440" bIns="45720" rtlCol="0" anchor="ctr">
            <a:normAutofit/>
          </a:bodyPr>
          <a:lstStyle/>
          <a:p>
            <a:pPr marR="0" algn="l" defTabSz="914400" rtl="0" eaLnBrk="1" fontAlgn="auto" latinLnBrk="0" hangingPunct="1">
              <a:lnSpc>
                <a:spcPct val="100000"/>
              </a:lnSpc>
              <a:spcBef>
                <a:spcPct val="0"/>
              </a:spcBef>
              <a:spcAft>
                <a:spcPts val="0"/>
              </a:spcAft>
              <a:buClrTx/>
              <a:buSzTx/>
              <a:tabLst/>
            </a:pPr>
            <a:r>
              <a:rPr lang="en-US" sz="3200" dirty="0" smtClean="0">
                <a:solidFill>
                  <a:schemeClr val="bg1"/>
                </a:solidFill>
                <a:latin typeface="Perpetua" pitchFamily="18" charset="0"/>
                <a:ea typeface="+mj-ea"/>
                <a:cs typeface="+mj-cs"/>
              </a:rPr>
              <a:t>After Filtered</a:t>
            </a: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9" name="TextBox 8"/>
          <p:cNvSpPr txBox="1"/>
          <p:nvPr/>
        </p:nvSpPr>
        <p:spPr>
          <a:xfrm>
            <a:off x="689113" y="4306771"/>
            <a:ext cx="8686800" cy="1636272"/>
          </a:xfrm>
          <a:prstGeom prst="rect">
            <a:avLst/>
          </a:prstGeom>
        </p:spPr>
        <p:txBody>
          <a:bodyPr vert="horz" wrap="square" lIns="91440" tIns="45720" rIns="91440" bIns="45720" rtlCol="0" anchor="ctr">
            <a:normAutofit fontScale="62500" lnSpcReduction="20000"/>
          </a:bodyPr>
          <a:lstStyle/>
          <a:p>
            <a:pPr marR="0" algn="l" defTabSz="914400" rtl="0" eaLnBrk="1" fontAlgn="auto" latinLnBrk="0" hangingPunct="1">
              <a:lnSpc>
                <a:spcPct val="100000"/>
              </a:lnSpc>
              <a:spcBef>
                <a:spcPct val="0"/>
              </a:spcBef>
              <a:spcAft>
                <a:spcPts val="0"/>
              </a:spcAft>
              <a:buClrTx/>
              <a:buSzTx/>
              <a:tabLst/>
            </a:pPr>
            <a:r>
              <a:rPr kumimoji="0" lang="en-US" sz="3200" b="0" i="0" u="none" strike="noStrike" kern="1200" cap="none" spc="0" normalizeH="0" noProof="0" dirty="0" smtClean="0">
                <a:ln>
                  <a:noFill/>
                </a:ln>
                <a:solidFill>
                  <a:schemeClr val="bg1"/>
                </a:solidFill>
                <a:effectLst/>
                <a:uLnTx/>
                <a:uFillTx/>
                <a:latin typeface="Perpetua" pitchFamily="18" charset="0"/>
                <a:ea typeface="+mj-ea"/>
                <a:cs typeface="+mj-cs"/>
              </a:rPr>
              <a:t>Filter    				_____g</a:t>
            </a:r>
          </a:p>
          <a:p>
            <a:pPr marR="0" algn="l" defTabSz="914400" rtl="0" eaLnBrk="1" fontAlgn="auto" latinLnBrk="0" hangingPunct="1">
              <a:lnSpc>
                <a:spcPct val="100000"/>
              </a:lnSpc>
              <a:spcBef>
                <a:spcPct val="0"/>
              </a:spcBef>
              <a:spcAft>
                <a:spcPts val="0"/>
              </a:spcAft>
              <a:buClrTx/>
              <a:buSzTx/>
              <a:tabLst/>
            </a:pP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a:p>
            <a:pPr marR="0" algn="l" defTabSz="914400" rtl="0" eaLnBrk="1" fontAlgn="auto" latinLnBrk="0" hangingPunct="1">
              <a:lnSpc>
                <a:spcPct val="100000"/>
              </a:lnSpc>
              <a:spcBef>
                <a:spcPct val="0"/>
              </a:spcBef>
              <a:spcAft>
                <a:spcPts val="0"/>
              </a:spcAft>
              <a:buClrTx/>
              <a:buSzTx/>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Graduated cylinder		</a:t>
            </a:r>
          </a:p>
          <a:p>
            <a:pPr marR="0" algn="l" defTabSz="914400" rtl="0" eaLnBrk="1" fontAlgn="auto" latinLnBrk="0" hangingPunct="1">
              <a:lnSpc>
                <a:spcPct val="100000"/>
              </a:lnSpc>
              <a:spcBef>
                <a:spcPct val="0"/>
              </a:spcBef>
              <a:spcAft>
                <a:spcPts val="0"/>
              </a:spcAft>
              <a:buClrTx/>
              <a:buSzTx/>
              <a:tabLst/>
            </a:pPr>
            <a:r>
              <a:rPr lang="en-US" sz="3200" dirty="0">
                <a:solidFill>
                  <a:schemeClr val="bg1"/>
                </a:solidFill>
                <a:latin typeface="Perpetua" pitchFamily="18" charset="0"/>
                <a:ea typeface="+mj-ea"/>
                <a:cs typeface="+mj-cs"/>
              </a:rPr>
              <a:t> </a:t>
            </a:r>
            <a:r>
              <a:rPr lang="en-US" sz="3200" dirty="0" smtClean="0">
                <a:solidFill>
                  <a:schemeClr val="bg1"/>
                </a:solidFill>
                <a:latin typeface="Perpetua" pitchFamily="18" charset="0"/>
                <a:ea typeface="+mj-ea"/>
                <a:cs typeface="+mj-cs"/>
              </a:rPr>
              <a:t>with filtered water			_____g</a:t>
            </a:r>
          </a:p>
          <a:p>
            <a:pPr marR="0" algn="l" defTabSz="914400" rtl="0" eaLnBrk="1" fontAlgn="auto" latinLnBrk="0" hangingPunct="1">
              <a:lnSpc>
                <a:spcPct val="100000"/>
              </a:lnSpc>
              <a:spcBef>
                <a:spcPct val="0"/>
              </a:spcBef>
              <a:spcAft>
                <a:spcPts val="0"/>
              </a:spcAft>
              <a:buClrTx/>
              <a:buSzTx/>
              <a:tabLst/>
            </a:pPr>
            <a:endParaRPr lang="en-US" sz="3200" dirty="0">
              <a:solidFill>
                <a:schemeClr val="bg1"/>
              </a:solidFill>
              <a:latin typeface="Perpetua" pitchFamily="18" charset="0"/>
              <a:ea typeface="+mj-ea"/>
              <a:cs typeface="+mj-cs"/>
            </a:endParaRPr>
          </a:p>
          <a:p>
            <a:pPr marR="0" algn="l" defTabSz="914400" rtl="0" eaLnBrk="1" fontAlgn="auto" latinLnBrk="0" hangingPunct="1">
              <a:lnSpc>
                <a:spcPct val="100000"/>
              </a:lnSpc>
              <a:spcBef>
                <a:spcPct val="0"/>
              </a:spcBef>
              <a:spcAft>
                <a:spcPts val="0"/>
              </a:spcAft>
              <a:buClrTx/>
              <a:buSzTx/>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Total				_____g</a:t>
            </a:r>
          </a:p>
        </p:txBody>
      </p:sp>
    </p:spTree>
    <p:extLst>
      <p:ext uri="{BB962C8B-B14F-4D97-AF65-F5344CB8AC3E}">
        <p14:creationId xmlns:p14="http://schemas.microsoft.com/office/powerpoint/2010/main" val="2917897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15710" y="5558542"/>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extBox 2"/>
          <p:cNvSpPr txBox="1"/>
          <p:nvPr/>
        </p:nvSpPr>
        <p:spPr>
          <a:xfrm>
            <a:off x="6415710" y="5787142"/>
            <a:ext cx="2590800" cy="6858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CREATE AND TEST</a:t>
            </a:r>
          </a:p>
        </p:txBody>
      </p:sp>
      <p:sp>
        <p:nvSpPr>
          <p:cNvPr id="5" name="TextBox 4"/>
          <p:cNvSpPr txBox="1"/>
          <p:nvPr/>
        </p:nvSpPr>
        <p:spPr>
          <a:xfrm>
            <a:off x="381000" y="685800"/>
            <a:ext cx="3200400" cy="1295400"/>
          </a:xfrm>
          <a:prstGeom prst="rect">
            <a:avLst/>
          </a:prstGeom>
        </p:spPr>
        <p:txBody>
          <a:bodyPr vert="horz" wrap="square" lIns="91440" tIns="45720" rIns="91440" bIns="45720" rtlCol="0" anchor="ctr">
            <a:norm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3000" b="1" i="0" strike="noStrike" kern="1200" cap="none" spc="0" normalizeH="0" baseline="0" noProof="0" dirty="0" smtClean="0">
                <a:ln>
                  <a:noFill/>
                </a:ln>
                <a:solidFill>
                  <a:schemeClr val="bg1"/>
                </a:solidFill>
                <a:effectLst/>
                <a:uLnTx/>
                <a:uFillTx/>
                <a:latin typeface="Perpetua" pitchFamily="18" charset="0"/>
                <a:ea typeface="+mj-ea"/>
                <a:cs typeface="+mj-cs"/>
              </a:rPr>
              <a:t>        </a:t>
            </a:r>
            <a:r>
              <a:rPr kumimoji="0" lang="en-US" sz="3000" b="1" i="0" u="sng" strike="noStrike" kern="1200" cap="none" spc="0" normalizeH="0" baseline="0" noProof="0" dirty="0" smtClean="0">
                <a:ln>
                  <a:noFill/>
                </a:ln>
                <a:solidFill>
                  <a:schemeClr val="bg1"/>
                </a:solidFill>
                <a:effectLst/>
                <a:uLnTx/>
                <a:uFillTx/>
                <a:latin typeface="Perpetua" pitchFamily="18" charset="0"/>
                <a:ea typeface="+mj-ea"/>
                <a:cs typeface="+mj-cs"/>
              </a:rPr>
              <a:t>Cost </a:t>
            </a:r>
          </a:p>
          <a:p>
            <a:pPr marL="0" marR="0" indent="0"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Score  	Cost of filter</a:t>
            </a:r>
          </a:p>
          <a:p>
            <a:pPr marR="0" defTabSz="914400" rtl="0" eaLnBrk="1" fontAlgn="auto" latinLnBrk="0" hangingPunct="1">
              <a:lnSpc>
                <a:spcPct val="100000"/>
              </a:lnSpc>
              <a:spcBef>
                <a:spcPct val="0"/>
              </a:spcBef>
              <a:spcAft>
                <a:spcPts val="0"/>
              </a:spcAft>
              <a:buClrTx/>
              <a:buSzTx/>
              <a:tabLst/>
            </a:pPr>
            <a:endParaRPr kumimoji="0" lang="en-US" sz="2000" b="0" i="0"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6" name="TextBox 5"/>
          <p:cNvSpPr txBox="1"/>
          <p:nvPr/>
        </p:nvSpPr>
        <p:spPr>
          <a:xfrm>
            <a:off x="571500" y="1333500"/>
            <a:ext cx="838200" cy="1600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3</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2</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1</a:t>
            </a:r>
          </a:p>
        </p:txBody>
      </p:sp>
      <p:sp>
        <p:nvSpPr>
          <p:cNvPr id="7" name="TextBox 6"/>
          <p:cNvSpPr txBox="1"/>
          <p:nvPr/>
        </p:nvSpPr>
        <p:spPr>
          <a:xfrm>
            <a:off x="1409700" y="1770822"/>
            <a:ext cx="1524000" cy="1143000"/>
          </a:xfrm>
          <a:prstGeom prst="rect">
            <a:avLst/>
          </a:prstGeom>
        </p:spPr>
        <p:txBody>
          <a:bodyPr vert="horz" wrap="square" lIns="91440" tIns="45720" rIns="91440" bIns="45720" rtlCol="0" anchor="ctr">
            <a:normAutofit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$10+</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$7 - $9.99</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$5 - $6.99</a:t>
            </a: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Rectangle 7"/>
          <p:cNvSpPr/>
          <p:nvPr/>
        </p:nvSpPr>
        <p:spPr>
          <a:xfrm>
            <a:off x="381000" y="3200400"/>
            <a:ext cx="2973457" cy="984885"/>
          </a:xfrm>
          <a:prstGeom prst="rect">
            <a:avLst/>
          </a:prstGeom>
        </p:spPr>
        <p:txBody>
          <a:bodyPr wrap="square">
            <a:spAutoFit/>
          </a:bodyPr>
          <a:lstStyle/>
          <a:p>
            <a:pPr>
              <a:spcBef>
                <a:spcPct val="0"/>
              </a:spcBef>
            </a:pPr>
            <a:r>
              <a:rPr lang="en-US" sz="3000" b="1" dirty="0" smtClean="0">
                <a:solidFill>
                  <a:schemeClr val="bg1"/>
                </a:solidFill>
                <a:latin typeface="Perpetua" pitchFamily="18" charset="0"/>
              </a:rPr>
              <a:t>     </a:t>
            </a:r>
            <a:r>
              <a:rPr lang="en-US" sz="3000" b="1" u="sng" dirty="0" smtClean="0">
                <a:solidFill>
                  <a:schemeClr val="bg1"/>
                </a:solidFill>
                <a:latin typeface="Perpetua" pitchFamily="18" charset="0"/>
              </a:rPr>
              <a:t> Time</a:t>
            </a:r>
          </a:p>
          <a:p>
            <a:pPr>
              <a:spcBef>
                <a:spcPct val="0"/>
              </a:spcBef>
            </a:pPr>
            <a:r>
              <a:rPr lang="en-US" sz="2800" dirty="0" smtClean="0">
                <a:solidFill>
                  <a:schemeClr val="bg1"/>
                </a:solidFill>
                <a:latin typeface="Perpetua" pitchFamily="18" charset="0"/>
              </a:rPr>
              <a:t>Score  	Filtering Time</a:t>
            </a:r>
            <a:endParaRPr lang="en-US" sz="2800" dirty="0"/>
          </a:p>
        </p:txBody>
      </p:sp>
      <p:sp>
        <p:nvSpPr>
          <p:cNvPr id="9" name="TextBox 8"/>
          <p:cNvSpPr txBox="1"/>
          <p:nvPr/>
        </p:nvSpPr>
        <p:spPr>
          <a:xfrm>
            <a:off x="626993" y="4076700"/>
            <a:ext cx="838200" cy="1600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3</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2</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1</a:t>
            </a:r>
          </a:p>
        </p:txBody>
      </p:sp>
      <p:sp>
        <p:nvSpPr>
          <p:cNvPr id="10" name="TextBox 9"/>
          <p:cNvSpPr txBox="1"/>
          <p:nvPr/>
        </p:nvSpPr>
        <p:spPr>
          <a:xfrm>
            <a:off x="1465193" y="4451985"/>
            <a:ext cx="1524000" cy="1143000"/>
          </a:xfrm>
          <a:prstGeom prst="rect">
            <a:avLst/>
          </a:prstGeom>
        </p:spPr>
        <p:txBody>
          <a:bodyPr vert="horz" wrap="square" lIns="91440" tIns="45720" rIns="91440" bIns="45720" rtlCol="0" anchor="ctr">
            <a:normAutofit fontScale="925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120s +</a:t>
            </a:r>
            <a:endPar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60s - 199s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Less than 60s</a:t>
            </a: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1" name="TextBox 10"/>
          <p:cNvSpPr txBox="1"/>
          <p:nvPr/>
        </p:nvSpPr>
        <p:spPr>
          <a:xfrm>
            <a:off x="3929270" y="685800"/>
            <a:ext cx="5181600" cy="1295400"/>
          </a:xfrm>
          <a:prstGeom prst="rect">
            <a:avLst/>
          </a:prstGeom>
        </p:spPr>
        <p:txBody>
          <a:bodyPr vert="horz" wrap="square" lIns="91440" tIns="45720" rIns="91440" bIns="45720" rtlCol="0" anchor="ctr">
            <a:norm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3000" b="1" i="0" strike="noStrike" kern="1200" cap="none" spc="0" normalizeH="0" baseline="0" noProof="0" dirty="0" smtClean="0">
                <a:ln>
                  <a:noFill/>
                </a:ln>
                <a:solidFill>
                  <a:schemeClr val="bg1"/>
                </a:solidFill>
                <a:effectLst/>
                <a:uLnTx/>
                <a:uFillTx/>
                <a:latin typeface="Perpetua" pitchFamily="18" charset="0"/>
                <a:ea typeface="+mj-ea"/>
                <a:cs typeface="+mj-cs"/>
              </a:rPr>
              <a:t>    </a:t>
            </a:r>
            <a:r>
              <a:rPr kumimoji="0" lang="en-US" sz="3000" b="1" i="0" u="sng" strike="noStrike" kern="1200" cap="none" spc="0" normalizeH="0" baseline="0" noProof="0" dirty="0" smtClean="0">
                <a:ln>
                  <a:noFill/>
                </a:ln>
                <a:solidFill>
                  <a:schemeClr val="bg1"/>
                </a:solidFill>
                <a:effectLst/>
                <a:uLnTx/>
                <a:uFillTx/>
                <a:latin typeface="Perpetua" pitchFamily="18" charset="0"/>
                <a:ea typeface="+mj-ea"/>
                <a:cs typeface="+mj-cs"/>
              </a:rPr>
              <a:t>Color and Particles </a:t>
            </a:r>
          </a:p>
          <a:p>
            <a:pPr marL="0" marR="0" indent="0"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Score  		Color &amp; Particles</a:t>
            </a:r>
          </a:p>
          <a:p>
            <a:pPr marR="0" defTabSz="914400" rtl="0" eaLnBrk="1" fontAlgn="auto" latinLnBrk="0" hangingPunct="1">
              <a:lnSpc>
                <a:spcPct val="100000"/>
              </a:lnSpc>
              <a:spcBef>
                <a:spcPct val="0"/>
              </a:spcBef>
              <a:spcAft>
                <a:spcPts val="0"/>
              </a:spcAft>
              <a:buClrTx/>
              <a:buSzTx/>
              <a:tabLst/>
            </a:pPr>
            <a:endParaRPr kumimoji="0" lang="en-US" sz="2000" b="0" i="0"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12" name="TextBox 11"/>
          <p:cNvSpPr txBox="1"/>
          <p:nvPr/>
        </p:nvSpPr>
        <p:spPr>
          <a:xfrm>
            <a:off x="4248150" y="1333500"/>
            <a:ext cx="838200" cy="1600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3</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2</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1</a:t>
            </a:r>
          </a:p>
        </p:txBody>
      </p:sp>
      <p:sp>
        <p:nvSpPr>
          <p:cNvPr id="13" name="TextBox 12"/>
          <p:cNvSpPr txBox="1"/>
          <p:nvPr/>
        </p:nvSpPr>
        <p:spPr>
          <a:xfrm>
            <a:off x="5791200" y="1748459"/>
            <a:ext cx="2971800" cy="1143000"/>
          </a:xfrm>
          <a:prstGeom prst="rect">
            <a:avLst/>
          </a:prstGeom>
        </p:spPr>
        <p:txBody>
          <a:bodyPr vert="horz" wrap="square" lIns="91440" tIns="45720" rIns="91440" bIns="45720" rtlCol="0" anchor="ctr">
            <a:normAutofit fontScale="925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No change</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Some color &amp; few particles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Clear &amp; no particles</a:t>
            </a: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4" name="TextBox 13"/>
          <p:cNvSpPr txBox="1"/>
          <p:nvPr/>
        </p:nvSpPr>
        <p:spPr>
          <a:xfrm>
            <a:off x="4176091" y="3200400"/>
            <a:ext cx="5181600" cy="1295400"/>
          </a:xfrm>
          <a:prstGeom prst="rect">
            <a:avLst/>
          </a:prstGeom>
        </p:spPr>
        <p:txBody>
          <a:bodyPr vert="horz" wrap="square" lIns="91440" tIns="45720" rIns="91440" bIns="45720" rtlCol="0" anchor="ctr">
            <a:norm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3000" b="1" i="0" strike="noStrike" kern="1200" cap="none" spc="0" normalizeH="0" baseline="0" noProof="0" dirty="0" smtClean="0">
                <a:ln>
                  <a:noFill/>
                </a:ln>
                <a:solidFill>
                  <a:schemeClr val="bg1"/>
                </a:solidFill>
                <a:effectLst/>
                <a:uLnTx/>
                <a:uFillTx/>
                <a:latin typeface="Perpetua" pitchFamily="18" charset="0"/>
                <a:ea typeface="+mj-ea"/>
                <a:cs typeface="+mj-cs"/>
              </a:rPr>
              <a:t>    </a:t>
            </a:r>
            <a:r>
              <a:rPr kumimoji="0" lang="en-US" sz="3000" b="1" i="0" u="sng" strike="noStrike" kern="1200" cap="none" spc="0" normalizeH="0" baseline="0" noProof="0" dirty="0" smtClean="0">
                <a:ln>
                  <a:noFill/>
                </a:ln>
                <a:solidFill>
                  <a:schemeClr val="bg1"/>
                </a:solidFill>
                <a:effectLst/>
                <a:uLnTx/>
                <a:uFillTx/>
                <a:latin typeface="Perpetua" pitchFamily="18" charset="0"/>
                <a:ea typeface="+mj-ea"/>
                <a:cs typeface="+mj-cs"/>
              </a:rPr>
              <a:t>Volume</a:t>
            </a:r>
          </a:p>
          <a:p>
            <a:pPr marL="0" marR="0" indent="0"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Score  		</a:t>
            </a:r>
            <a:r>
              <a:rPr lang="en-US" sz="2800" noProof="0" dirty="0" err="1" smtClean="0">
                <a:solidFill>
                  <a:schemeClr val="bg1"/>
                </a:solidFill>
                <a:latin typeface="Perpetua" pitchFamily="18" charset="0"/>
                <a:ea typeface="+mj-ea"/>
                <a:cs typeface="+mj-cs"/>
              </a:rPr>
              <a:t>Amt</a:t>
            </a:r>
            <a:r>
              <a:rPr lang="en-US" sz="2800" dirty="0" smtClean="0">
                <a:solidFill>
                  <a:schemeClr val="bg1"/>
                </a:solidFill>
                <a:latin typeface="Perpetua" pitchFamily="18" charset="0"/>
                <a:ea typeface="+mj-ea"/>
                <a:cs typeface="+mj-cs"/>
              </a:rPr>
              <a:t>. of filtered water</a:t>
            </a:r>
            <a:endParaRPr lang="en-US" sz="2800" noProof="0" dirty="0" smtClean="0">
              <a:solidFill>
                <a:schemeClr val="bg1"/>
              </a:solidFill>
              <a:latin typeface="Perpetua" pitchFamily="18" charset="0"/>
              <a:ea typeface="+mj-ea"/>
              <a:cs typeface="+mj-cs"/>
            </a:endParaRPr>
          </a:p>
          <a:p>
            <a:pPr marR="0" defTabSz="914400" rtl="0" eaLnBrk="1" fontAlgn="auto" latinLnBrk="0" hangingPunct="1">
              <a:lnSpc>
                <a:spcPct val="100000"/>
              </a:lnSpc>
              <a:spcBef>
                <a:spcPct val="0"/>
              </a:spcBef>
              <a:spcAft>
                <a:spcPts val="0"/>
              </a:spcAft>
              <a:buClrTx/>
              <a:buSzTx/>
              <a:tabLst/>
            </a:pPr>
            <a:endParaRPr kumimoji="0" lang="en-US" sz="2000" b="0" i="0"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15" name="TextBox 14"/>
          <p:cNvSpPr txBox="1"/>
          <p:nvPr/>
        </p:nvSpPr>
        <p:spPr>
          <a:xfrm>
            <a:off x="4298260" y="3962400"/>
            <a:ext cx="838200" cy="1600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3</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2</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1</a:t>
            </a:r>
          </a:p>
        </p:txBody>
      </p:sp>
      <p:sp>
        <p:nvSpPr>
          <p:cNvPr id="16" name="TextBox 15"/>
          <p:cNvSpPr txBox="1"/>
          <p:nvPr/>
        </p:nvSpPr>
        <p:spPr>
          <a:xfrm>
            <a:off x="6323357" y="4415542"/>
            <a:ext cx="3034333" cy="1028700"/>
          </a:xfrm>
          <a:prstGeom prst="rect">
            <a:avLst/>
          </a:prstGeom>
        </p:spPr>
        <p:txBody>
          <a:bodyPr vert="horz" wrap="square" lIns="91440" tIns="45720" rIns="91440" bIns="45720" rtlCol="0" anchor="ctr">
            <a:normAutofit fontScale="925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Less than 100mL</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100mL - 149mL</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150mL</a:t>
            </a:r>
            <a:r>
              <a:rPr kumimoji="0" lang="en-US" sz="2400" b="0" i="0" u="none" strike="noStrike" kern="1200" cap="none" spc="0" normalizeH="0" noProof="0" dirty="0" smtClean="0">
                <a:ln>
                  <a:noFill/>
                </a:ln>
                <a:solidFill>
                  <a:schemeClr val="bg1"/>
                </a:solidFill>
                <a:effectLst/>
                <a:uLnTx/>
                <a:uFillTx/>
                <a:latin typeface="Perpetua" pitchFamily="18" charset="0"/>
                <a:ea typeface="+mj-ea"/>
                <a:cs typeface="+mj-cs"/>
              </a:rPr>
              <a:t> +</a:t>
            </a:r>
            <a:endPar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3195212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15710" y="5558542"/>
            <a:ext cx="2590800" cy="1143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extBox 2"/>
          <p:cNvSpPr txBox="1"/>
          <p:nvPr/>
        </p:nvSpPr>
        <p:spPr>
          <a:xfrm>
            <a:off x="6415710" y="5558542"/>
            <a:ext cx="2590800" cy="1070858"/>
          </a:xfrm>
          <a:prstGeom prst="rect">
            <a:avLst/>
          </a:prstGeom>
        </p:spPr>
        <p:txBody>
          <a:bodyPr vert="horz" wrap="square" lIns="91440" tIns="45720" rIns="91440" bIns="45720" rtlCol="0" anchor="ctr">
            <a:normAutofit fontScale="92500" lnSpcReduction="1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COMMUNICATE RESULTS AND REDESIGN</a:t>
            </a:r>
          </a:p>
        </p:txBody>
      </p:sp>
      <p:sp>
        <p:nvSpPr>
          <p:cNvPr id="4" name="TextBox 3"/>
          <p:cNvSpPr txBox="1"/>
          <p:nvPr/>
        </p:nvSpPr>
        <p:spPr>
          <a:xfrm>
            <a:off x="342900" y="282521"/>
            <a:ext cx="5181600" cy="95747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4000" dirty="0" smtClean="0">
                <a:solidFill>
                  <a:schemeClr val="bg1"/>
                </a:solidFill>
                <a:latin typeface="Perpetua" pitchFamily="18" charset="0"/>
                <a:ea typeface="+mj-ea"/>
                <a:cs typeface="+mj-cs"/>
              </a:rPr>
              <a:t>Share Scores and Totals</a:t>
            </a:r>
            <a:endPar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
        <p:nvSpPr>
          <p:cNvPr id="5" name="TextBox 4"/>
          <p:cNvSpPr txBox="1"/>
          <p:nvPr/>
        </p:nvSpPr>
        <p:spPr>
          <a:xfrm>
            <a:off x="342900" y="1981200"/>
            <a:ext cx="52578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rPr>
              <a:t>Examine Filters</a:t>
            </a:r>
          </a:p>
        </p:txBody>
      </p:sp>
      <p:sp>
        <p:nvSpPr>
          <p:cNvPr id="6" name="TextBox 5"/>
          <p:cNvSpPr txBox="1"/>
          <p:nvPr/>
        </p:nvSpPr>
        <p:spPr>
          <a:xfrm>
            <a:off x="914400" y="3048000"/>
            <a:ext cx="5867400" cy="2819400"/>
          </a:xfrm>
          <a:prstGeom prst="rect">
            <a:avLst/>
          </a:prstGeom>
        </p:spPr>
        <p:txBody>
          <a:bodyPr vert="horz" wrap="square" lIns="91440" tIns="45720" rIns="91440" bIns="45720" rtlCol="0" anchor="ctr">
            <a:noAutofit/>
          </a:bodyPr>
          <a:lstStyle/>
          <a:p>
            <a:pPr marL="457200" marR="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pPr>
            <a:r>
              <a:rPr kumimoji="0" lang="en-US" sz="2800" b="0" i="0" u="none" strike="noStrike" kern="1200" cap="none" spc="0" normalizeH="0" baseline="0" noProof="0" dirty="0" smtClean="0">
                <a:ln>
                  <a:noFill/>
                </a:ln>
                <a:solidFill>
                  <a:schemeClr val="bg1"/>
                </a:solidFill>
                <a:effectLst/>
                <a:uLnTx/>
                <a:uFillTx/>
                <a:latin typeface="Perpetua" pitchFamily="18" charset="0"/>
                <a:ea typeface="+mj-ea"/>
                <a:cs typeface="+mj-cs"/>
              </a:rPr>
              <a:t>What part worked best?</a:t>
            </a:r>
          </a:p>
          <a:p>
            <a:pPr marL="914400" lvl="1" indent="-457200">
              <a:spcBef>
                <a:spcPct val="0"/>
              </a:spcBef>
              <a:buFont typeface="Arial" panose="020B0604020202020204" pitchFamily="34" charset="0"/>
              <a:buChar char="•"/>
            </a:pPr>
            <a:r>
              <a:rPr lang="en-US" sz="2400" dirty="0" smtClean="0">
                <a:solidFill>
                  <a:schemeClr val="bg1"/>
                </a:solidFill>
                <a:latin typeface="Perpetua" pitchFamily="18" charset="0"/>
                <a:ea typeface="+mj-ea"/>
                <a:cs typeface="+mj-cs"/>
              </a:rPr>
              <a:t>Why?</a:t>
            </a:r>
          </a:p>
          <a:p>
            <a:pPr marL="457200" marR="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pPr>
            <a:r>
              <a:rPr lang="en-US" sz="2800" dirty="0" smtClean="0">
                <a:solidFill>
                  <a:schemeClr val="bg1"/>
                </a:solidFill>
                <a:latin typeface="Perpetua" pitchFamily="18" charset="0"/>
                <a:ea typeface="+mj-ea"/>
                <a:cs typeface="+mj-cs"/>
              </a:rPr>
              <a:t>What didn’t work?</a:t>
            </a:r>
          </a:p>
          <a:p>
            <a:pPr marL="914400" lvl="1" indent="-457200">
              <a:spcBef>
                <a:spcPct val="0"/>
              </a:spcBef>
              <a:buFont typeface="Arial" panose="020B0604020202020204" pitchFamily="34" charset="0"/>
              <a:buChar char="•"/>
            </a:pPr>
            <a:r>
              <a:rPr lang="en-US" sz="2400" dirty="0" smtClean="0">
                <a:solidFill>
                  <a:schemeClr val="bg1"/>
                </a:solidFill>
                <a:latin typeface="Perpetua" pitchFamily="18" charset="0"/>
                <a:ea typeface="+mj-ea"/>
                <a:cs typeface="+mj-cs"/>
              </a:rPr>
              <a:t>Why?</a:t>
            </a:r>
          </a:p>
          <a:p>
            <a:pPr marL="457200" marR="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pPr>
            <a:r>
              <a:rPr lang="en-US" sz="2800" dirty="0" smtClean="0">
                <a:solidFill>
                  <a:schemeClr val="bg1"/>
                </a:solidFill>
                <a:latin typeface="Perpetua" pitchFamily="18" charset="0"/>
                <a:ea typeface="+mj-ea"/>
                <a:cs typeface="+mj-cs"/>
              </a:rPr>
              <a:t>What are some changes you will make when you redesign your filter?</a:t>
            </a:r>
          </a:p>
        </p:txBody>
      </p:sp>
      <p:sp>
        <p:nvSpPr>
          <p:cNvPr id="8" name="TextBox 7"/>
          <p:cNvSpPr txBox="1"/>
          <p:nvPr/>
        </p:nvSpPr>
        <p:spPr>
          <a:xfrm>
            <a:off x="342900" y="1147058"/>
            <a:ext cx="73533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rPr>
              <a:t>Post Observation of Filtered</a:t>
            </a:r>
            <a:r>
              <a:rPr kumimoji="0" lang="en-US" sz="3600" b="0" i="0" u="none" strike="noStrike" kern="1200" cap="none" spc="0" normalizeH="0" noProof="0" dirty="0" smtClean="0">
                <a:ln>
                  <a:noFill/>
                </a:ln>
                <a:solidFill>
                  <a:schemeClr val="bg1"/>
                </a:solidFill>
                <a:effectLst/>
                <a:uLnTx/>
                <a:uFillTx/>
                <a:latin typeface="Perpetua" pitchFamily="18" charset="0"/>
                <a:ea typeface="+mj-ea"/>
                <a:cs typeface="+mj-cs"/>
              </a:rPr>
              <a:t> Water</a:t>
            </a:r>
            <a:endPar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985349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745228"/>
            <a:ext cx="6781800" cy="3436372"/>
          </a:xfrm>
          <a:prstGeom prst="rect">
            <a:avLst/>
          </a:prstGeom>
        </p:spPr>
        <p:txBody>
          <a:bodyPr vert="horz" wrap="square" lIns="91440" tIns="45720" rIns="91440" bIns="45720" rtlCol="0" anchor="ctr">
            <a:normAutofit/>
          </a:bodyPr>
          <a:lstStyle/>
          <a:p>
            <a:pPr marL="342900" marR="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lang="en-US" sz="2800" dirty="0" smtClean="0">
                <a:solidFill>
                  <a:schemeClr val="bg1"/>
                </a:solidFill>
                <a:latin typeface="Perpetua" pitchFamily="18" charset="0"/>
                <a:ea typeface="+mj-ea"/>
                <a:cs typeface="+mj-cs"/>
              </a:rPr>
              <a:t>Guest speaker: ksmith@Lafayette.in.gov</a:t>
            </a:r>
          </a:p>
          <a:p>
            <a:pPr marL="342900" marR="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lang="en-US" sz="2800" dirty="0" smtClean="0">
                <a:solidFill>
                  <a:schemeClr val="bg1"/>
                </a:solidFill>
                <a:latin typeface="Perpetua" pitchFamily="18" charset="0"/>
                <a:ea typeface="+mj-ea"/>
                <a:cs typeface="+mj-cs"/>
              </a:rPr>
              <a:t>Write a thank you letter to guest speaker</a:t>
            </a:r>
          </a:p>
          <a:p>
            <a:pPr marL="342900" marR="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lang="en-US" sz="2800" dirty="0" smtClean="0">
                <a:solidFill>
                  <a:schemeClr val="bg1"/>
                </a:solidFill>
                <a:latin typeface="Perpetua" pitchFamily="18" charset="0"/>
                <a:ea typeface="+mj-ea"/>
                <a:cs typeface="+mj-cs"/>
              </a:rPr>
              <a:t>Write a reflection using 4 vocab words</a:t>
            </a:r>
          </a:p>
          <a:p>
            <a:pPr marL="342900" marR="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lang="en-US" sz="2800" dirty="0" smtClean="0">
                <a:solidFill>
                  <a:schemeClr val="bg1"/>
                </a:solidFill>
                <a:latin typeface="Perpetua" pitchFamily="18" charset="0"/>
                <a:ea typeface="+mj-ea"/>
                <a:cs typeface="+mj-cs"/>
              </a:rPr>
              <a:t>Research project /Wabash River</a:t>
            </a:r>
          </a:p>
          <a:p>
            <a:pPr marL="342900" marR="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lang="en-US" sz="2800" dirty="0" smtClean="0">
                <a:solidFill>
                  <a:schemeClr val="bg1"/>
                </a:solidFill>
                <a:latin typeface="Perpetua" pitchFamily="18" charset="0"/>
                <a:ea typeface="+mj-ea"/>
                <a:cs typeface="+mj-cs"/>
              </a:rPr>
              <a:t>Write a story about life in Lafayette with a clean Wabash River</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 </a:t>
            </a:r>
          </a:p>
        </p:txBody>
      </p:sp>
      <p:sp>
        <p:nvSpPr>
          <p:cNvPr id="7" name="TextBox 6"/>
          <p:cNvSpPr txBox="1"/>
          <p:nvPr/>
        </p:nvSpPr>
        <p:spPr>
          <a:xfrm>
            <a:off x="152400" y="641986"/>
            <a:ext cx="52578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Extension Activities</a:t>
            </a:r>
            <a:r>
              <a:rPr kumimoji="0" lang="en-US" sz="3600" b="0" i="0" u="none" strike="noStrike" kern="1200" cap="none" spc="0" normalizeH="0" noProof="0" dirty="0" smtClean="0">
                <a:ln>
                  <a:noFill/>
                </a:ln>
                <a:solidFill>
                  <a:schemeClr val="bg1"/>
                </a:solidFill>
                <a:effectLst/>
                <a:uLnTx/>
                <a:uFillTx/>
                <a:latin typeface="Perpetua" pitchFamily="18" charset="0"/>
                <a:ea typeface="+mj-ea"/>
                <a:cs typeface="+mj-cs"/>
              </a:rPr>
              <a:t> </a:t>
            </a:r>
            <a:endParaRPr kumimoji="0" lang="en-US" sz="36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2376105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457200"/>
            <a:ext cx="5105400" cy="8382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bg1"/>
                </a:solidFill>
                <a:effectLst/>
                <a:uLnTx/>
                <a:uFillTx/>
                <a:latin typeface="Perpetua" pitchFamily="18" charset="0"/>
                <a:ea typeface="+mj-ea"/>
                <a:cs typeface="+mj-cs"/>
              </a:rPr>
              <a:t>References</a:t>
            </a:r>
          </a:p>
        </p:txBody>
      </p:sp>
      <p:sp>
        <p:nvSpPr>
          <p:cNvPr id="3" name="TextBox 2"/>
          <p:cNvSpPr txBox="1"/>
          <p:nvPr/>
        </p:nvSpPr>
        <p:spPr>
          <a:xfrm>
            <a:off x="533400" y="1371600"/>
            <a:ext cx="7162800" cy="2971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www.freedictionary.com</a:t>
            </a:r>
          </a:p>
          <a:p>
            <a:pPr marL="0" marR="0" indent="0" algn="l" defTabSz="914400" rtl="0" eaLnBrk="1" fontAlgn="auto" latinLnBrk="0" hangingPunct="1">
              <a:lnSpc>
                <a:spcPct val="100000"/>
              </a:lnSpc>
              <a:spcBef>
                <a:spcPct val="0"/>
              </a:spcBef>
              <a:spcAft>
                <a:spcPts val="0"/>
              </a:spcAft>
              <a:buClrTx/>
              <a:buSzTx/>
              <a:buFontTx/>
              <a:buNone/>
              <a:tabLst/>
            </a:pPr>
            <a:r>
              <a:rPr lang="en-US" sz="3200" noProof="0" dirty="0" smtClean="0">
                <a:solidFill>
                  <a:schemeClr val="bg1"/>
                </a:solidFill>
                <a:latin typeface="Perpetua" pitchFamily="18" charset="0"/>
                <a:ea typeface="+mj-ea"/>
                <a:cs typeface="+mj-cs"/>
              </a:rPr>
              <a:t>www.hopedeal.wordpress.com</a:t>
            </a:r>
          </a:p>
          <a:p>
            <a:pPr marL="0" marR="0" indent="0" algn="l" defTabSz="914400" rtl="0" eaLnBrk="1" fontAlgn="auto" latinLnBrk="0" hangingPunct="1">
              <a:lnSpc>
                <a:spcPct val="100000"/>
              </a:lnSpc>
              <a:spcBef>
                <a:spcPct val="0"/>
              </a:spcBef>
              <a:spcAft>
                <a:spcPts val="0"/>
              </a:spcAft>
              <a:buClrTx/>
              <a:buSzTx/>
              <a:buFontTx/>
              <a:buNone/>
              <a:tabLst/>
            </a:pPr>
            <a:r>
              <a:rPr lang="en-US" sz="3200" noProof="0" dirty="0" smtClean="0">
                <a:solidFill>
                  <a:schemeClr val="bg1"/>
                </a:solidFill>
                <a:latin typeface="Perpetua" pitchFamily="18" charset="0"/>
                <a:ea typeface="+mj-ea"/>
                <a:cs typeface="+mj-cs"/>
              </a:rPr>
              <a:t>www.Wabash.edu</a:t>
            </a: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632209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3200" noProof="0" dirty="0" smtClean="0">
                <a:solidFill>
                  <a:schemeClr val="tx2">
                    <a:lumMod val="20000"/>
                    <a:lumOff val="80000"/>
                  </a:schemeClr>
                </a:solidFill>
                <a:latin typeface="Perpetua" pitchFamily="18" charset="0"/>
                <a:ea typeface="+mj-ea"/>
                <a:cs typeface="+mj-cs"/>
              </a:rPr>
              <a:t>Contaminate</a:t>
            </a:r>
          </a:p>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3200" noProof="0" dirty="0" smtClean="0">
                <a:solidFill>
                  <a:schemeClr val="tx2">
                    <a:lumMod val="20000"/>
                    <a:lumOff val="80000"/>
                  </a:schemeClr>
                </a:solidFill>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Filtration</a:t>
            </a:r>
          </a:p>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3200" noProof="0" dirty="0" smtClean="0">
                <a:solidFill>
                  <a:schemeClr val="tx2">
                    <a:lumMod val="20000"/>
                    <a:lumOff val="80000"/>
                  </a:schemeClr>
                </a:solidFill>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3200" noProof="0" dirty="0" smtClean="0">
                <a:solidFill>
                  <a:schemeClr val="tx2">
                    <a:lumMod val="20000"/>
                    <a:lumOff val="80000"/>
                  </a:schemeClr>
                </a:solidFill>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4223144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3600" b="1" noProof="0" dirty="0" smtClean="0">
                <a:solidFill>
                  <a:schemeClr val="bg1"/>
                </a:solidFill>
                <a:effectLst>
                  <a:outerShdw blurRad="38100" dist="38100" dir="2700000" algn="tl">
                    <a:srgbClr val="000000">
                      <a:alpha val="43137"/>
                    </a:srgbClr>
                  </a:outerShdw>
                </a:effectLst>
                <a:latin typeface="Perpetua" pitchFamily="18" charset="0"/>
                <a:ea typeface="+mj-ea"/>
                <a:cs typeface="+mj-cs"/>
              </a:rPr>
              <a:t>Contaminate</a:t>
            </a:r>
            <a:endParaRPr lang="en-US" sz="4400" b="1" noProof="0" dirty="0" smtClean="0">
              <a:solidFill>
                <a:schemeClr val="bg1"/>
              </a:solidFill>
              <a:effectLst>
                <a:outerShdw blurRad="38100" dist="38100" dir="2700000" algn="tl">
                  <a:srgbClr val="000000">
                    <a:alpha val="43137"/>
                  </a:srgbClr>
                </a:outerShdw>
              </a:effectLst>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Filtration</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3581400" y="1600200"/>
            <a:ext cx="4419600" cy="27432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norm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rPr>
              <a:t>To make</a:t>
            </a:r>
            <a:r>
              <a:rPr kumimoji="0" lang="en-US" sz="3600" b="0" i="0" u="none" strike="noStrike" kern="1200" cap="none" spc="0" normalizeH="0" noProof="0" dirty="0" smtClean="0">
                <a:ln>
                  <a:noFill/>
                </a:ln>
                <a:solidFill>
                  <a:schemeClr val="tx1"/>
                </a:solidFill>
                <a:effectLst/>
                <a:uLnTx/>
                <a:uFillTx/>
                <a:latin typeface="Perpetua" pitchFamily="18" charset="0"/>
                <a:ea typeface="+mj-ea"/>
                <a:cs typeface="+mj-cs"/>
              </a:rPr>
              <a:t> impure</a:t>
            </a:r>
            <a:endPar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412359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Contaminate</a:t>
            </a:r>
            <a:endParaRPr lang="en-US" sz="3600" noProof="0" dirty="0" smtClean="0">
              <a:solidFill>
                <a:schemeClr val="bg1"/>
              </a:solidFill>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3600" b="1" i="0" u="none" strike="noStrike" kern="1200" cap="none" spc="0" normalizeH="0" baseline="0" dirty="0" smtClean="0">
                <a:ln>
                  <a:noFill/>
                </a:ln>
                <a:solidFill>
                  <a:schemeClr val="tx2">
                    <a:lumMod val="20000"/>
                    <a:lumOff val="80000"/>
                  </a:schemeClr>
                </a:solidFill>
                <a:effectLst>
                  <a:outerShdw blurRad="38100" dist="38100" dir="2700000" algn="tl">
                    <a:srgbClr val="000000">
                      <a:alpha val="43137"/>
                    </a:srgbClr>
                  </a:outerShdw>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Filtration</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3581400" y="1600200"/>
            <a:ext cx="4419600" cy="27432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normAutofit/>
          </a:bodyPr>
          <a:lstStyle/>
          <a:p>
            <a:pPr marL="0" marR="0" indent="0" defTabSz="914400" rtl="0" eaLnBrk="1" fontAlgn="auto" latinLnBrk="0" hangingPunct="1">
              <a:lnSpc>
                <a:spcPct val="100000"/>
              </a:lnSpc>
              <a:spcBef>
                <a:spcPct val="0"/>
              </a:spcBef>
              <a:spcAft>
                <a:spcPts val="0"/>
              </a:spcAft>
              <a:buClrTx/>
              <a:buSzTx/>
              <a:buFontTx/>
              <a:buNone/>
              <a:tabLst/>
            </a:pPr>
            <a:r>
              <a:rPr lang="en-US" sz="3600" noProof="0" dirty="0" smtClean="0">
                <a:solidFill>
                  <a:schemeClr val="tx1"/>
                </a:solidFill>
                <a:latin typeface="Perpetua" pitchFamily="18" charset="0"/>
                <a:ea typeface="+mj-ea"/>
                <a:cs typeface="+mj-cs"/>
              </a:rPr>
              <a:t>Something that contaminates</a:t>
            </a:r>
            <a:endPar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156080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Contaminate</a:t>
            </a:r>
            <a:endParaRPr lang="en-US" sz="3600" noProof="0" dirty="0" smtClean="0">
              <a:solidFill>
                <a:schemeClr val="bg1"/>
              </a:solidFill>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3600" b="1" noProof="0" dirty="0" smtClean="0">
                <a:solidFill>
                  <a:schemeClr val="tx2">
                    <a:lumMod val="20000"/>
                    <a:lumOff val="80000"/>
                  </a:schemeClr>
                </a:solidFill>
                <a:effectLst>
                  <a:outerShdw blurRad="38100" dist="38100" dir="2700000" algn="tl">
                    <a:srgbClr val="000000">
                      <a:alpha val="43137"/>
                    </a:srgbClr>
                  </a:outerShdw>
                </a:effectLst>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Filtration</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3581400" y="1600200"/>
            <a:ext cx="4419600" cy="27432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rPr>
              <a:t>Characteristics of an object</a:t>
            </a:r>
          </a:p>
        </p:txBody>
      </p:sp>
    </p:spTree>
    <p:extLst>
      <p:ext uri="{BB962C8B-B14F-4D97-AF65-F5344CB8AC3E}">
        <p14:creationId xmlns:p14="http://schemas.microsoft.com/office/powerpoint/2010/main" val="1149545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Contaminate</a:t>
            </a:r>
            <a:endParaRPr lang="en-US" sz="3600" noProof="0" dirty="0" smtClean="0">
              <a:solidFill>
                <a:schemeClr val="bg1"/>
              </a:solidFill>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3600" b="1" i="0" u="none" strike="noStrike" kern="1200" cap="none" spc="0" normalizeH="0" baseline="0" dirty="0" smtClean="0">
                <a:ln>
                  <a:noFill/>
                </a:ln>
                <a:solidFill>
                  <a:schemeClr val="tx2">
                    <a:lumMod val="20000"/>
                    <a:lumOff val="80000"/>
                  </a:schemeClr>
                </a:solidFill>
                <a:effectLst>
                  <a:outerShdw blurRad="38100" dist="38100" dir="2700000" algn="tl">
                    <a:srgbClr val="000000">
                      <a:alpha val="43137"/>
                    </a:srgbClr>
                  </a:outerShdw>
                </a:effectLst>
                <a:uLnTx/>
                <a:uFillTx/>
                <a:latin typeface="Perpetua" pitchFamily="18" charset="0"/>
                <a:ea typeface="+mj-ea"/>
                <a:cs typeface="+mj-cs"/>
              </a:rPr>
              <a:t>Filtration</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3581400" y="1600200"/>
            <a:ext cx="4419600" cy="27432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rPr>
              <a:t>The act </a:t>
            </a:r>
            <a:r>
              <a:rPr lang="en-US" sz="3600" dirty="0" smtClean="0">
                <a:solidFill>
                  <a:schemeClr val="tx1"/>
                </a:solidFill>
                <a:latin typeface="Perpetua" pitchFamily="18" charset="0"/>
                <a:ea typeface="+mj-ea"/>
                <a:cs typeface="+mj-cs"/>
              </a:rPr>
              <a:t>of changing a fluid by passing it through a filter</a:t>
            </a:r>
            <a:endPar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345651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Contaminate</a:t>
            </a:r>
            <a:endParaRPr lang="en-US" sz="3600" noProof="0" dirty="0" smtClean="0">
              <a:solidFill>
                <a:schemeClr val="bg1"/>
              </a:solidFill>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Filtration</a:t>
            </a:r>
            <a:endParaRPr lang="en-US" sz="3600" b="1" noProof="0" dirty="0" smtClean="0">
              <a:solidFill>
                <a:schemeClr val="tx2">
                  <a:lumMod val="20000"/>
                  <a:lumOff val="80000"/>
                </a:schemeClr>
              </a:solidFill>
              <a:effectLst>
                <a:outerShdw blurRad="38100" dist="38100" dir="2700000" algn="tl">
                  <a:srgbClr val="000000">
                    <a:alpha val="43137"/>
                  </a:srgbClr>
                </a:outerShdw>
              </a:effectLst>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3600" b="1" i="0" u="none" strike="noStrike" kern="1200" cap="none" spc="0" normalizeH="0" baseline="0" dirty="0" smtClean="0">
                <a:ln>
                  <a:noFill/>
                </a:ln>
                <a:solidFill>
                  <a:schemeClr val="tx2">
                    <a:lumMod val="20000"/>
                    <a:lumOff val="80000"/>
                  </a:schemeClr>
                </a:solidFill>
                <a:effectLst>
                  <a:outerShdw blurRad="38100" dist="38100" dir="2700000" algn="tl">
                    <a:srgbClr val="000000">
                      <a:alpha val="43137"/>
                    </a:srgbClr>
                  </a:outerShdw>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3581400" y="1600200"/>
            <a:ext cx="4419600" cy="27432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chemeClr val="tx1"/>
                </a:solidFill>
                <a:effectLst/>
                <a:uLnTx/>
                <a:uFillTx/>
                <a:latin typeface="Perpetua" pitchFamily="18" charset="0"/>
                <a:ea typeface="+mj-ea"/>
                <a:cs typeface="+mj-cs"/>
              </a:rPr>
              <a:t>The circumstances or conditions that surround one; surroundings</a:t>
            </a:r>
          </a:p>
        </p:txBody>
      </p:sp>
    </p:spTree>
    <p:extLst>
      <p:ext uri="{BB962C8B-B14F-4D97-AF65-F5344CB8AC3E}">
        <p14:creationId xmlns:p14="http://schemas.microsoft.com/office/powerpoint/2010/main" val="260866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048" y="381000"/>
            <a:ext cx="8251200" cy="457200"/>
          </a:xfrm>
        </p:spPr>
        <p:txBody>
          <a:bodyPr>
            <a:noAutofit/>
          </a:bodyPr>
          <a:lstStyle/>
          <a:p>
            <a:pPr algn="ctr"/>
            <a:r>
              <a:rPr lang="en-US" sz="4800" b="1" dirty="0" smtClean="0"/>
              <a:t>Vocabulary</a:t>
            </a:r>
            <a:endParaRPr lang="en-US" sz="4400" b="1" dirty="0"/>
          </a:p>
        </p:txBody>
      </p:sp>
      <p:sp>
        <p:nvSpPr>
          <p:cNvPr id="2" name="TextBox 1"/>
          <p:cNvSpPr txBox="1"/>
          <p:nvPr/>
        </p:nvSpPr>
        <p:spPr>
          <a:xfrm>
            <a:off x="685800" y="1676400"/>
            <a:ext cx="7932448" cy="4343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 name="TextBox 4"/>
          <p:cNvSpPr txBox="1"/>
          <p:nvPr/>
        </p:nvSpPr>
        <p:spPr>
          <a:xfrm>
            <a:off x="304800" y="838200"/>
            <a:ext cx="3886200" cy="551001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noProof="0" dirty="0" smtClean="0">
                <a:ln>
                  <a:noFill/>
                </a:ln>
                <a:solidFill>
                  <a:schemeClr val="tx2">
                    <a:lumMod val="20000"/>
                    <a:lumOff val="80000"/>
                  </a:schemeClr>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bg1"/>
                </a:solidFill>
                <a:latin typeface="Perpetua" pitchFamily="18" charset="0"/>
                <a:ea typeface="+mj-ea"/>
                <a:cs typeface="+mj-cs"/>
              </a:rPr>
              <a:t>Contaminate</a:t>
            </a:r>
            <a:endParaRPr lang="en-US" sz="3600" noProof="0" dirty="0" smtClean="0">
              <a:solidFill>
                <a:schemeClr val="bg1"/>
              </a:solidFill>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Contaminant</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Properties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Filtration</a:t>
            </a:r>
          </a:p>
          <a:p>
            <a:pPr marL="0" marR="0" indent="0" algn="l"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dirty="0" smtClean="0">
                <a:ln>
                  <a:noFill/>
                </a:ln>
                <a:solidFill>
                  <a:schemeClr val="tx2">
                    <a:lumMod val="20000"/>
                    <a:lumOff val="80000"/>
                  </a:schemeClr>
                </a:solidFill>
                <a:effectLst/>
                <a:uLnTx/>
                <a:uFillTx/>
                <a:latin typeface="Perpetua" pitchFamily="18" charset="0"/>
                <a:ea typeface="+mj-ea"/>
                <a:cs typeface="+mj-cs"/>
              </a:rPr>
              <a:t>Environment</a:t>
            </a:r>
          </a:p>
          <a:p>
            <a:pPr marL="0" marR="0" indent="0" algn="l" defTabSz="914400" rtl="0" eaLnBrk="1" fontAlgn="auto" latinLnBrk="0" hangingPunct="1">
              <a:lnSpc>
                <a:spcPct val="100000"/>
              </a:lnSpc>
              <a:spcBef>
                <a:spcPct val="0"/>
              </a:spcBef>
              <a:spcAft>
                <a:spcPts val="0"/>
              </a:spcAft>
              <a:buClrTx/>
              <a:buSzTx/>
              <a:buFontTx/>
              <a:buNone/>
              <a:tabLst/>
            </a:pPr>
            <a:r>
              <a:rPr lang="en-US" sz="3600" b="1" noProof="0" dirty="0" smtClean="0">
                <a:solidFill>
                  <a:schemeClr val="tx2">
                    <a:lumMod val="20000"/>
                    <a:lumOff val="80000"/>
                  </a:schemeClr>
                </a:solidFill>
                <a:effectLst>
                  <a:outerShdw blurRad="38100" dist="38100" dir="2700000" algn="tl">
                    <a:srgbClr val="000000">
                      <a:alpha val="43137"/>
                    </a:srgbClr>
                  </a:outerShdw>
                </a:effectLst>
                <a:latin typeface="Perpetua" pitchFamily="18" charset="0"/>
                <a:ea typeface="+mj-ea"/>
                <a:cs typeface="+mj-cs"/>
              </a:rPr>
              <a:t>Pollution</a:t>
            </a:r>
          </a:p>
          <a:p>
            <a:pPr marL="0" marR="0" indent="0" algn="l" defTabSz="914400" rtl="0" eaLnBrk="1" fontAlgn="auto" latinLnBrk="0" hangingPunct="1">
              <a:lnSpc>
                <a:spcPct val="100000"/>
              </a:lnSpc>
              <a:spcBef>
                <a:spcPct val="0"/>
              </a:spcBef>
              <a:spcAft>
                <a:spcPts val="0"/>
              </a:spcAft>
              <a:buClrTx/>
              <a:buSzTx/>
              <a:buFontTx/>
              <a:buNone/>
              <a:tabLst/>
            </a:pPr>
            <a:r>
              <a:rPr lang="en-US" sz="2800" noProof="0" dirty="0" smtClean="0">
                <a:solidFill>
                  <a:schemeClr val="tx2">
                    <a:lumMod val="20000"/>
                    <a:lumOff val="80000"/>
                  </a:schemeClr>
                </a:solidFill>
                <a:latin typeface="Perpetua" pitchFamily="18" charset="0"/>
                <a:ea typeface="+mj-ea"/>
                <a:cs typeface="+mj-cs"/>
              </a:rPr>
              <a:t>Environmental Engineer </a:t>
            </a:r>
          </a:p>
          <a:p>
            <a:pPr marL="0" marR="0" indent="0" algn="l" defTabSz="914400" rtl="0" eaLnBrk="1" fontAlgn="auto" latinLnBrk="0" hangingPunct="1">
              <a:lnSpc>
                <a:spcPct val="100000"/>
              </a:lnSpc>
              <a:spcBef>
                <a:spcPct val="0"/>
              </a:spcBef>
              <a:spcAft>
                <a:spcPts val="0"/>
              </a:spcAft>
              <a:buClrTx/>
              <a:buSzTx/>
              <a:buFontTx/>
              <a:buNone/>
              <a:tabLst/>
            </a:pPr>
            <a:endParaRPr lang="en-US" sz="2400" noProof="0" dirty="0" smtClean="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 name="TextBox 3"/>
          <p:cNvSpPr txBox="1"/>
          <p:nvPr/>
        </p:nvSpPr>
        <p:spPr>
          <a:xfrm>
            <a:off x="3581400" y="1600200"/>
            <a:ext cx="4419600" cy="27432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rPr>
              <a:t>The contamination of soil, water, or the atmosphere</a:t>
            </a:r>
            <a:r>
              <a:rPr kumimoji="0" lang="en-US" sz="3600" b="0" i="0" u="none" strike="noStrike" kern="1200" cap="none" spc="0" normalizeH="0" noProof="0" dirty="0" smtClean="0">
                <a:ln>
                  <a:noFill/>
                </a:ln>
                <a:solidFill>
                  <a:schemeClr val="tx1"/>
                </a:solidFill>
                <a:effectLst/>
                <a:uLnTx/>
                <a:uFillTx/>
                <a:latin typeface="Perpetua" pitchFamily="18" charset="0"/>
                <a:ea typeface="+mj-ea"/>
                <a:cs typeface="+mj-cs"/>
              </a:rPr>
              <a:t> by the discharge of harmful substances</a:t>
            </a:r>
            <a:endPar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3443697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www.PresenterMedia.com - the chalkboard">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Chalkboard presentation</Template>
  <TotalTime>291</TotalTime>
  <Words>635</Words>
  <Application>Microsoft Office PowerPoint</Application>
  <PresentationFormat>On-screen Show (4:3)</PresentationFormat>
  <Paragraphs>203</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Perpetua</vt:lpstr>
      <vt:lpstr>Wingdings</vt:lpstr>
      <vt:lpstr>Calibri</vt:lpstr>
      <vt:lpstr>Segoe UI</vt:lpstr>
      <vt:lpstr>www.PresenterMedia.com - the chalkboard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Tyrie</dc:creator>
  <cp:keywords/>
  <cp:lastModifiedBy>Nyquist, Chell E</cp:lastModifiedBy>
  <cp:revision>32</cp:revision>
  <dcterms:created xsi:type="dcterms:W3CDTF">2014-08-07T18:22:42Z</dcterms:created>
  <dcterms:modified xsi:type="dcterms:W3CDTF">2015-06-15T17:46:14Z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