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58" r:id="rId4"/>
    <p:sldId id="260" r:id="rId5"/>
    <p:sldId id="259" r:id="rId6"/>
    <p:sldId id="257" r:id="rId7"/>
    <p:sldId id="262" r:id="rId8"/>
    <p:sldId id="263" r:id="rId9"/>
    <p:sldId id="270" r:id="rId10"/>
    <p:sldId id="264" r:id="rId11"/>
    <p:sldId id="269" r:id="rId12"/>
    <p:sldId id="265" r:id="rId13"/>
    <p:sldId id="266" r:id="rId14"/>
    <p:sldId id="267" r:id="rId15"/>
    <p:sldId id="274" r:id="rId16"/>
    <p:sldId id="273" r:id="rId17"/>
    <p:sldId id="272" r:id="rId18"/>
    <p:sldId id="271" r:id="rId19"/>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64354D-7B75-445E-9166-E4E3AB76911A}" type="datetimeFigureOut">
              <a:rPr lang="en-US" smtClean="0"/>
              <a:pPr/>
              <a:t>5/29/2015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121CBD-E27C-410D-881A-5912C6CB07A7}" type="slidenum">
              <a:rPr lang="en-US" smtClean="0"/>
              <a:pPr/>
              <a:t>‹#›</a:t>
            </a:fld>
            <a:endParaRPr lang="en-US"/>
          </a:p>
        </p:txBody>
      </p:sp>
    </p:spTree>
    <p:extLst>
      <p:ext uri="{BB962C8B-B14F-4D97-AF65-F5344CB8AC3E}">
        <p14:creationId xmlns:p14="http://schemas.microsoft.com/office/powerpoint/2010/main" val="5687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you ever tried to</a:t>
            </a:r>
            <a:r>
              <a:rPr lang="en-US" baseline="0" dirty="0" smtClean="0"/>
              <a:t> tell a story to a friend and struggled to get them to understand what you were telling them? Have you ever tried to communicate with someone who did not speak your language? How did you do it? Were you successful?  Share about how my daughter when to Ecuador and how she communicated without words.  Another way she could communicate with people who could not speak her language was to draw what she </a:t>
            </a:r>
            <a:r>
              <a:rPr lang="en-US" baseline="0" smtClean="0"/>
              <a:t>was thinking.  </a:t>
            </a:r>
            <a:endParaRPr lang="en-US" dirty="0"/>
          </a:p>
        </p:txBody>
      </p:sp>
      <p:sp>
        <p:nvSpPr>
          <p:cNvPr id="4" name="Slide Number Placeholder 3"/>
          <p:cNvSpPr>
            <a:spLocks noGrp="1"/>
          </p:cNvSpPr>
          <p:nvPr>
            <p:ph type="sldNum" sz="quarter" idx="10"/>
          </p:nvPr>
        </p:nvSpPr>
        <p:spPr/>
        <p:txBody>
          <a:bodyPr/>
          <a:lstStyle/>
          <a:p>
            <a:fld id="{A7121CBD-E27C-410D-881A-5912C6CB07A7}" type="slidenum">
              <a:rPr lang="en-US" smtClean="0"/>
              <a:pPr/>
              <a:t>1</a:t>
            </a:fld>
            <a:endParaRPr lang="en-US"/>
          </a:p>
        </p:txBody>
      </p:sp>
    </p:spTree>
    <p:extLst>
      <p:ext uri="{BB962C8B-B14F-4D97-AF65-F5344CB8AC3E}">
        <p14:creationId xmlns:p14="http://schemas.microsoft.com/office/powerpoint/2010/main" val="66107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4D2B59-31C8-4581-A4F5-9E9C574FF914}" type="slidenum">
              <a:rPr lang="en-US" smtClean="0"/>
              <a:pPr/>
              <a:t>12</a:t>
            </a:fld>
            <a:endParaRPr lang="en-US"/>
          </a:p>
        </p:txBody>
      </p:sp>
    </p:spTree>
    <p:extLst>
      <p:ext uri="{BB962C8B-B14F-4D97-AF65-F5344CB8AC3E}">
        <p14:creationId xmlns:p14="http://schemas.microsoft.com/office/powerpoint/2010/main" val="34820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Leonardo</a:t>
            </a:r>
            <a:r>
              <a:rPr lang="en-US" i="1" dirty="0" smtClean="0"/>
              <a:t> </a:t>
            </a:r>
            <a:r>
              <a:rPr lang="en-US" b="1" i="1" dirty="0" smtClean="0"/>
              <a:t>da</a:t>
            </a:r>
            <a:r>
              <a:rPr lang="en-US" i="1" dirty="0" smtClean="0"/>
              <a:t> </a:t>
            </a:r>
            <a:r>
              <a:rPr lang="en-US" b="1" i="1" dirty="0" smtClean="0"/>
              <a:t>Vinci</a:t>
            </a:r>
            <a:r>
              <a:rPr lang="en-US" i="1" dirty="0" smtClean="0"/>
              <a:t> </a:t>
            </a:r>
            <a:r>
              <a:rPr lang="en-US" b="1" i="1" dirty="0" smtClean="0"/>
              <a:t>botany</a:t>
            </a:r>
            <a:r>
              <a:rPr lang="en-US" i="1" dirty="0" smtClean="0"/>
              <a:t> study</a:t>
            </a:r>
            <a:endParaRPr lang="en-US" dirty="0"/>
          </a:p>
        </p:txBody>
      </p:sp>
      <p:sp>
        <p:nvSpPr>
          <p:cNvPr id="4" name="Slide Number Placeholder 3"/>
          <p:cNvSpPr>
            <a:spLocks noGrp="1"/>
          </p:cNvSpPr>
          <p:nvPr>
            <p:ph type="sldNum" sz="quarter" idx="10"/>
          </p:nvPr>
        </p:nvSpPr>
        <p:spPr/>
        <p:txBody>
          <a:bodyPr/>
          <a:lstStyle/>
          <a:p>
            <a:fld id="{A7121CBD-E27C-410D-881A-5912C6CB07A7}" type="slidenum">
              <a:rPr lang="en-US" smtClean="0"/>
              <a:pPr/>
              <a:t>17</a:t>
            </a:fld>
            <a:endParaRPr lang="en-US"/>
          </a:p>
        </p:txBody>
      </p:sp>
    </p:spTree>
    <p:extLst>
      <p:ext uri="{BB962C8B-B14F-4D97-AF65-F5344CB8AC3E}">
        <p14:creationId xmlns:p14="http://schemas.microsoft.com/office/powerpoint/2010/main" val="48246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A6EF69-5425-46C1-8201-8CE67145BD71}"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6EF69-5425-46C1-8201-8CE67145BD71}"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6EF69-5425-46C1-8201-8CE67145BD71}"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6EF69-5425-46C1-8201-8CE67145BD71}"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6EF69-5425-46C1-8201-8CE67145BD71}"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6EF69-5425-46C1-8201-8CE67145BD71}" type="datetimeFigureOut">
              <a:rPr lang="en-US" smtClean="0"/>
              <a:pPr/>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A6EF69-5425-46C1-8201-8CE67145BD71}" type="datetimeFigureOut">
              <a:rPr lang="en-US" smtClean="0"/>
              <a:pPr/>
              <a:t>5/29/2015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A6EF69-5425-46C1-8201-8CE67145BD71}" type="datetimeFigureOut">
              <a:rPr lang="en-US" smtClean="0"/>
              <a:pPr/>
              <a:t>5/29/2015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6EF69-5425-46C1-8201-8CE67145BD71}" type="datetimeFigureOut">
              <a:rPr lang="en-US" smtClean="0"/>
              <a:pPr/>
              <a:t>5/29/2015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6EF69-5425-46C1-8201-8CE67145BD71}" type="datetimeFigureOut">
              <a:rPr lang="en-US" smtClean="0"/>
              <a:pPr/>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6EF69-5425-46C1-8201-8CE67145BD71}" type="datetimeFigureOut">
              <a:rPr lang="en-US" smtClean="0"/>
              <a:pPr/>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1F167-387A-4089-875A-D0C72246CF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6EF69-5425-46C1-8201-8CE67145BD71}" type="datetimeFigureOut">
              <a:rPr lang="en-US" smtClean="0"/>
              <a:pPr/>
              <a:t>5/29/2015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1F167-387A-4089-875A-D0C72246CF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Sketching to Design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Remove the eraser! </a:t>
            </a:r>
            <a:endParaRPr lang="en-US" dirty="0"/>
          </a:p>
        </p:txBody>
      </p:sp>
      <p:sp>
        <p:nvSpPr>
          <p:cNvPr id="3" name="Content Placeholder 2"/>
          <p:cNvSpPr>
            <a:spLocks noGrp="1"/>
          </p:cNvSpPr>
          <p:nvPr>
            <p:ph idx="1"/>
          </p:nvPr>
        </p:nvSpPr>
        <p:spPr/>
        <p:txBody>
          <a:bodyPr/>
          <a:lstStyle/>
          <a:p>
            <a:r>
              <a:rPr lang="en-US" dirty="0" smtClean="0"/>
              <a:t>It is hard to stop using the eraser when you make a mistake .</a:t>
            </a:r>
          </a:p>
          <a:p>
            <a:r>
              <a:rPr lang="en-US" dirty="0" smtClean="0"/>
              <a:t>In practice, Engineer’s notebooks - mistakes remain with only a single line striking out the </a:t>
            </a:r>
            <a:r>
              <a:rPr lang="en-US" strike="sngStrike" dirty="0" err="1" smtClean="0"/>
              <a:t>errir</a:t>
            </a:r>
            <a:r>
              <a:rPr lang="en-US" dirty="0" smtClean="0"/>
              <a:t> error.  </a:t>
            </a:r>
          </a:p>
          <a:p>
            <a:r>
              <a:rPr lang="en-US" dirty="0" smtClean="0"/>
              <a:t>Mistakes can be useful later or lead to a new discovery. </a:t>
            </a:r>
            <a:endParaRPr lang="en-US" dirty="0"/>
          </a:p>
        </p:txBody>
      </p:sp>
      <p:sp>
        <p:nvSpPr>
          <p:cNvPr id="71682" name="AutoShape 2" descr="data:image/jpeg;base64,/9j/4AAQSkZJRgABAQAAAQABAAD/2wCEAAkGBw8PDQ0NDRAQDQ4PDw8OEA8OEA8PEBAPFBEWFhgSFBQYHCggGBomHxQUIjEhJSkrLi4vFx8zODMsNygtLisBCgoKDg0OGhAQGiwkIBwsLCwsLCwsLCwsLCwsLCwsLCwsLCwsLCwsLCwsLCwsLCwsLCssLCwsLCwsLCwsLCwsLP/AABEIAI8BGgMBEQACEQEDEQH/xAAbAAEBAAIDAQAAAAAAAAAAAAAAAQQGAgMFB//EADQQAAICAQIFAwIEBQQDAAAAAAABAgMRBBIFITFBUQYTYSJxFDJC0QdSgaHBI2KR4RUzsf/EABoBAQADAQEBAAAAAAAAAAAAAAABAgMEBQb/xAAlEQEAAgICAgMAAgMBAAAAAAAAAQIDERIhBDEiQWETUQVxkSP/2gAMAwEAAhEDEQA/APuIACAAAFAAQCgAAAAAAAAAAAAAAAI2BrPqn1RHT509GLdVJdM/TUmvzS+fgxy5IrDbFim0/jXqNf7kN7luly3v/d9z4X/I+LemabfVnvePq0cYYeovbOetNPRpj0xZyNYho6LLMIvFR5198py2Q6s68eP7Y2t9MzRaFQ5vnLyazOmbPjEptbT3+AcAle1ZPMak/wCsvhHoeH4U5flb08/y/NjF8a+276emNcVCC2xXRI+gpSKRqrwLWm08pdiLqgFAAAAEAAUABAAFAAAAAAAAAAAAABGwNd4xx9KymnTyj/qTcJ3dYwxywuzeeRz5cuuodGLDvuWjcW0EtLqnVYntulv9zn9Tb58zmms7+TrraJjpha7i8NO9kcSj0l8r4KZsFctONl6ZJpO4dum1cLYKyt7ov+z8P5Pls2CcVuMvfw5YyV3CW2YK1q028+UpWy2x6d2dVKa9sb229LSaRVrlzfdmkypEMuMTPcyn02bgHp1z2235Ueqh3l9/g9bw/Am2r39PK8vz+Pwp7bhGKSSSwlySXg96IiI1DxJmZna4JQo0AEAoAABAKAAAAAAAAAAAAAAAAAAI2Bp3FPU8J6qvTV2baJN1yuj3tf6U/By5Mu541deLDqvKzCo0kKpz4ZrMQrse7SXdFu/lz2MqY43qWl77iLVYnE+MQsrs4bxFqu6vMatR0UvGfGeRabbjU/SsV1O49S+Sep5202e2+cZJuE/0yjnGUy1NT7LzNWB6f4zbprsxzOE2lOHn5XhmHleLTNTU+4a+N5FsVvyW/UN6nDjyg+/+DwP4ZxTqXvRmi8bh7On06gkkilrGnfCttpJZbeMIrETaUzaKxuW4cA9PKGLb1mXWMH0Xyz3vC8Dj88n/AB4nmefy+FPX9tlSPYeSoAAAAAAAAAAAAAAAAAAAAAAAAAAQgcLrYwjKc5KMYpuUpPCSXdiZ0REz6fPPUvqWWqbpqbr03RvpO79onJlzb6q7sOHXcvOjoq3S53tVwSzWuya6P/kwiG8y69X6ijqNI9HrMe5FbqL10ljon4fY1mdwxiup3DTuIcS/E3VafW/UtqjG1cnOtPpnyn+w+tp6mdMTiOshfZ/46Wn9muuUpRtzLEMpfU2+WHhFojUcoVmdzxmHvemP4c3SsXvJRqTT3pqSnHzF+GRNpmDjFX0zUenaIUKupKDivpfl/Jy+Rgi9f1vg8i1bfjXoaSx2e0otzzjCPD/hvNuER29n+akV5TPTc+BcCjQlOzErf7R+EfQ+F4MYoi1vbwfL82cszWvp7h6TzwAAAAAAACAAKAAAAAAAAAAAAAAAAAYfFOIQ01M77c7YLt1b8FbW4wmteUtS1k/x99ulvk6nOEbNNBtqLws81+rmck2nJLsisYo21PXVvRyktTh3L8sP047P5M9altz3G2s8b49Ox5sl0WEl0ReIUmXgafi8LJOi/lTN8rO9U+0vt5L8dKb2z6uHTUnpdWnGLanXaue1tcrYPvF9/wDorPS0fJuPDvRl04wp1jm9NJqStplmKaeU2vDyZ71P4v76+30XQaZaSqNVUpWVxWIqTzJfCZE20rx5e3bGM7pYSaXnsita2yTpeZrjjt62k0cK1yWZd5Y5ndjw1p9OHJmtf2yjZkAAAAAAAAQAwAFAAAAAAAAAAAAAAAgGBxHitVMoVt5sn+WCfPHl+EZ3yxWGlMc3nUNL4nPUXa+Wn3xcNRW/zZaXJ4jA47Wi8+3bWOEevTp/Fxtrr0tz/D8S0ssUTfJTceiT+SY9f6VmO9/UtZ9a8Xjq6ozmva1tCcJrtbBd0vJabckRXj6fLtVqpTfwaRDO0svhHB7L5xUYt5fRdxMlazMvufpH0xt0caddCNsY/wDqUl9VcX1in4+DPe1569PfhWtPBV1fVWlhRby0vCMLTx9Na15+3LRaSVr3LMI55+P6fJbHim87MuWMca+3vVVKKxE9CtYrHTz7Wm07l2FlQAAAAAIgKBAKAAAAAAAAAAAAAABAAADyvUvEbNNpJ21KMrOSW54Szy3fODPJaa120xU520+X/jbXOVspudk3lzl/g8+d27l6VdVjp6d/G69RpZVS+jVUrdTanhya57fuaajTLvk1l6n3XFa/U1+/PDqcW1bBLOJS5c1y6deQ/YOo6l42vosndLSamSjqGt1F/wCmb7KT8Pz8k/pMS6OF+mJ26mFV0HRZKW2UZrC3eV5Lc9KcPt9n9N+laNHBYSlPvJr/AOEe/aJtrqHqavWKCwjK19dQ0x4pnuU0HDZWP3LMxj1x5/6L4sE2ndlcueK9Ve7GKSSXJI74jUahwTO53KkgBQAEAAAAFAAAAAAAAAAAACAUAAAARgYnEeIV6eDnY/su7fhFb3isdtsGC+a3Gr57x7i0tTu9x4jhqMV0S/c4r5Js+m8fwqYa6/tpet4jtzCXJx7+UV083ycc0t+PBs4wlJKOc5znwX4uTk7bfweqsqsnKyN8NrxFLE3F5XPsidzWF9xLduE8GfEYSjxGmzTTqluo1MY7Y+3/ACvsZzrSJ3Ld9DoI1VVx1DhqVX+S1pOSj25/Hkr69nc+vbI1GueNtf1vosc2ytrzPUL1xxHcsvhfCnlW385dVHsvudGDx9fKznz+Tv41e0drjAKBAABAUAAAgAABQDAiAoAAAAAAAAAAAjA87jHFq9NDMuc2vph3b/Ype8Vh1eN4t89tQ+ecW4pO6bnY8vsuyXhHDa82nt9T4/jUw11DwtVqisQ1mWvcWSsT8+TSHHnpzjTXY6OblhLPyabh4eTHNLN+9G+gZX4tvzCHZ939ikzvpEfHttPrTS6+jR1abRS3QbUJSeFPb/Ln58mcRET20rMT3Ht2emdDq9NpKYW5ttnnNe5Pbl8il+56aRaNbs2/g3Bo14tsWLHz25zGJ14fH49y4s/kTbqPT2jqcqgAAEAAUAAAAAAEAoAAAAAAAAAAAAAAEYHyv1Dqp/iblbncpNYfZdsHn5Jnl2+w8GtIw14td1OpKxDotZ5ep1BaGFrPPtsySymXLQWuq2FiSltkm4y6SS7MljkxxaH27gHHKNRp1OnEHFYnX0cH4+3yJnUPKyYrRbUsfU8Rldb7Gnj7kn18JfLMdTknULxxxxuWw8K4XCmKbSdnNylzfN+MndiwxWHDlzTeXomzFQAAAAAgFAAAJkBkBkCZA5AAAAAAAAAAEAoACAANP9e8Ad1T1NKzbXH6orrOC/yjDLj329T/AB3mfxzwt6l8j1Fxzae7a39MGc8ksplxSJQ7oRCPTc/Qfp2/U2e8pSp065Tmsr3P9sfJemPl7cPl+TSka+31XhfCqtNDZUuvOUpc5S+7OilIq8a+S12cXUAKBAGQGQJuAbgJuAm4BuAm4BuAm4BkDuAAQCgAAAAAAMCAAAACMD5P/Ej0xGqb1enx7c3/AKkF+iXlfDOXJj1293wfL514W9x6fPtpk7pj+3LKRI2z0V6YWqkr9S/b00XyXSVrXZeI/JpTHv24PK8rjHGvt9do1FNcI117YQisRjHCSR09Q8a3KZ3Ls/Gx8obV1K/i15G0aPxS8jadH4lA0n4hBGj3wk94B7oD3ALvAbgLkkMhC5AAUDIAAAAACAEBQAEYGFbqHVKTt2qp4xLPNPw0U3prFIvGq+2Rp7d8VLDinnCfXHktE7UtXU6dxKqAYmqtxFtfJKdfT5r601s2pRTeDO3brxTqdx9Pmmo1+1tSi8/BzzR6tfKjXcOOj1ClYnNZiv0+fuTFdMMvkco6bfpeMvCSeEuSSfQ0cc++2fTxWb6Sf/IV1DPo4jZ2kwrqGfVrrvJG5RMQy69VcTuVdQyq77fBO0ahk12WeCe1emRCUiUO+OSUOyIQ7Iokc0gOaQFwBcAXBKFwBcAd4AABAOF10YRcpPCSy2yJnULVrNp1DEv1kvZ9yuuUpST2x7/1K2tOumtMUc+Np9MnSp+3DcsS2rK+cFo9Mr65TpbrHGMmlvaX5VjL+BtFY3LDo4pCUtkk631xPCZWL7lvfx5iu4lkWalbJSrcZ7eqTT5d/wCpaZZRSZnUrVqa7EsSi20nhtZ5/AiYlNsd6/TvJZ+3Sr8rKTa8r9iNrcP1g6jic1bCuuqTy8SlJSSj/YpOT5ah0U8es1m1p9MSdep9yxRimpZ+qWVHPlIrHOJbf+M0jbxuO8AduINr3HHLwuv7Ftx6lSutTNfTTtX/AA61LnmO3+vMiaEZ4iXGj+HtisVc7IqbWcYxn7FYjtrbJaa8ojp7FXoF1xcpSbSWeReaueMvKenq6b0ZGOObZPFnN9dPTo9NQiTxU5s2rg0V2HFHJkw4dFdhxRuXatGvBOjcua0yGjbkqENG3L2UNIX2gL7YDYBdhIbQLgBgBgC4A7QAAAB03aeM2t3NJ5x2yRpat5r6duCVVA4bObflcwnbjKiLluaTeMZ+CNQmLzEacJaSv+Vc/CwOKYyWj7YFHCkpzUktmcx/m+6fYpFHRfyZmI1Pb1K4KMVFZwuXN5Zo5Znc7clFIIlJQTTT78hpOxLHIIY1uhhKxWvKksc4trp58lZrEztrXLaK8fpyWoi5bOcZdsrGfsTtWaTrbqr0S93fKMZNL6bH+bL7YKxXtecu66iWXsLsY6NgDaBdoDaA2gNoDaAwAwAwAwAwAwAwBMAMAMAcwAAAAAAAAACAAKAAAAAHHBB2pIoAAAAAAAAAAAAAAAAAAgDAACgAAAAAAAAAACAUAAAgFAAAAAAAAAAAAAAAAAAAAAAgFAAAAAAAAAAAAABAAACgQCgAAAAAAAQCgAAAAAAAAAEAAf/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84" name="Picture 4" descr="https://encrypted-tbn1.gstatic.com/images?q=tbn:ANd9GcRPIQQS9pSWtF6MEd5OHNvu8pEoqXpA6otVXK06haihnPX7HVIn"/>
          <p:cNvPicPr>
            <a:picLocks noChangeAspect="1" noChangeArrowheads="1"/>
          </p:cNvPicPr>
          <p:nvPr/>
        </p:nvPicPr>
        <p:blipFill>
          <a:blip r:embed="rId2" cstate="print"/>
          <a:srcRect/>
          <a:stretch>
            <a:fillRect/>
          </a:stretch>
        </p:blipFill>
        <p:spPr bwMode="auto">
          <a:xfrm>
            <a:off x="4648200" y="4953000"/>
            <a:ext cx="2619375" cy="17430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133600" y="242291"/>
            <a:ext cx="5486400" cy="6485106"/>
          </a:xfrm>
          <a:prstGeom prst="rect">
            <a:avLst/>
          </a:prstGeom>
          <a:solidFill>
            <a:schemeClr val="bg1"/>
          </a:solidFill>
          <a:ln w="9525">
            <a:solidFill>
              <a:schemeClr val="bg1"/>
            </a:solidFill>
            <a:miter lim="800000"/>
            <a:headEnd/>
            <a:tailEnd/>
          </a:ln>
        </p:spPr>
      </p:pic>
      <p:sp>
        <p:nvSpPr>
          <p:cNvPr id="10" name="Oval 9"/>
          <p:cNvSpPr/>
          <p:nvPr/>
        </p:nvSpPr>
        <p:spPr>
          <a:xfrm>
            <a:off x="1295400" y="228600"/>
            <a:ext cx="3276600" cy="274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228600" y="152400"/>
            <a:ext cx="6400800" cy="868362"/>
          </a:xfrm>
        </p:spPr>
        <p:txBody>
          <a:bodyPr>
            <a:normAutofit/>
          </a:bodyPr>
          <a:lstStyle/>
          <a:p>
            <a:r>
              <a:rPr lang="en-US" sz="3600" dirty="0" smtClean="0"/>
              <a:t>No More Gasoline Problems </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sz="2800" dirty="0" smtClean="0"/>
              <a:t>How do you think the machine starts? </a:t>
            </a:r>
          </a:p>
          <a:p>
            <a:r>
              <a:rPr lang="en-US" sz="2800" dirty="0" smtClean="0"/>
              <a:t>Why does the sign says “South”?</a:t>
            </a:r>
          </a:p>
          <a:p>
            <a:r>
              <a:rPr lang="en-US" sz="2800" dirty="0" smtClean="0"/>
              <a:t>What is in the basket? </a:t>
            </a:r>
          </a:p>
          <a:p>
            <a:r>
              <a:rPr lang="en-US" sz="2800" dirty="0" smtClean="0"/>
              <a:t>Why are the birds tied?</a:t>
            </a:r>
            <a:endParaRPr lang="en-US" sz="2800" dirty="0"/>
          </a:p>
        </p:txBody>
      </p:sp>
      <p:grpSp>
        <p:nvGrpSpPr>
          <p:cNvPr id="6" name="Group 5"/>
          <p:cNvGrpSpPr/>
          <p:nvPr/>
        </p:nvGrpSpPr>
        <p:grpSpPr>
          <a:xfrm>
            <a:off x="4648200" y="1295399"/>
            <a:ext cx="4267200" cy="5016231"/>
            <a:chOff x="4648200" y="1295399"/>
            <a:chExt cx="4267200" cy="5016231"/>
          </a:xfrm>
        </p:grpSpPr>
        <p:pic>
          <p:nvPicPr>
            <p:cNvPr id="4098" name="Picture 2"/>
            <p:cNvPicPr>
              <a:picLocks noChangeAspect="1" noChangeArrowheads="1"/>
            </p:cNvPicPr>
            <p:nvPr/>
          </p:nvPicPr>
          <p:blipFill>
            <a:blip r:embed="rId3" cstate="print"/>
            <a:srcRect/>
            <a:stretch>
              <a:fillRect/>
            </a:stretch>
          </p:blipFill>
          <p:spPr bwMode="auto">
            <a:xfrm>
              <a:off x="4800600" y="1447800"/>
              <a:ext cx="4114800" cy="4863830"/>
            </a:xfrm>
            <a:prstGeom prst="rect">
              <a:avLst/>
            </a:prstGeom>
            <a:solidFill>
              <a:schemeClr val="bg1"/>
            </a:solidFill>
            <a:ln w="9525">
              <a:solidFill>
                <a:schemeClr val="bg1"/>
              </a:solidFill>
              <a:miter lim="800000"/>
              <a:headEnd/>
              <a:tailEnd/>
            </a:ln>
          </p:spPr>
        </p:pic>
        <p:sp>
          <p:nvSpPr>
            <p:cNvPr id="5" name="Oval 4"/>
            <p:cNvSpPr/>
            <p:nvPr/>
          </p:nvSpPr>
          <p:spPr>
            <a:xfrm>
              <a:off x="4648200" y="1295399"/>
              <a:ext cx="1855694" cy="21943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and Notation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953000" y="1600200"/>
            <a:ext cx="3886200" cy="4593617"/>
          </a:xfrm>
          <a:prstGeom prst="rect">
            <a:avLst/>
          </a:prstGeom>
          <a:solidFill>
            <a:schemeClr val="bg1"/>
          </a:solidFill>
          <a:ln w="9525">
            <a:solidFill>
              <a:schemeClr val="bg1"/>
            </a:solidFill>
            <a:miter lim="800000"/>
            <a:headEnd/>
            <a:tailEnd/>
          </a:ln>
        </p:spPr>
      </p:pic>
      <p:pic>
        <p:nvPicPr>
          <p:cNvPr id="6" name="Picture 2"/>
          <p:cNvPicPr>
            <a:picLocks noChangeAspect="1" noChangeArrowheads="1"/>
          </p:cNvPicPr>
          <p:nvPr/>
        </p:nvPicPr>
        <p:blipFill>
          <a:blip r:embed="rId2" cstate="print"/>
          <a:srcRect r="56863" b="61847"/>
          <a:stretch>
            <a:fillRect/>
          </a:stretch>
        </p:blipFill>
        <p:spPr bwMode="auto">
          <a:xfrm>
            <a:off x="304800" y="1600199"/>
            <a:ext cx="3886200" cy="4062845"/>
          </a:xfrm>
          <a:prstGeom prst="rect">
            <a:avLst/>
          </a:prstGeom>
          <a:solidFill>
            <a:schemeClr val="bg1"/>
          </a:solid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62" t="12916"/>
          <a:stretch/>
        </p:blipFill>
        <p:spPr bwMode="auto">
          <a:xfrm>
            <a:off x="533400" y="1447800"/>
            <a:ext cx="8382000" cy="424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dirty="0" smtClean="0"/>
              <a:t>Automatic Garage Door Opener </a:t>
            </a:r>
            <a:endParaRPr lang="en-US" dirty="0"/>
          </a:p>
        </p:txBody>
      </p:sp>
    </p:spTree>
    <p:extLst>
      <p:ext uri="{BB962C8B-B14F-4D97-AF65-F5344CB8AC3E}">
        <p14:creationId xmlns:p14="http://schemas.microsoft.com/office/powerpoint/2010/main" val="33975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Sketching Plants</a:t>
            </a:r>
            <a:endParaRPr lang="en-US" dirty="0"/>
          </a:p>
        </p:txBody>
      </p:sp>
      <p:pic>
        <p:nvPicPr>
          <p:cNvPr id="3074" name="Picture 2" descr="http://www.flowersofchania.com/assets/images/Reseda_luteola_botanical_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30180"/>
            <a:ext cx="3404009" cy="486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7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jM_mofC7B18/S8Mghf5sFyI/AAAAAAAADvM/Lrjx1l28edg/s1600/Simblet_sp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9" y="1417638"/>
            <a:ext cx="8736542" cy="524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0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che-ak0.pinimg.com/736x/e5/04/f6/e504f635343e9307450dbf00ea58a07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3256579"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95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Sketch. . .</a:t>
            </a:r>
            <a:endParaRPr lang="en-US" dirty="0"/>
          </a:p>
        </p:txBody>
      </p:sp>
      <p:sp>
        <p:nvSpPr>
          <p:cNvPr id="3" name="Content Placeholder 2"/>
          <p:cNvSpPr>
            <a:spLocks noGrp="1"/>
          </p:cNvSpPr>
          <p:nvPr>
            <p:ph idx="1"/>
          </p:nvPr>
        </p:nvSpPr>
        <p:spPr/>
        <p:txBody>
          <a:bodyPr/>
          <a:lstStyle/>
          <a:p>
            <a:r>
              <a:rPr lang="en-US" dirty="0" smtClean="0"/>
              <a:t>Design </a:t>
            </a:r>
            <a:r>
              <a:rPr lang="en-US" smtClean="0"/>
              <a:t>sketches </a:t>
            </a:r>
            <a:r>
              <a:rPr lang="en-US" b="1" smtClean="0"/>
              <a:t>communicate</a:t>
            </a:r>
            <a:r>
              <a:rPr lang="en-US" smtClean="0"/>
              <a:t> </a:t>
            </a:r>
            <a:r>
              <a:rPr lang="en-US" dirty="0" smtClean="0"/>
              <a:t>design </a:t>
            </a:r>
            <a:r>
              <a:rPr lang="en-US" b="1" dirty="0" smtClean="0"/>
              <a:t>ideas</a:t>
            </a:r>
            <a:r>
              <a:rPr lang="en-US" dirty="0" smtClean="0"/>
              <a:t> </a:t>
            </a:r>
          </a:p>
          <a:p>
            <a:r>
              <a:rPr lang="en-US" dirty="0" smtClean="0"/>
              <a:t>Use </a:t>
            </a:r>
            <a:r>
              <a:rPr lang="en-US" b="1" dirty="0" smtClean="0"/>
              <a:t>symbols</a:t>
            </a:r>
            <a:r>
              <a:rPr lang="en-US" dirty="0" smtClean="0"/>
              <a:t> to label materials and parts of your prototype</a:t>
            </a:r>
          </a:p>
          <a:p>
            <a:r>
              <a:rPr lang="en-US" b="1" dirty="0" smtClean="0"/>
              <a:t>Label </a:t>
            </a:r>
            <a:r>
              <a:rPr lang="en-US" dirty="0" smtClean="0"/>
              <a:t>Views- Top, Front, Right Side</a:t>
            </a:r>
          </a:p>
          <a:p>
            <a:r>
              <a:rPr lang="en-US" b="1" dirty="0" smtClean="0"/>
              <a:t>Share</a:t>
            </a:r>
            <a:r>
              <a:rPr lang="en-US" dirty="0" smtClean="0"/>
              <a:t> your sketch with your teacher and design team– refine sketch (if necessary)</a:t>
            </a:r>
            <a:endParaRPr lang="en-US" dirty="0"/>
          </a:p>
        </p:txBody>
      </p:sp>
    </p:spTree>
    <p:extLst>
      <p:ext uri="{BB962C8B-B14F-4D97-AF65-F5344CB8AC3E}">
        <p14:creationId xmlns:p14="http://schemas.microsoft.com/office/powerpoint/2010/main" val="289316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Edison </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Photo: Thomas A. Edison in his lab, 1901."/>
          <p:cNvPicPr>
            <a:picLocks noChangeAspect="1" noChangeArrowheads="1"/>
          </p:cNvPicPr>
          <p:nvPr/>
        </p:nvPicPr>
        <p:blipFill>
          <a:blip r:embed="rId2" cstate="print"/>
          <a:srcRect/>
          <a:stretch>
            <a:fillRect/>
          </a:stretch>
        </p:blipFill>
        <p:spPr bwMode="auto">
          <a:xfrm>
            <a:off x="1828800" y="1600200"/>
            <a:ext cx="4876800" cy="497433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edison.rutgers.edu/images/be/be1011.jpg"/>
          <p:cNvPicPr>
            <a:picLocks noChangeAspect="1" noChangeArrowheads="1"/>
          </p:cNvPicPr>
          <p:nvPr/>
        </p:nvPicPr>
        <p:blipFill>
          <a:blip r:embed="rId2" cstate="print"/>
          <a:srcRect/>
          <a:stretch>
            <a:fillRect/>
          </a:stretch>
        </p:blipFill>
        <p:spPr bwMode="auto">
          <a:xfrm>
            <a:off x="251114" y="152400"/>
            <a:ext cx="8892886" cy="647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Lamp Diagram 1879."/>
          <p:cNvPicPr>
            <a:picLocks noChangeAspect="1" noChangeArrowheads="1"/>
          </p:cNvPicPr>
          <p:nvPr/>
        </p:nvPicPr>
        <p:blipFill>
          <a:blip r:embed="rId2" cstate="print"/>
          <a:srcRect/>
          <a:stretch>
            <a:fillRect/>
          </a:stretch>
        </p:blipFill>
        <p:spPr bwMode="auto">
          <a:xfrm>
            <a:off x="2057400" y="304800"/>
            <a:ext cx="5114230" cy="632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Carbon Horseshoe Lamp."/>
          <p:cNvPicPr>
            <a:picLocks noChangeAspect="1" noChangeArrowheads="1"/>
          </p:cNvPicPr>
          <p:nvPr/>
        </p:nvPicPr>
        <p:blipFill>
          <a:blip r:embed="rId2" cstate="print"/>
          <a:srcRect/>
          <a:stretch>
            <a:fillRect/>
          </a:stretch>
        </p:blipFill>
        <p:spPr bwMode="auto">
          <a:xfrm>
            <a:off x="2590800" y="228600"/>
            <a:ext cx="3276600" cy="64876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edison.rutgers.edu/images/be/be1009.jpg"/>
          <p:cNvPicPr>
            <a:picLocks noChangeAspect="1" noChangeArrowheads="1"/>
          </p:cNvPicPr>
          <p:nvPr/>
        </p:nvPicPr>
        <p:blipFill>
          <a:blip r:embed="rId2" cstate="print"/>
          <a:srcRect/>
          <a:stretch>
            <a:fillRect/>
          </a:stretch>
        </p:blipFill>
        <p:spPr bwMode="auto">
          <a:xfrm>
            <a:off x="-428625" y="0"/>
            <a:ext cx="9572625" cy="731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a:t>
            </a:r>
            <a:endParaRPr lang="en-US" dirty="0"/>
          </a:p>
        </p:txBody>
      </p:sp>
      <p:sp>
        <p:nvSpPr>
          <p:cNvPr id="3" name="Content Placeholder 2"/>
          <p:cNvSpPr>
            <a:spLocks noGrp="1"/>
          </p:cNvSpPr>
          <p:nvPr>
            <p:ph idx="1"/>
          </p:nvPr>
        </p:nvSpPr>
        <p:spPr>
          <a:xfrm>
            <a:off x="990600" y="1828800"/>
            <a:ext cx="5715000" cy="4114800"/>
          </a:xfrm>
        </p:spPr>
        <p:txBody>
          <a:bodyPr/>
          <a:lstStyle/>
          <a:p>
            <a:r>
              <a:rPr lang="en-US" dirty="0" smtClean="0"/>
              <a:t>You could create symbols for building materials</a:t>
            </a:r>
          </a:p>
          <a:p>
            <a:r>
              <a:rPr lang="en-US" dirty="0" smtClean="0"/>
              <a:t>Color coding with a key could be used to communicate details </a:t>
            </a:r>
            <a:endParaRPr lang="en-US" dirty="0"/>
          </a:p>
        </p:txBody>
      </p:sp>
      <p:sp>
        <p:nvSpPr>
          <p:cNvPr id="11" name="Freeform 10"/>
          <p:cNvSpPr/>
          <p:nvPr/>
        </p:nvSpPr>
        <p:spPr bwMode="auto">
          <a:xfrm>
            <a:off x="6705600" y="1676400"/>
            <a:ext cx="304800" cy="457200"/>
          </a:xfrm>
          <a:custGeom>
            <a:avLst/>
            <a:gdLst>
              <a:gd name="connsiteX0" fmla="*/ 0 w 914400"/>
              <a:gd name="connsiteY0" fmla="*/ 0 h 1377109"/>
              <a:gd name="connsiteX1" fmla="*/ 914400 w 914400"/>
              <a:gd name="connsiteY1" fmla="*/ 0 h 1377109"/>
              <a:gd name="connsiteX2" fmla="*/ 914400 w 914400"/>
              <a:gd name="connsiteY2" fmla="*/ 1255923 h 1377109"/>
              <a:gd name="connsiteX3" fmla="*/ 848298 w 914400"/>
              <a:gd name="connsiteY3" fmla="*/ 1344058 h 1377109"/>
              <a:gd name="connsiteX4" fmla="*/ 782197 w 914400"/>
              <a:gd name="connsiteY4" fmla="*/ 1255923 h 1377109"/>
              <a:gd name="connsiteX5" fmla="*/ 672028 w 914400"/>
              <a:gd name="connsiteY5" fmla="*/ 1377109 h 1377109"/>
              <a:gd name="connsiteX6" fmla="*/ 638978 w 914400"/>
              <a:gd name="connsiteY6" fmla="*/ 1299991 h 1377109"/>
              <a:gd name="connsiteX7" fmla="*/ 638978 w 914400"/>
              <a:gd name="connsiteY7" fmla="*/ 1299991 h 1377109"/>
              <a:gd name="connsiteX8" fmla="*/ 462708 w 914400"/>
              <a:gd name="connsiteY8" fmla="*/ 1366092 h 1377109"/>
              <a:gd name="connsiteX9" fmla="*/ 297455 w 914400"/>
              <a:gd name="connsiteY9" fmla="*/ 1266940 h 1377109"/>
              <a:gd name="connsiteX10" fmla="*/ 209320 w 914400"/>
              <a:gd name="connsiteY10" fmla="*/ 1366092 h 1377109"/>
              <a:gd name="connsiteX11" fmla="*/ 44067 w 914400"/>
              <a:gd name="connsiteY11" fmla="*/ 1311008 h 1377109"/>
              <a:gd name="connsiteX12" fmla="*/ 11016 w 914400"/>
              <a:gd name="connsiteY12" fmla="*/ 1200839 h 1377109"/>
              <a:gd name="connsiteX13" fmla="*/ 0 w 914400"/>
              <a:gd name="connsiteY13" fmla="*/ 0 h 1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377109">
                <a:moveTo>
                  <a:pt x="0" y="0"/>
                </a:moveTo>
                <a:lnTo>
                  <a:pt x="914400" y="0"/>
                </a:lnTo>
                <a:lnTo>
                  <a:pt x="914400" y="1255923"/>
                </a:lnTo>
                <a:lnTo>
                  <a:pt x="848298" y="1344058"/>
                </a:lnTo>
                <a:lnTo>
                  <a:pt x="782197" y="1255923"/>
                </a:lnTo>
                <a:lnTo>
                  <a:pt x="672028" y="1377109"/>
                </a:lnTo>
                <a:lnTo>
                  <a:pt x="638978" y="1299991"/>
                </a:lnTo>
                <a:lnTo>
                  <a:pt x="638978" y="1299991"/>
                </a:lnTo>
                <a:lnTo>
                  <a:pt x="462708" y="1366092"/>
                </a:lnTo>
                <a:lnTo>
                  <a:pt x="297455" y="1266940"/>
                </a:lnTo>
                <a:lnTo>
                  <a:pt x="209320" y="1366092"/>
                </a:lnTo>
                <a:lnTo>
                  <a:pt x="44067" y="1311008"/>
                </a:lnTo>
                <a:lnTo>
                  <a:pt x="11016" y="1200839"/>
                </a:lnTo>
                <a:lnTo>
                  <a:pt x="0" y="0"/>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40458C"/>
              </a:solidFill>
            </a:endParaRPr>
          </a:p>
        </p:txBody>
      </p:sp>
      <p:sp>
        <p:nvSpPr>
          <p:cNvPr id="12" name="TextBox 11"/>
          <p:cNvSpPr txBox="1"/>
          <p:nvPr/>
        </p:nvSpPr>
        <p:spPr>
          <a:xfrm>
            <a:off x="7084975" y="1752600"/>
            <a:ext cx="2059025" cy="400110"/>
          </a:xfrm>
          <a:prstGeom prst="rect">
            <a:avLst/>
          </a:prstGeom>
          <a:noFill/>
        </p:spPr>
        <p:txBody>
          <a:bodyPr wrap="none" rtlCol="0">
            <a:spAutoFit/>
          </a:bodyPr>
          <a:lstStyle/>
          <a:p>
            <a:pPr eaLnBrk="0" fontAlgn="base" hangingPunct="0">
              <a:spcBef>
                <a:spcPct val="0"/>
              </a:spcBef>
              <a:spcAft>
                <a:spcPct val="0"/>
              </a:spcAft>
            </a:pPr>
            <a:r>
              <a:rPr lang="en-US" sz="2000" dirty="0" smtClean="0"/>
              <a:t>=  Masking Tape</a:t>
            </a:r>
            <a:endParaRPr lang="en-US" sz="2000" dirty="0"/>
          </a:p>
        </p:txBody>
      </p:sp>
      <p:sp>
        <p:nvSpPr>
          <p:cNvPr id="13" name="Rectangle 12"/>
          <p:cNvSpPr/>
          <p:nvPr/>
        </p:nvSpPr>
        <p:spPr bwMode="auto">
          <a:xfrm>
            <a:off x="6096000" y="4159984"/>
            <a:ext cx="304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40458C"/>
              </a:solidFill>
            </a:endParaRPr>
          </a:p>
        </p:txBody>
      </p:sp>
      <p:sp>
        <p:nvSpPr>
          <p:cNvPr id="14" name="Rectangle 13"/>
          <p:cNvSpPr/>
          <p:nvPr/>
        </p:nvSpPr>
        <p:spPr bwMode="auto">
          <a:xfrm>
            <a:off x="6096000" y="4693384"/>
            <a:ext cx="304800" cy="3048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40458C"/>
              </a:solidFill>
            </a:endParaRPr>
          </a:p>
        </p:txBody>
      </p:sp>
      <p:sp>
        <p:nvSpPr>
          <p:cNvPr id="15" name="Rectangle 14"/>
          <p:cNvSpPr/>
          <p:nvPr/>
        </p:nvSpPr>
        <p:spPr bwMode="auto">
          <a:xfrm>
            <a:off x="6096000" y="5302984"/>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40458C"/>
              </a:solidFill>
            </a:endParaRPr>
          </a:p>
        </p:txBody>
      </p:sp>
      <p:sp>
        <p:nvSpPr>
          <p:cNvPr id="16" name="TextBox 15"/>
          <p:cNvSpPr txBox="1"/>
          <p:nvPr/>
        </p:nvSpPr>
        <p:spPr>
          <a:xfrm>
            <a:off x="6477000" y="4007584"/>
            <a:ext cx="2059025" cy="1631216"/>
          </a:xfrm>
          <a:prstGeom prst="rect">
            <a:avLst/>
          </a:prstGeom>
          <a:noFill/>
        </p:spPr>
        <p:txBody>
          <a:bodyPr wrap="none" rtlCol="0">
            <a:spAutoFit/>
          </a:bodyPr>
          <a:lstStyle/>
          <a:p>
            <a:pPr eaLnBrk="0" fontAlgn="base" hangingPunct="0">
              <a:spcBef>
                <a:spcPct val="0"/>
              </a:spcBef>
              <a:spcAft>
                <a:spcPct val="0"/>
              </a:spcAft>
            </a:pPr>
            <a:r>
              <a:rPr lang="en-US" sz="2000" dirty="0" smtClean="0"/>
              <a:t>=  Masking Tape</a:t>
            </a:r>
          </a:p>
          <a:p>
            <a:pPr eaLnBrk="0" fontAlgn="base" hangingPunct="0">
              <a:spcBef>
                <a:spcPct val="0"/>
              </a:spcBef>
              <a:spcAft>
                <a:spcPct val="0"/>
              </a:spcAft>
            </a:pPr>
            <a:r>
              <a:rPr lang="en-US" sz="2000" dirty="0" smtClean="0"/>
              <a:t> </a:t>
            </a:r>
          </a:p>
          <a:p>
            <a:pPr eaLnBrk="0" fontAlgn="base" hangingPunct="0">
              <a:spcBef>
                <a:spcPct val="0"/>
              </a:spcBef>
              <a:spcAft>
                <a:spcPct val="0"/>
              </a:spcAft>
            </a:pPr>
            <a:r>
              <a:rPr lang="en-US" sz="2000" dirty="0" smtClean="0"/>
              <a:t>= String</a:t>
            </a:r>
          </a:p>
          <a:p>
            <a:pPr eaLnBrk="0" fontAlgn="base" hangingPunct="0">
              <a:spcBef>
                <a:spcPct val="0"/>
              </a:spcBef>
              <a:spcAft>
                <a:spcPct val="0"/>
              </a:spcAft>
            </a:pPr>
            <a:endParaRPr lang="en-US" sz="2000" dirty="0" smtClean="0"/>
          </a:p>
          <a:p>
            <a:pPr eaLnBrk="0" fontAlgn="base" hangingPunct="0">
              <a:spcBef>
                <a:spcPct val="0"/>
              </a:spcBef>
              <a:spcAft>
                <a:spcPct val="0"/>
              </a:spcAft>
            </a:pPr>
            <a:r>
              <a:rPr lang="en-US" sz="2000" dirty="0" smtClean="0"/>
              <a:t>= Glue</a:t>
            </a:r>
            <a:endParaRPr lang="en-US" sz="2000" dirty="0"/>
          </a:p>
        </p:txBody>
      </p:sp>
      <p:grpSp>
        <p:nvGrpSpPr>
          <p:cNvPr id="4" name="Group 18"/>
          <p:cNvGrpSpPr/>
          <p:nvPr/>
        </p:nvGrpSpPr>
        <p:grpSpPr>
          <a:xfrm>
            <a:off x="6781800" y="2590800"/>
            <a:ext cx="457200" cy="457200"/>
            <a:chOff x="6096000" y="2819400"/>
            <a:chExt cx="457200" cy="457200"/>
          </a:xfrm>
          <a:solidFill>
            <a:schemeClr val="bg1"/>
          </a:solidFill>
        </p:grpSpPr>
        <p:sp>
          <p:nvSpPr>
            <p:cNvPr id="17" name="Oval 16"/>
            <p:cNvSpPr/>
            <p:nvPr/>
          </p:nvSpPr>
          <p:spPr bwMode="auto">
            <a:xfrm>
              <a:off x="6096000" y="2819400"/>
              <a:ext cx="457200" cy="4572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40458C"/>
                </a:solidFill>
              </a:endParaRPr>
            </a:p>
          </p:txBody>
        </p:sp>
        <p:sp>
          <p:nvSpPr>
            <p:cNvPr id="18" name="Freeform 17"/>
            <p:cNvSpPr/>
            <p:nvPr/>
          </p:nvSpPr>
          <p:spPr bwMode="auto">
            <a:xfrm>
              <a:off x="6191480" y="2963537"/>
              <a:ext cx="242371" cy="176270"/>
            </a:xfrm>
            <a:custGeom>
              <a:avLst/>
              <a:gdLst>
                <a:gd name="connsiteX0" fmla="*/ 0 w 242371"/>
                <a:gd name="connsiteY0" fmla="*/ 99152 h 176270"/>
                <a:gd name="connsiteX1" fmla="*/ 11016 w 242371"/>
                <a:gd name="connsiteY1" fmla="*/ 33051 h 176270"/>
                <a:gd name="connsiteX2" fmla="*/ 77118 w 242371"/>
                <a:gd name="connsiteY2" fmla="*/ 0 h 176270"/>
                <a:gd name="connsiteX3" fmla="*/ 110168 w 242371"/>
                <a:gd name="connsiteY3" fmla="*/ 66102 h 176270"/>
                <a:gd name="connsiteX4" fmla="*/ 143219 w 242371"/>
                <a:gd name="connsiteY4" fmla="*/ 143220 h 176270"/>
                <a:gd name="connsiteX5" fmla="*/ 209320 w 242371"/>
                <a:gd name="connsiteY5" fmla="*/ 176270 h 176270"/>
                <a:gd name="connsiteX6" fmla="*/ 220337 w 242371"/>
                <a:gd name="connsiteY6" fmla="*/ 143220 h 176270"/>
                <a:gd name="connsiteX7" fmla="*/ 242371 w 242371"/>
                <a:gd name="connsiteY7" fmla="*/ 77118 h 1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71" h="176270">
                  <a:moveTo>
                    <a:pt x="0" y="99152"/>
                  </a:moveTo>
                  <a:cubicBezTo>
                    <a:pt x="3672" y="77118"/>
                    <a:pt x="1026" y="53030"/>
                    <a:pt x="11016" y="33051"/>
                  </a:cubicBezTo>
                  <a:cubicBezTo>
                    <a:pt x="19559" y="15966"/>
                    <a:pt x="61476" y="5214"/>
                    <a:pt x="77118" y="0"/>
                  </a:cubicBezTo>
                  <a:cubicBezTo>
                    <a:pt x="101259" y="36213"/>
                    <a:pt x="98765" y="26191"/>
                    <a:pt x="110168" y="66102"/>
                  </a:cubicBezTo>
                  <a:cubicBezTo>
                    <a:pt x="120282" y="101499"/>
                    <a:pt x="116385" y="116386"/>
                    <a:pt x="143219" y="143220"/>
                  </a:cubicBezTo>
                  <a:cubicBezTo>
                    <a:pt x="164575" y="164576"/>
                    <a:pt x="182440" y="167310"/>
                    <a:pt x="209320" y="176270"/>
                  </a:cubicBezTo>
                  <a:cubicBezTo>
                    <a:pt x="212992" y="165253"/>
                    <a:pt x="217818" y="154556"/>
                    <a:pt x="220337" y="143220"/>
                  </a:cubicBezTo>
                  <a:cubicBezTo>
                    <a:pt x="235831" y="73496"/>
                    <a:pt x="208379" y="77118"/>
                    <a:pt x="242371" y="77118"/>
                  </a:cubicBezTo>
                </a:path>
              </a:pathLst>
            </a:custGeom>
            <a:grpFill/>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40458C"/>
                </a:solidFill>
              </a:endParaRPr>
            </a:p>
          </p:txBody>
        </p:sp>
      </p:grpSp>
      <p:sp>
        <p:nvSpPr>
          <p:cNvPr id="20" name="TextBox 19"/>
          <p:cNvSpPr txBox="1"/>
          <p:nvPr/>
        </p:nvSpPr>
        <p:spPr>
          <a:xfrm>
            <a:off x="7315200" y="2667000"/>
            <a:ext cx="1663917" cy="400110"/>
          </a:xfrm>
          <a:prstGeom prst="rect">
            <a:avLst/>
          </a:prstGeom>
          <a:noFill/>
        </p:spPr>
        <p:txBody>
          <a:bodyPr wrap="none" rtlCol="0">
            <a:spAutoFit/>
          </a:bodyPr>
          <a:lstStyle/>
          <a:p>
            <a:pPr eaLnBrk="0" fontAlgn="base" hangingPunct="0">
              <a:spcBef>
                <a:spcPct val="0"/>
              </a:spcBef>
              <a:spcAft>
                <a:spcPct val="0"/>
              </a:spcAft>
            </a:pPr>
            <a:r>
              <a:rPr lang="en-US" sz="2000" dirty="0" smtClean="0"/>
              <a:t>=  Light Bulb</a:t>
            </a:r>
            <a:endParaRPr lang="en-US" sz="2000" dirty="0"/>
          </a:p>
        </p:txBody>
      </p:sp>
    </p:spTree>
    <p:extLst>
      <p:ext uri="{BB962C8B-B14F-4D97-AF65-F5344CB8AC3E}">
        <p14:creationId xmlns:p14="http://schemas.microsoft.com/office/powerpoint/2010/main" val="26533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Drawing Orientation </a:t>
            </a:r>
            <a:endParaRPr lang="en-US" dirty="0"/>
          </a:p>
        </p:txBody>
      </p:sp>
      <p:sp>
        <p:nvSpPr>
          <p:cNvPr id="3" name="Content Placeholder 2"/>
          <p:cNvSpPr>
            <a:spLocks noGrp="1"/>
          </p:cNvSpPr>
          <p:nvPr>
            <p:ph idx="1"/>
          </p:nvPr>
        </p:nvSpPr>
        <p:spPr>
          <a:xfrm>
            <a:off x="381000" y="3886200"/>
            <a:ext cx="8229600" cy="1600200"/>
          </a:xfrm>
        </p:spPr>
        <p:txBody>
          <a:bodyPr/>
          <a:lstStyle/>
          <a:p>
            <a:r>
              <a:rPr lang="en-US" dirty="0" smtClean="0"/>
              <a:t>Label views -Top, Front, Right Side –all views but you should indicate the view you are sketching</a:t>
            </a:r>
          </a:p>
        </p:txBody>
      </p:sp>
      <p:pic>
        <p:nvPicPr>
          <p:cNvPr id="8194" name="Picture 2" descr="http://drawinghand.files.wordpress.com/2012/07/binocular-finished.jpg"/>
          <p:cNvPicPr>
            <a:picLocks noChangeAspect="1" noChangeArrowheads="1"/>
          </p:cNvPicPr>
          <p:nvPr/>
        </p:nvPicPr>
        <p:blipFill>
          <a:blip r:embed="rId2" cstate="print"/>
          <a:srcRect l="76211" t="45058"/>
          <a:stretch>
            <a:fillRect/>
          </a:stretch>
        </p:blipFill>
        <p:spPr bwMode="auto">
          <a:xfrm>
            <a:off x="3810000" y="1447800"/>
            <a:ext cx="1413355" cy="25876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The View</a:t>
            </a:r>
            <a:endParaRPr lang="en-US" dirty="0"/>
          </a:p>
        </p:txBody>
      </p:sp>
      <p:pic>
        <p:nvPicPr>
          <p:cNvPr id="29698" name="Picture 2" descr="http://drawinghand.files.wordpress.com/2012/07/binocular-finished.jpg"/>
          <p:cNvPicPr>
            <a:picLocks noChangeAspect="1" noChangeArrowheads="1"/>
          </p:cNvPicPr>
          <p:nvPr/>
        </p:nvPicPr>
        <p:blipFill>
          <a:blip r:embed="rId2" cstate="print"/>
          <a:srcRect/>
          <a:stretch>
            <a:fillRect/>
          </a:stretch>
        </p:blipFill>
        <p:spPr bwMode="auto">
          <a:xfrm>
            <a:off x="2057400" y="2438400"/>
            <a:ext cx="4513771" cy="3578225"/>
          </a:xfrm>
          <a:prstGeom prst="rect">
            <a:avLst/>
          </a:prstGeom>
          <a:noFill/>
        </p:spPr>
      </p:pic>
      <p:sp>
        <p:nvSpPr>
          <p:cNvPr id="5" name="TextBox 4"/>
          <p:cNvSpPr txBox="1"/>
          <p:nvPr/>
        </p:nvSpPr>
        <p:spPr>
          <a:xfrm>
            <a:off x="3048000" y="2286000"/>
            <a:ext cx="1173591" cy="369332"/>
          </a:xfrm>
          <a:prstGeom prst="rect">
            <a:avLst/>
          </a:prstGeom>
          <a:noFill/>
        </p:spPr>
        <p:txBody>
          <a:bodyPr wrap="none" rtlCol="0">
            <a:spAutoFit/>
          </a:bodyPr>
          <a:lstStyle/>
          <a:p>
            <a:r>
              <a:rPr lang="en-US" dirty="0" smtClean="0"/>
              <a:t>TOP VIEW </a:t>
            </a:r>
            <a:endParaRPr lang="en-US" dirty="0"/>
          </a:p>
        </p:txBody>
      </p:sp>
      <p:sp>
        <p:nvSpPr>
          <p:cNvPr id="6" name="TextBox 5"/>
          <p:cNvSpPr txBox="1"/>
          <p:nvPr/>
        </p:nvSpPr>
        <p:spPr>
          <a:xfrm>
            <a:off x="2819400" y="5943600"/>
            <a:ext cx="1439177" cy="369332"/>
          </a:xfrm>
          <a:prstGeom prst="rect">
            <a:avLst/>
          </a:prstGeom>
          <a:noFill/>
        </p:spPr>
        <p:txBody>
          <a:bodyPr wrap="none" rtlCol="0">
            <a:spAutoFit/>
          </a:bodyPr>
          <a:lstStyle/>
          <a:p>
            <a:r>
              <a:rPr lang="en-US" dirty="0" smtClean="0"/>
              <a:t>FRONT VIEW </a:t>
            </a:r>
            <a:endParaRPr lang="en-US" dirty="0"/>
          </a:p>
        </p:txBody>
      </p:sp>
      <p:sp>
        <p:nvSpPr>
          <p:cNvPr id="7" name="TextBox 6"/>
          <p:cNvSpPr txBox="1"/>
          <p:nvPr/>
        </p:nvSpPr>
        <p:spPr>
          <a:xfrm>
            <a:off x="5486400" y="5867400"/>
            <a:ext cx="1729448" cy="369332"/>
          </a:xfrm>
          <a:prstGeom prst="rect">
            <a:avLst/>
          </a:prstGeom>
          <a:noFill/>
        </p:spPr>
        <p:txBody>
          <a:bodyPr wrap="none" rtlCol="0">
            <a:spAutoFit/>
          </a:bodyPr>
          <a:lstStyle/>
          <a:p>
            <a:r>
              <a:rPr lang="en-US" dirty="0" smtClean="0"/>
              <a:t>Right Side VIEW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ketching to Design &amp;quot;&quot;/&gt;&lt;property id=&quot;20307&quot; value=&quot;256&quot;/&gt;&lt;/object&gt;&lt;object type=&quot;3&quot; unique_id=&quot;10005&quot;&gt;&lt;property id=&quot;20148&quot; value=&quot;5&quot;/&gt;&lt;property id=&quot;20300&quot; value=&quot;Slide 2 - &amp;quot;Thomas Edison &amp;quot;&quot;/&gt;&lt;property id=&quot;20307&quot; value=&quot;261&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57&quot;/&gt;&lt;/object&gt;&lt;object type=&quot;3&quot; unique_id=&quot;10010&quot;&gt;&lt;property id=&quot;20148&quot; value=&quot;5&quot;/&gt;&lt;property id=&quot;20300&quot; value=&quot;Slide 7 - &amp;quot;Symbols &amp;quot;&quot;/&gt;&lt;property id=&quot;20307&quot; value=&quot;262&quot;/&gt;&lt;/object&gt;&lt;object type=&quot;3&quot; unique_id=&quot;10011&quot;&gt;&lt;property id=&quot;20148&quot; value=&quot;5&quot;/&gt;&lt;property id=&quot;20300&quot; value=&quot;Slide 8 - &amp;quot;Drawing Orientation &amp;quot;&quot;/&gt;&lt;property id=&quot;20307&quot; value=&quot;263&quot;/&gt;&lt;/object&gt;&lt;object type=&quot;3&quot; unique_id=&quot;10012&quot;&gt;&lt;property id=&quot;20148&quot; value=&quot;5&quot;/&gt;&lt;property id=&quot;20300&quot; value=&quot;Slide 10 - &amp;quot;Remove the eraser! &amp;quot;&quot;/&gt;&lt;property id=&quot;20307&quot; value=&quot;264&quot;/&gt;&lt;/object&gt;&lt;object type=&quot;3&quot; unique_id=&quot;10013&quot;&gt;&lt;property id=&quot;20148&quot; value=&quot;5&quot;/&gt;&lt;property id=&quot;20300&quot; value=&quot;Slide 11 - &amp;quot;No More Gasoline Problems &amp;quot;&quot;/&gt;&lt;property id=&quot;20307&quot; value=&quot;269&quot;/&gt;&lt;/object&gt;&lt;object type=&quot;3&quot; unique_id=&quot;10014&quot;&gt;&lt;property id=&quot;20148&quot; value=&quot;5&quot;/&gt;&lt;property id=&quot;20300&quot; value=&quot;Slide 12 - &amp;quot;Cause and Effect&amp;quot;&quot;/&gt;&lt;property id=&quot;20307&quot; value=&quot;265&quot;/&gt;&lt;/object&gt;&lt;object type=&quot;3&quot; unique_id=&quot;10015&quot;&gt;&lt;property id=&quot;20148&quot; value=&quot;5&quot;/&gt;&lt;property id=&quot;20300&quot; value=&quot;Slide 13 - &amp;quot;Sketch and Notation &amp;quot;&quot;/&gt;&lt;property id=&quot;20307&quot; value=&quot;266&quot;/&gt;&lt;/object&gt;&lt;object type=&quot;3&quot; unique_id=&quot;10016&quot;&gt;&lt;property id=&quot;20148&quot; value=&quot;5&quot;/&gt;&lt;property id=&quot;20300&quot; value=&quot;Slide 14 - &amp;quot;Automatic Garage Door Opener &amp;quot;&quot;/&gt;&lt;property id=&quot;20307&quot; value=&quot;267&quot;/&gt;&lt;/object&gt;&lt;object type=&quot;3&quot; unique_id=&quot;10032&quot;&gt;&lt;property id=&quot;20148&quot; value=&quot;5&quot;/&gt;&lt;property id=&quot;20300&quot; value=&quot;Slide 9 - &amp;quot;Label The View&amp;quot;&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302</Words>
  <Application>Microsoft Office PowerPoint</Application>
  <PresentationFormat>On-screen Show (4:3)</PresentationFormat>
  <Paragraphs>41</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Sketching to Design </vt:lpstr>
      <vt:lpstr>Thomas Edison </vt:lpstr>
      <vt:lpstr>PowerPoint Presentation</vt:lpstr>
      <vt:lpstr>PowerPoint Presentation</vt:lpstr>
      <vt:lpstr>PowerPoint Presentation</vt:lpstr>
      <vt:lpstr>PowerPoint Presentation</vt:lpstr>
      <vt:lpstr>Symbols </vt:lpstr>
      <vt:lpstr>Drawing Orientation </vt:lpstr>
      <vt:lpstr>Label The View</vt:lpstr>
      <vt:lpstr>Remove the eraser! </vt:lpstr>
      <vt:lpstr>No More Gasoline Problems </vt:lpstr>
      <vt:lpstr>Cause and Effect</vt:lpstr>
      <vt:lpstr>Sketch and Notation </vt:lpstr>
      <vt:lpstr>Automatic Garage Door Opener </vt:lpstr>
      <vt:lpstr>Sketching Plants</vt:lpstr>
      <vt:lpstr>PowerPoint Presentation</vt:lpstr>
      <vt:lpstr>PowerPoint Presentation</vt:lpstr>
      <vt:lpstr>When You Sketch. . .</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Sketching to Design</dc:title>
  <dc:creator>Trkelley</dc:creator>
  <cp:lastModifiedBy>TRKelley</cp:lastModifiedBy>
  <cp:revision>8</cp:revision>
  <cp:lastPrinted>2014-08-26T15:51:11Z</cp:lastPrinted>
  <dcterms:created xsi:type="dcterms:W3CDTF">2014-08-21T17:10:02Z</dcterms:created>
  <dcterms:modified xsi:type="dcterms:W3CDTF">2015-05-29T19:13:17Z</dcterms:modified>
</cp:coreProperties>
</file>