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0"/>
  </p:notesMasterIdLst>
  <p:sldIdLst>
    <p:sldId id="256" r:id="rId2"/>
    <p:sldId id="262" r:id="rId3"/>
    <p:sldId id="289" r:id="rId4"/>
    <p:sldId id="290" r:id="rId5"/>
    <p:sldId id="291" r:id="rId6"/>
    <p:sldId id="259" r:id="rId7"/>
    <p:sldId id="295" r:id="rId8"/>
    <p:sldId id="292" r:id="rId9"/>
    <p:sldId id="261" r:id="rId10"/>
    <p:sldId id="264" r:id="rId11"/>
    <p:sldId id="258" r:id="rId12"/>
    <p:sldId id="263" r:id="rId13"/>
    <p:sldId id="260" r:id="rId14"/>
    <p:sldId id="268" r:id="rId15"/>
    <p:sldId id="294" r:id="rId16"/>
    <p:sldId id="287" r:id="rId17"/>
    <p:sldId id="288" r:id="rId18"/>
    <p:sldId id="269" r:id="rId19"/>
    <p:sldId id="284" r:id="rId20"/>
    <p:sldId id="285" r:id="rId21"/>
    <p:sldId id="286" r:id="rId22"/>
    <p:sldId id="272" r:id="rId23"/>
    <p:sldId id="279" r:id="rId24"/>
    <p:sldId id="280" r:id="rId25"/>
    <p:sldId id="278" r:id="rId26"/>
    <p:sldId id="283" r:id="rId27"/>
    <p:sldId id="281" r:id="rId28"/>
    <p:sldId id="282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25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3CAFE-64C3-4358-A4CB-7DF73AF56A9E}" type="datetimeFigureOut">
              <a:rPr lang="en-US" smtClean="0"/>
              <a:t>6/15/2014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963758-1A72-419C-952F-933A8F0F9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388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Bryan</a:t>
            </a:r>
            <a:r>
              <a:rPr lang="en-US" baseline="0" dirty="0" smtClean="0"/>
              <a:t> – Kick Off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63758-1A72-419C-952F-933A8F0F9B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257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63758-1A72-419C-952F-933A8F0F9B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49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Tahira</a:t>
            </a:r>
            <a:r>
              <a:rPr lang="en-US" baseline="0" dirty="0" smtClean="0"/>
              <a:t> and Bryan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63758-1A72-419C-952F-933A8F0F9B6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68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Bryan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63758-1A72-419C-952F-933A8F0F9B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076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63758-1A72-419C-952F-933A8F0F9B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11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63758-1A72-419C-952F-933A8F0F9B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67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63758-1A72-419C-952F-933A8F0F9B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277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Alyssa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63758-1A72-419C-952F-933A8F0F9B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18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Kari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63758-1A72-419C-952F-933A8F0F9B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301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Kari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63758-1A72-419C-952F-933A8F0F9B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765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63758-1A72-419C-952F-933A8F0F9B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36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A8DBA-1AC3-470B-8F38-341DDF55B812}" type="datetimeFigureOut">
              <a:rPr lang="en-US" smtClean="0"/>
              <a:t>6/15/2014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80EBC-C7A1-4741-A9AC-83156D227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702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A8DBA-1AC3-470B-8F38-341DDF55B812}" type="datetimeFigureOut">
              <a:rPr lang="en-US" smtClean="0"/>
              <a:t>6/15/2014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80EBC-C7A1-4741-A9AC-83156D227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765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A8DBA-1AC3-470B-8F38-341DDF55B812}" type="datetimeFigureOut">
              <a:rPr lang="en-US" smtClean="0"/>
              <a:t>6/15/2014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80EBC-C7A1-4741-A9AC-83156D227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90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A8DBA-1AC3-470B-8F38-341DDF55B812}" type="datetimeFigureOut">
              <a:rPr lang="en-US" smtClean="0"/>
              <a:t>6/15/2014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80EBC-C7A1-4741-A9AC-83156D227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2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A8DBA-1AC3-470B-8F38-341DDF55B812}" type="datetimeFigureOut">
              <a:rPr lang="en-US" smtClean="0"/>
              <a:t>6/15/2014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80EBC-C7A1-4741-A9AC-83156D227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99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A8DBA-1AC3-470B-8F38-341DDF55B812}" type="datetimeFigureOut">
              <a:rPr lang="en-US" smtClean="0"/>
              <a:t>6/15/2014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80EBC-C7A1-4741-A9AC-83156D227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04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A8DBA-1AC3-470B-8F38-341DDF55B812}" type="datetimeFigureOut">
              <a:rPr lang="en-US" smtClean="0"/>
              <a:t>6/15/2014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80EBC-C7A1-4741-A9AC-83156D227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20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A8DBA-1AC3-470B-8F38-341DDF55B812}" type="datetimeFigureOut">
              <a:rPr lang="en-US" smtClean="0"/>
              <a:t>6/15/2014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80EBC-C7A1-4741-A9AC-83156D227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69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A8DBA-1AC3-470B-8F38-341DDF55B812}" type="datetimeFigureOut">
              <a:rPr lang="en-US" smtClean="0"/>
              <a:t>6/15/2014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80EBC-C7A1-4741-A9AC-83156D227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21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A8DBA-1AC3-470B-8F38-341DDF55B812}" type="datetimeFigureOut">
              <a:rPr lang="en-US" smtClean="0"/>
              <a:t>6/15/2014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80EBC-C7A1-4741-A9AC-83156D227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72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A8DBA-1AC3-470B-8F38-341DDF55B812}" type="datetimeFigureOut">
              <a:rPr lang="en-US" smtClean="0"/>
              <a:t>6/15/2014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80EBC-C7A1-4741-A9AC-83156D227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823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A8DBA-1AC3-470B-8F38-341DDF55B812}" type="datetimeFigureOut">
              <a:rPr lang="en-US" smtClean="0"/>
              <a:t>6/15/2014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80EBC-C7A1-4741-A9AC-83156D227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82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restandards.org/Math/Content/4/MD/A/3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orestandards.org/Math/Content/4/MD/C/6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restandards.org/ELA-Literacy/SL/4/1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orestandards.org/ELA-Literacy/L/4/6/" TargetMode="External"/><Relationship Id="rId5" Type="http://schemas.openxmlformats.org/officeDocument/2006/relationships/hyperlink" Target="http://www.corestandards.org/ELA-Literacy/SL/4/1/c/" TargetMode="External"/><Relationship Id="rId4" Type="http://schemas.openxmlformats.org/officeDocument/2006/relationships/hyperlink" Target="http://www.corestandards.org/ELA-Literacy/SL/4/1/b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470025"/>
          </a:xfrm>
        </p:spPr>
        <p:txBody>
          <a:bodyPr/>
          <a:lstStyle/>
          <a:p>
            <a:r>
              <a:rPr lang="en-US" dirty="0" smtClean="0"/>
              <a:t>Green Roof Design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7" t="30872" r="23906" b="30941"/>
          <a:stretch/>
        </p:blipFill>
        <p:spPr bwMode="auto">
          <a:xfrm>
            <a:off x="-6434" y="1759527"/>
            <a:ext cx="9136579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857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8600"/>
            <a:ext cx="8686800" cy="4525963"/>
          </a:xfrm>
        </p:spPr>
        <p:txBody>
          <a:bodyPr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latin typeface="Times New Roman"/>
                <a:ea typeface="Times New Roman"/>
              </a:rPr>
              <a:t>Science Inquiry</a:t>
            </a:r>
            <a:endParaRPr lang="en-US" sz="2800" dirty="0">
              <a:latin typeface="Times New Roman"/>
              <a:ea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 smtClean="0">
              <a:latin typeface="Times New Roman"/>
              <a:ea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latin typeface="Times New Roman"/>
                <a:ea typeface="Times New Roman"/>
              </a:rPr>
              <a:t>In </a:t>
            </a:r>
            <a:r>
              <a:rPr lang="en-US" sz="2800" dirty="0">
                <a:latin typeface="Times New Roman"/>
                <a:ea typeface="Times New Roman"/>
              </a:rPr>
              <a:t>this activity, students will learn how the depth of soil affects root structure and height of plants. 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latin typeface="Times New Roman"/>
                <a:ea typeface="Times New Roman"/>
              </a:rPr>
              <a:t> </a:t>
            </a:r>
            <a:endParaRPr lang="en-US" sz="2800" dirty="0">
              <a:latin typeface="Times New Roman"/>
              <a:ea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latin typeface="Times New Roman"/>
                <a:ea typeface="Times New Roman"/>
              </a:rPr>
              <a:t>Procedures / Steps:</a:t>
            </a:r>
            <a:endParaRPr lang="en-US" sz="2800" dirty="0">
              <a:latin typeface="Times New Roman"/>
              <a:ea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latin typeface="Times New Roman"/>
                <a:ea typeface="Times New Roman"/>
              </a:rPr>
              <a:t> </a:t>
            </a:r>
            <a:endParaRPr lang="en-US" sz="2800" dirty="0"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800" dirty="0" smtClean="0">
                <a:latin typeface="Times New Roman"/>
                <a:ea typeface="MS Mincho"/>
                <a:cs typeface="Times New Roman"/>
              </a:rPr>
              <a:t>Give </a:t>
            </a:r>
            <a:r>
              <a:rPr lang="en-US" sz="2800" dirty="0">
                <a:latin typeface="Times New Roman"/>
                <a:ea typeface="MS Mincho"/>
                <a:cs typeface="Times New Roman"/>
              </a:rPr>
              <a:t>students 3 cups and have them mark a line at 1 cm on one cup, 2 cm on the second and 4 cm on the third.</a:t>
            </a:r>
            <a:endParaRPr lang="en-US" sz="2400" dirty="0">
              <a:ea typeface="MS Mincho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800" dirty="0">
                <a:latin typeface="Times New Roman"/>
                <a:ea typeface="MS Mincho"/>
                <a:cs typeface="Times New Roman"/>
              </a:rPr>
              <a:t>Have students add soil to the marked line.</a:t>
            </a:r>
            <a:endParaRPr lang="en-US" sz="2400" dirty="0">
              <a:ea typeface="MS Mincho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800" dirty="0" smtClean="0">
                <a:latin typeface="Times New Roman"/>
                <a:ea typeface="MS Mincho"/>
                <a:cs typeface="Times New Roman"/>
              </a:rPr>
              <a:t>Have the students spread the seeds</a:t>
            </a:r>
            <a:endParaRPr lang="en-US" sz="2400" dirty="0">
              <a:ea typeface="MS Mincho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800" dirty="0">
                <a:latin typeface="Times New Roman"/>
                <a:ea typeface="MS Mincho"/>
                <a:cs typeface="Times New Roman"/>
              </a:rPr>
              <a:t>Sprinkle a little soil across the top of the seeds.</a:t>
            </a:r>
            <a:endParaRPr lang="en-US" sz="2400" dirty="0">
              <a:ea typeface="MS Mincho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800" dirty="0">
                <a:latin typeface="Times New Roman"/>
                <a:ea typeface="MS Mincho"/>
                <a:cs typeface="Times New Roman"/>
              </a:rPr>
              <a:t>Let seeds grow for about 2 weeks.</a:t>
            </a:r>
            <a:endParaRPr lang="en-US" sz="2400" dirty="0">
              <a:ea typeface="MS Mincho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800" dirty="0">
                <a:latin typeface="Times New Roman"/>
                <a:ea typeface="MS Mincho"/>
                <a:cs typeface="Times New Roman"/>
              </a:rPr>
              <a:t>Observe the root structure and height of the plants.</a:t>
            </a:r>
            <a:endParaRPr lang="en-US" sz="2400" dirty="0">
              <a:ea typeface="MS Mincho"/>
              <a:cs typeface="Times New Roman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6008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Drive PU\Personal\grants\SLED\2013-2014\2013-10-18 16.53.3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" t="23466" b="28450"/>
          <a:stretch/>
        </p:blipFill>
        <p:spPr bwMode="auto">
          <a:xfrm>
            <a:off x="0" y="1935045"/>
            <a:ext cx="9144000" cy="347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4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0300" y="864755"/>
            <a:ext cx="68072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210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Task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Design the roof so as to minimize the amount of the soil that slips off roof.  </a:t>
            </a:r>
          </a:p>
          <a:p>
            <a:r>
              <a:rPr lang="en-US" dirty="0"/>
              <a:t>3</a:t>
            </a:r>
            <a:r>
              <a:rPr lang="en-US" dirty="0" smtClean="0"/>
              <a:t> Centimeters </a:t>
            </a:r>
            <a:r>
              <a:rPr lang="en-US" dirty="0"/>
              <a:t>m</a:t>
            </a:r>
            <a:r>
              <a:rPr lang="en-US" dirty="0" smtClean="0"/>
              <a:t>aximum </a:t>
            </a:r>
            <a:r>
              <a:rPr lang="en-US" dirty="0"/>
              <a:t>d</a:t>
            </a:r>
            <a:r>
              <a:rPr lang="en-US" dirty="0" smtClean="0"/>
              <a:t>epth of </a:t>
            </a:r>
            <a:r>
              <a:rPr lang="en-US" dirty="0"/>
              <a:t>s</a:t>
            </a:r>
            <a:r>
              <a:rPr lang="en-US" dirty="0" smtClean="0"/>
              <a:t>oil will be added</a:t>
            </a:r>
          </a:p>
          <a:p>
            <a:r>
              <a:rPr lang="en-US" dirty="0" smtClean="0"/>
              <a:t>Students will need to measure depth of soil in their roofs to ensure that it does not exceed the maximum depth</a:t>
            </a:r>
          </a:p>
          <a:p>
            <a:r>
              <a:rPr lang="en-US" dirty="0" smtClean="0"/>
              <a:t>Set-up the roof in the container </a:t>
            </a:r>
          </a:p>
          <a:p>
            <a:r>
              <a:rPr lang="en-US" dirty="0" smtClean="0"/>
              <a:t>Measure soil that slides off the roof.</a:t>
            </a:r>
          </a:p>
        </p:txBody>
      </p:sp>
    </p:spTree>
    <p:extLst>
      <p:ext uri="{BB962C8B-B14F-4D97-AF65-F5344CB8AC3E}">
        <p14:creationId xmlns:p14="http://schemas.microsoft.com/office/powerpoint/2010/main" val="163561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Angle of Tray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52600"/>
            <a:ext cx="6175375" cy="4036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882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Show materials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625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:\Personal\grants\SLED\2013-2014\2013-11-14 15.41.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"/>
            <a:ext cx="85344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31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:\Personal\grants\SLED\2013-2014\2013-11-14 15.41.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5344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79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3999"/>
            <a:ext cx="3298825" cy="353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82503" y="824706"/>
            <a:ext cx="3412490" cy="4933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61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U:\Personal\grants\SLED\2013-2014\2013-11-14 16.07.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5344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71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Lesson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 smtClean="0">
                <a:effectLst/>
                <a:ea typeface="MS Mincho"/>
                <a:cs typeface="Times New Roman"/>
              </a:rPr>
              <a:t>Understand how the plants respond to the green roof environment </a:t>
            </a:r>
          </a:p>
          <a:p>
            <a:pPr lvl="1">
              <a:lnSpc>
                <a:spcPct val="115000"/>
              </a:lnSpc>
              <a:spcBef>
                <a:spcPts val="0"/>
              </a:spcBef>
            </a:pPr>
            <a:r>
              <a:rPr lang="en-US" dirty="0" smtClean="0">
                <a:effectLst/>
                <a:ea typeface="MS Mincho"/>
                <a:cs typeface="Times New Roman"/>
              </a:rPr>
              <a:t>reduced depth of soil and sloped surface</a:t>
            </a:r>
            <a:endParaRPr lang="en-US" sz="1200" dirty="0">
              <a:ea typeface="MS Mincho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 smtClean="0">
                <a:effectLst/>
                <a:ea typeface="MS Mincho"/>
                <a:cs typeface="Times New Roman"/>
              </a:rPr>
              <a:t>Describe how the plant adapted to help them stay on the roof and live in the environment.</a:t>
            </a:r>
            <a:endParaRPr lang="en-US" sz="2800" dirty="0">
              <a:ea typeface="MS Mincho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 smtClean="0">
                <a:effectLst/>
                <a:ea typeface="MS Mincho"/>
                <a:cs typeface="Times New Roman"/>
              </a:rPr>
              <a:t>Observe how the green roof affects the surroundings that it lives in. </a:t>
            </a:r>
          </a:p>
          <a:p>
            <a:pPr lvl="1">
              <a:lnSpc>
                <a:spcPct val="125000"/>
              </a:lnSpc>
              <a:spcBef>
                <a:spcPts val="0"/>
              </a:spcBef>
            </a:pPr>
            <a:r>
              <a:rPr lang="en-US" dirty="0">
                <a:ea typeface="MS Mincho"/>
                <a:cs typeface="Times New Roman"/>
              </a:rPr>
              <a:t>more green areas in urban and suburban regions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 smtClean="0">
                <a:effectLst/>
                <a:ea typeface="MS Mincho"/>
                <a:cs typeface="Times New Roman"/>
              </a:rPr>
              <a:t>Develop an engineered system to maintain the soil on the roof. </a:t>
            </a:r>
            <a:endParaRPr lang="en-US" sz="2800" dirty="0">
              <a:ea typeface="MS Mincho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endParaRPr lang="en-US" sz="2800" dirty="0">
              <a:ea typeface="MS Mincho"/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47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U:\Personal\grants\SLED\2013-2014\2013-11-14 16.07.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344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52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U:\Personal\grants\SLED\2013-2014\2013-11-14 16.11.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344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99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:\Personal\grants\SLED\2013-2014\2013-11-14 15.56.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85344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31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U:\Personal\grants\SLED\2013-2014\2013-11-14 16.24.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85344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09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U:\Personal\grants\SLED\2013-2014\2013-11-14 16.26.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"/>
            <a:ext cx="85344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89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U:\Personal\grants\SLED\2013-2014\2013-11-14 16.17.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5344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32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U:\Personal\grants\SLED\2013-2014\2013-11-14 16.31.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5344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43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U:\Personal\grants\SLED\2013-2014\2013-11-14 16.28.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5344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86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U:\Personal\grants\SLED\2013-2014\2013-11-14 16.40.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5344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06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Times New Roman"/>
                <a:ea typeface="Times New Roman"/>
              </a:rPr>
              <a:t>Indiana </a:t>
            </a:r>
            <a:r>
              <a:rPr lang="en-US" b="1" dirty="0" smtClean="0">
                <a:latin typeface="Times New Roman"/>
                <a:ea typeface="Times New Roman"/>
              </a:rPr>
              <a:t>Standards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latin typeface="Times New Roman"/>
                <a:ea typeface="Times New Roman"/>
              </a:rPr>
              <a:t>Primary</a:t>
            </a:r>
            <a:endParaRPr lang="en-US" sz="2400" dirty="0">
              <a:latin typeface="Times New Roman"/>
              <a:ea typeface="Times New Roman"/>
            </a:endParaRPr>
          </a:p>
          <a:p>
            <a:pPr lvl="0">
              <a:spcBef>
                <a:spcPts val="0"/>
              </a:spcBef>
              <a:buFont typeface="Wingdings 2"/>
              <a:buChar char=""/>
              <a:tabLst>
                <a:tab pos="457200" algn="l"/>
              </a:tabLst>
            </a:pPr>
            <a:r>
              <a:rPr lang="en-US" sz="2400" b="1" dirty="0">
                <a:solidFill>
                  <a:srgbClr val="000000"/>
                </a:solidFill>
                <a:latin typeface="Times New Roman"/>
                <a:ea typeface="MS Mincho"/>
              </a:rPr>
              <a:t>Life Sciences  4.3.4 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MS Mincho"/>
              </a:rPr>
              <a:t> 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Times New Roman"/>
                <a:ea typeface="Times New Roman"/>
              </a:rPr>
              <a:t>Describe a way that a given plant or animal might adapt to a change arising from a human or non-human impact on its environment.</a:t>
            </a:r>
          </a:p>
          <a:p>
            <a:pPr marL="11430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Times New Roman"/>
              <a:ea typeface="Times New Roman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Times New Roman"/>
                <a:ea typeface="Times New Roman"/>
              </a:rPr>
              <a:t>Secondary</a:t>
            </a:r>
            <a:endParaRPr lang="en-US" sz="2400" dirty="0"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Wingdings 2"/>
              <a:buChar char=""/>
              <a:tabLst>
                <a:tab pos="457200" algn="l"/>
              </a:tabLst>
            </a:pPr>
            <a:r>
              <a:rPr lang="en-US" sz="2400" b="1" dirty="0">
                <a:solidFill>
                  <a:srgbClr val="000000"/>
                </a:solidFill>
                <a:latin typeface="Times New Roman"/>
                <a:ea typeface="MS Mincho"/>
                <a:cs typeface="Times New Roman"/>
              </a:rPr>
              <a:t>Life Sciences 4.3.3</a:t>
            </a:r>
            <a:endParaRPr lang="en-US" sz="2400" dirty="0">
              <a:ea typeface="MS Mincho"/>
              <a:cs typeface="Times New Roman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latin typeface="Times New Roman"/>
                <a:ea typeface="MS Mincho"/>
                <a:cs typeface="Times New Roman"/>
              </a:rPr>
              <a:t>Design investigations to explore how organisms meet some of their needs by responding to stimuli from their environments.</a:t>
            </a:r>
            <a:endParaRPr lang="en-US" sz="2400" dirty="0">
              <a:ea typeface="MS Mincho"/>
              <a:cs typeface="Times New Roman"/>
            </a:endParaRP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4762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kern="0" dirty="0">
                <a:latin typeface="Times New Roman"/>
              </a:rPr>
              <a:t>Common Core Mathematics: </a:t>
            </a:r>
            <a:endParaRPr lang="en-US" b="1" kern="0" dirty="0">
              <a:effectLst/>
              <a:latin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u="sng" dirty="0">
                <a:solidFill>
                  <a:srgbClr val="0000FF"/>
                </a:solidFill>
                <a:latin typeface="Times New Roman"/>
                <a:ea typeface="Times New Roman"/>
                <a:hlinkClick r:id="rId3"/>
              </a:rPr>
              <a:t>CCSS.Math.Content.4.MD.A.3</a:t>
            </a:r>
            <a:r>
              <a:rPr lang="en-US" dirty="0">
                <a:latin typeface="Times New Roman"/>
                <a:ea typeface="Times New Roman"/>
              </a:rPr>
              <a:t> Apply the area and perimeter formulas for rectangles in real world and mathematical problems. </a:t>
            </a:r>
            <a:r>
              <a:rPr lang="en-US" i="1" dirty="0">
                <a:latin typeface="Times New Roman"/>
                <a:ea typeface="Times New Roman"/>
              </a:rPr>
              <a:t>For example, find the width of a rectangular room given the area of the flooring and the length, by viewing the area formula as a multiplication equation with an unknown factor</a:t>
            </a:r>
            <a:r>
              <a:rPr lang="en-US" dirty="0">
                <a:latin typeface="Times New Roman"/>
                <a:ea typeface="Times New Roman"/>
              </a:rPr>
              <a:t>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Times New Roman"/>
              <a:ea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u="sng" dirty="0">
                <a:solidFill>
                  <a:srgbClr val="0000FF"/>
                </a:solidFill>
                <a:latin typeface="Times New Roman"/>
                <a:ea typeface="Times New Roman"/>
                <a:hlinkClick r:id="rId4"/>
              </a:rPr>
              <a:t>CCSS.Math.Content.4.MD.C.6</a:t>
            </a:r>
            <a:r>
              <a:rPr lang="en-US" dirty="0">
                <a:latin typeface="Times New Roman"/>
                <a:ea typeface="Times New Roman"/>
              </a:rPr>
              <a:t> Measure angles in whole-number degrees using a protractor. Sketch angles of specified measure.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53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Times New Roman"/>
                <a:ea typeface="Times New Roman"/>
              </a:rPr>
              <a:t>Common Core English and Language 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u="sng" dirty="0">
                <a:solidFill>
                  <a:srgbClr val="0000FF"/>
                </a:solidFill>
                <a:latin typeface="Times New Roman"/>
                <a:ea typeface="Times New Roman"/>
                <a:hlinkClick r:id="rId3"/>
              </a:rPr>
              <a:t>CCSS.ELA-Literacy.SL.4.1</a:t>
            </a:r>
            <a:r>
              <a:rPr lang="en-US" dirty="0">
                <a:latin typeface="Times New Roman"/>
                <a:ea typeface="Times New Roman"/>
              </a:rPr>
              <a:t> Engage effectively in a range of collaborative discussions (one-on-one, in groups, and teacher-led) with diverse partners on </a:t>
            </a:r>
            <a:r>
              <a:rPr lang="en-US" i="1" dirty="0">
                <a:latin typeface="Times New Roman"/>
                <a:ea typeface="Times New Roman"/>
              </a:rPr>
              <a:t>grade 4 topics and texts</a:t>
            </a:r>
            <a:r>
              <a:rPr lang="en-US" dirty="0">
                <a:latin typeface="Times New Roman"/>
                <a:ea typeface="Times New Roman"/>
              </a:rPr>
              <a:t>, building on others’ ideas and expressing their own clearly.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Times New Roman"/>
              <a:ea typeface="Times New Roman"/>
            </a:endParaRPr>
          </a:p>
          <a:p>
            <a:pPr lvl="1">
              <a:spcBef>
                <a:spcPts val="0"/>
              </a:spcBef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en-US" u="sng" dirty="0">
                <a:solidFill>
                  <a:srgbClr val="0000FF"/>
                </a:solidFill>
                <a:latin typeface="Times New Roman"/>
                <a:ea typeface="Times New Roman"/>
                <a:hlinkClick r:id="rId4"/>
              </a:rPr>
              <a:t>CCSS.ELA-Literacy.SL.4.1b</a:t>
            </a:r>
            <a:r>
              <a:rPr lang="en-US" dirty="0">
                <a:latin typeface="Times New Roman"/>
                <a:ea typeface="Times New Roman"/>
              </a:rPr>
              <a:t> Follow agreed-upon rules for discussions and carry out assigned roles.</a:t>
            </a:r>
          </a:p>
          <a:p>
            <a:pPr lvl="1">
              <a:spcBef>
                <a:spcPts val="0"/>
              </a:spcBef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en-US" u="sng" dirty="0">
                <a:solidFill>
                  <a:srgbClr val="0000FF"/>
                </a:solidFill>
                <a:latin typeface="Times New Roman"/>
                <a:ea typeface="Times New Roman"/>
                <a:hlinkClick r:id="rId5"/>
              </a:rPr>
              <a:t>CCSS.ELA-Literacy.SL.4.1c</a:t>
            </a:r>
            <a:r>
              <a:rPr lang="en-US" dirty="0">
                <a:latin typeface="Times New Roman"/>
                <a:ea typeface="Times New Roman"/>
              </a:rPr>
              <a:t> Pose and respond to specific questions to clarify or follow up on information, and make comments that contribute to the discussion and link to the remarks of others</a:t>
            </a:r>
            <a:r>
              <a:rPr lang="en-US" dirty="0" smtClean="0">
                <a:latin typeface="Times New Roman"/>
                <a:ea typeface="Times New Roman"/>
              </a:rPr>
              <a:t>.</a:t>
            </a:r>
          </a:p>
          <a:p>
            <a:pPr lvl="1">
              <a:spcBef>
                <a:spcPts val="0"/>
              </a:spcBef>
              <a:buSzPts val="1000"/>
              <a:buFont typeface="Symbol"/>
              <a:buChar char=""/>
              <a:tabLst>
                <a:tab pos="457200" algn="l"/>
              </a:tabLst>
            </a:pPr>
            <a:endParaRPr lang="en-US" dirty="0">
              <a:latin typeface="Times New Roman"/>
              <a:ea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u="sng" dirty="0">
                <a:solidFill>
                  <a:srgbClr val="0000FF"/>
                </a:solidFill>
                <a:latin typeface="Times New Roman"/>
                <a:ea typeface="Times New Roman"/>
                <a:hlinkClick r:id="rId6"/>
              </a:rPr>
              <a:t>CCSS.ELA-Literacy.L.4.6</a:t>
            </a:r>
            <a:r>
              <a:rPr lang="en-US" dirty="0">
                <a:latin typeface="Times New Roman"/>
                <a:ea typeface="Times New Roman"/>
              </a:rPr>
              <a:t> Acquire and use accurately grade-appropriate general academic and domain-specific words and phrases, including those that signal precise actions, emotions, or states of being (e.g., quizzed, whined, stammered) and that are basic to a particular topic (e.g., </a:t>
            </a:r>
            <a:r>
              <a:rPr lang="en-US" i="1" dirty="0">
                <a:latin typeface="Times New Roman"/>
                <a:ea typeface="Times New Roman"/>
              </a:rPr>
              <a:t>wildlife, conservation,</a:t>
            </a:r>
            <a:r>
              <a:rPr lang="en-US" dirty="0">
                <a:latin typeface="Times New Roman"/>
                <a:ea typeface="Times New Roman"/>
              </a:rPr>
              <a:t> and </a:t>
            </a:r>
            <a:r>
              <a:rPr lang="en-US" i="1" dirty="0">
                <a:latin typeface="Times New Roman"/>
                <a:ea typeface="Times New Roman"/>
              </a:rPr>
              <a:t>endangered</a:t>
            </a:r>
            <a:r>
              <a:rPr lang="en-US" dirty="0">
                <a:latin typeface="Times New Roman"/>
                <a:ea typeface="Times New Roman"/>
              </a:rPr>
              <a:t> when discussing animal preservation).</a:t>
            </a:r>
            <a:endParaRPr lang="en-US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0227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 girl’s aunt has just moved into city. </a:t>
            </a:r>
          </a:p>
          <a:p>
            <a:r>
              <a:rPr lang="en-US" sz="4000" dirty="0" smtClean="0"/>
              <a:t>She does not have a yard where she can plant a garden.  </a:t>
            </a:r>
          </a:p>
          <a:p>
            <a:r>
              <a:rPr lang="en-US" sz="4000" dirty="0" smtClean="0"/>
              <a:t>The girl wants to design a green roof so her </a:t>
            </a:r>
            <a:r>
              <a:rPr lang="en-US" sz="4000" smtClean="0"/>
              <a:t>aunt can plant </a:t>
            </a:r>
            <a:r>
              <a:rPr lang="en-US" sz="4000" dirty="0" smtClean="0"/>
              <a:t>a garden on her roof.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5263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477000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en-US" b="1" dirty="0"/>
              <a:t>Setting: </a:t>
            </a:r>
            <a:r>
              <a:rPr lang="en-US" dirty="0"/>
              <a:t>Roof of a house in Indiana</a:t>
            </a:r>
          </a:p>
          <a:p>
            <a:pPr>
              <a:spcAft>
                <a:spcPts val="600"/>
              </a:spcAft>
            </a:pPr>
            <a:r>
              <a:rPr lang="en-US" b="1" dirty="0"/>
              <a:t>Goal: </a:t>
            </a:r>
            <a:r>
              <a:rPr lang="en-US" dirty="0"/>
              <a:t>The goal is to have a better understanding of impact of the environment on plant growth</a:t>
            </a:r>
          </a:p>
          <a:p>
            <a:pPr>
              <a:spcAft>
                <a:spcPts val="600"/>
              </a:spcAft>
            </a:pPr>
            <a:r>
              <a:rPr lang="en-US" b="1" dirty="0"/>
              <a:t>Who is the client:  </a:t>
            </a:r>
            <a:r>
              <a:rPr lang="en-US" dirty="0"/>
              <a:t>A student whose aunt recently moved from the country to town. </a:t>
            </a:r>
            <a:endParaRPr lang="en-US" dirty="0" smtClean="0"/>
          </a:p>
          <a:p>
            <a:pPr>
              <a:spcAft>
                <a:spcPts val="600"/>
              </a:spcAft>
            </a:pPr>
            <a:r>
              <a:rPr lang="en-US" b="1" dirty="0" smtClean="0"/>
              <a:t>End-User</a:t>
            </a:r>
            <a:r>
              <a:rPr lang="en-US" dirty="0"/>
              <a:t>:  The Aunt</a:t>
            </a:r>
          </a:p>
          <a:p>
            <a:pPr>
              <a:spcAft>
                <a:spcPts val="600"/>
              </a:spcAft>
            </a:pPr>
            <a:r>
              <a:rPr lang="en-US" b="1" dirty="0"/>
              <a:t>What is the design:  </a:t>
            </a:r>
            <a:r>
              <a:rPr lang="en-US" dirty="0"/>
              <a:t>A roof slanted at 45 degrees without dirt moving down.</a:t>
            </a:r>
          </a:p>
          <a:p>
            <a:pPr>
              <a:spcAft>
                <a:spcPts val="600"/>
              </a:spcAft>
            </a:pPr>
            <a:r>
              <a:rPr lang="en-US" b="1" dirty="0"/>
              <a:t>Criteria:</a:t>
            </a:r>
            <a:r>
              <a:rPr lang="en-US" dirty="0"/>
              <a:t> Adding material to their roof to prevent soil movement with enough soil so that plants can grow (optimization of angle and depth).  </a:t>
            </a:r>
          </a:p>
          <a:p>
            <a:pPr>
              <a:spcAft>
                <a:spcPts val="600"/>
              </a:spcAft>
            </a:pPr>
            <a:r>
              <a:rPr lang="en-US" b="1" dirty="0"/>
              <a:t>Constraints:</a:t>
            </a:r>
            <a:r>
              <a:rPr lang="en-US" dirty="0"/>
              <a:t>  Maximum depth of soil (3 cm).  The roof angle is ~45 degrees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3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Show Picture of Plants growing on hill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47800"/>
            <a:ext cx="5294313" cy="529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5276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Inquiry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534400" cy="4525963"/>
          </a:xfrm>
        </p:spPr>
        <p:txBody>
          <a:bodyPr>
            <a:noAutofit/>
          </a:bodyPr>
          <a:lstStyle/>
          <a:p>
            <a:r>
              <a:rPr lang="en-US" sz="3000" dirty="0" smtClean="0"/>
              <a:t>How does a plant react, or respond, to a stimulus? </a:t>
            </a:r>
          </a:p>
          <a:p>
            <a:r>
              <a:rPr lang="en-US" sz="3000" dirty="0" smtClean="0"/>
              <a:t>It changes its direction or pattern of growth. Light, water and gravity can each be a plant stimulus. </a:t>
            </a:r>
          </a:p>
          <a:p>
            <a:r>
              <a:rPr lang="en-US" sz="3000" dirty="0" smtClean="0"/>
              <a:t>Plants respond to water by growing their roots toward the water’s source. The roots of most plants grow downward---the same direction as the pull of gravity. </a:t>
            </a:r>
          </a:p>
          <a:p>
            <a:r>
              <a:rPr lang="en-US" sz="3000" dirty="0" smtClean="0"/>
              <a:t>The stems of most plants grow upward, away from gravity. Plants respond to light by growing toward the source of light.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51672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709</Words>
  <Application>Microsoft Office PowerPoint</Application>
  <PresentationFormat>On-screen Show (4:3)</PresentationFormat>
  <Paragraphs>87</Paragraphs>
  <Slides>28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Green Roof Design</vt:lpstr>
      <vt:lpstr>Main Lesson Objectives</vt:lpstr>
      <vt:lpstr>Indiana Standards</vt:lpstr>
      <vt:lpstr>Common Core Mathematics: </vt:lpstr>
      <vt:lpstr>Common Core English and Language Arts</vt:lpstr>
      <vt:lpstr>Story</vt:lpstr>
      <vt:lpstr>PowerPoint Presentation</vt:lpstr>
      <vt:lpstr>Show Picture of Plants growing on hill</vt:lpstr>
      <vt:lpstr>Science Inquiry</vt:lpstr>
      <vt:lpstr>PowerPoint Presentation</vt:lpstr>
      <vt:lpstr>PowerPoint Presentation</vt:lpstr>
      <vt:lpstr>PowerPoint Presentation</vt:lpstr>
      <vt:lpstr>Design Task</vt:lpstr>
      <vt:lpstr>Measuring Angle of Tray</vt:lpstr>
      <vt:lpstr>Materials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Bryan Hubbard</dc:creator>
  <cp:lastModifiedBy>Hubbard, Bryan J</cp:lastModifiedBy>
  <cp:revision>21</cp:revision>
  <dcterms:created xsi:type="dcterms:W3CDTF">2013-11-09T02:17:58Z</dcterms:created>
  <dcterms:modified xsi:type="dcterms:W3CDTF">2014-06-16T01:47:44Z</dcterms:modified>
</cp:coreProperties>
</file>