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8" r:id="rId1"/>
    <p:sldMasterId id="2147483650" r:id="rId2"/>
    <p:sldMasterId id="2147483652" r:id="rId3"/>
    <p:sldMasterId id="2147483667" r:id="rId4"/>
  </p:sldMasterIdLst>
  <p:notesMasterIdLst>
    <p:notesMasterId r:id="rId25"/>
  </p:notesMasterIdLst>
  <p:handoutMasterIdLst>
    <p:handoutMasterId r:id="rId26"/>
  </p:handoutMasterIdLst>
  <p:sldIdLst>
    <p:sldId id="465" r:id="rId5"/>
    <p:sldId id="472" r:id="rId6"/>
    <p:sldId id="489" r:id="rId7"/>
    <p:sldId id="491" r:id="rId8"/>
    <p:sldId id="503" r:id="rId9"/>
    <p:sldId id="500" r:id="rId10"/>
    <p:sldId id="501" r:id="rId11"/>
    <p:sldId id="502" r:id="rId12"/>
    <p:sldId id="505" r:id="rId13"/>
    <p:sldId id="504" r:id="rId14"/>
    <p:sldId id="512" r:id="rId15"/>
    <p:sldId id="507" r:id="rId16"/>
    <p:sldId id="506" r:id="rId17"/>
    <p:sldId id="508" r:id="rId18"/>
    <p:sldId id="510" r:id="rId19"/>
    <p:sldId id="511" r:id="rId20"/>
    <p:sldId id="509" r:id="rId21"/>
    <p:sldId id="513" r:id="rId22"/>
    <p:sldId id="514" r:id="rId23"/>
    <p:sldId id="479" r:id="rId24"/>
  </p:sldIdLst>
  <p:sldSz cx="9144000" cy="6858000" type="screen4x3"/>
  <p:notesSz cx="6954838" cy="9240838"/>
  <p:embeddedFontLst>
    <p:embeddedFont>
      <p:font typeface="Times" pitchFamily="18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kelley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FF"/>
    <a:srgbClr val="F286F2"/>
    <a:srgbClr val="A3885B"/>
    <a:srgbClr val="D27D00"/>
    <a:srgbClr val="B1946C"/>
    <a:srgbClr val="D1CFCD"/>
    <a:srgbClr val="996633"/>
    <a:srgbClr val="663300"/>
    <a:srgbClr val="E68900"/>
    <a:srgbClr val="BC4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2" autoAdjust="0"/>
    <p:restoredTop sz="93558" autoAdjust="0"/>
  </p:normalViewPr>
  <p:slideViewPr>
    <p:cSldViewPr snapToGrid="0">
      <p:cViewPr>
        <p:scale>
          <a:sx n="100" d="100"/>
          <a:sy n="100" d="100"/>
        </p:scale>
        <p:origin x="-504" y="378"/>
      </p:cViewPr>
      <p:guideLst>
        <p:guide orient="horz" pos="1104"/>
        <p:guide pos="768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6" rIns="90769" bIns="45386" numCol="1" anchor="t" anchorCtr="0" compatLnSpc="1">
            <a:prstTxWarp prst="textNoShape">
              <a:avLst/>
            </a:prstTxWarp>
          </a:bodyPr>
          <a:lstStyle>
            <a:lvl1pPr algn="l" defTabSz="907222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871" y="0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6" rIns="90769" bIns="45386" numCol="1" anchor="t" anchorCtr="0" compatLnSpc="1">
            <a:prstTxWarp prst="textNoShape">
              <a:avLst/>
            </a:prstTxWarp>
          </a:bodyPr>
          <a:lstStyle>
            <a:lvl1pPr algn="r" defTabSz="907222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8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6902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6" rIns="90769" bIns="45386" numCol="1" anchor="b" anchorCtr="0" compatLnSpc="1">
            <a:prstTxWarp prst="textNoShape">
              <a:avLst/>
            </a:prstTxWarp>
          </a:bodyPr>
          <a:lstStyle>
            <a:lvl1pPr algn="l" defTabSz="907222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8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871" y="8776902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6" rIns="90769" bIns="45386" numCol="1" anchor="b" anchorCtr="0" compatLnSpc="1">
            <a:prstTxWarp prst="textNoShape">
              <a:avLst/>
            </a:prstTxWarp>
          </a:bodyPr>
          <a:lstStyle>
            <a:lvl1pPr algn="r" defTabSz="907222">
              <a:defRPr sz="1200">
                <a:effectLst/>
              </a:defRPr>
            </a:lvl1pPr>
          </a:lstStyle>
          <a:p>
            <a:pPr>
              <a:defRPr/>
            </a:pPr>
            <a:fld id="{4527066A-1013-479F-9E9A-343261DAA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6" rIns="90769" bIns="45386" numCol="1" anchor="t" anchorCtr="0" compatLnSpc="1">
            <a:prstTxWarp prst="textNoShape">
              <a:avLst/>
            </a:prstTxWarp>
          </a:bodyPr>
          <a:lstStyle>
            <a:lvl1pPr algn="l" defTabSz="907222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871" y="0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6" rIns="90769" bIns="45386" numCol="1" anchor="t" anchorCtr="0" compatLnSpc="1">
            <a:prstTxWarp prst="textNoShape">
              <a:avLst/>
            </a:prstTxWarp>
          </a:bodyPr>
          <a:lstStyle>
            <a:lvl1pPr algn="r" defTabSz="907222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8038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540" y="4390030"/>
            <a:ext cx="5565760" cy="41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6" rIns="90769" bIns="45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6902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6" rIns="90769" bIns="45386" numCol="1" anchor="b" anchorCtr="0" compatLnSpc="1">
            <a:prstTxWarp prst="textNoShape">
              <a:avLst/>
            </a:prstTxWarp>
          </a:bodyPr>
          <a:lstStyle>
            <a:lvl1pPr algn="l" defTabSz="907222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871" y="8776902"/>
            <a:ext cx="301439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69" tIns="45386" rIns="90769" bIns="45386" numCol="1" anchor="b" anchorCtr="0" compatLnSpc="1">
            <a:prstTxWarp prst="textNoShape">
              <a:avLst/>
            </a:prstTxWarp>
          </a:bodyPr>
          <a:lstStyle>
            <a:lvl1pPr algn="r" defTabSz="907222">
              <a:defRPr sz="1200">
                <a:effectLst/>
              </a:defRPr>
            </a:lvl1pPr>
          </a:lstStyle>
          <a:p>
            <a:pPr>
              <a:defRPr/>
            </a:pPr>
            <a:fld id="{F6A6AA0C-F2F9-4661-A2DD-2981316CF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B667E-FE97-407B-93D7-85373A607E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B667E-FE97-407B-93D7-85373A607E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TK and JS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FC18-BD57-496A-8188-0251FCB703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005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parents/guardian do not have to sign, just one </a:t>
            </a:r>
          </a:p>
          <a:p>
            <a:endParaRPr lang="en-US" dirty="0" smtClean="0"/>
          </a:p>
          <a:p>
            <a:r>
              <a:rPr lang="en-US" dirty="0" smtClean="0"/>
              <a:t>CHANGED</a:t>
            </a:r>
            <a:r>
              <a:rPr lang="en-US" baseline="0" dirty="0" smtClean="0"/>
              <a:t> BY SARA: Language on last bullet point – teachers can have student print their own names at the top </a:t>
            </a:r>
            <a:r>
              <a:rPr lang="en-US" baseline="0" smtClean="0"/>
              <a:t>in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6AA0C-F2F9-4661-A2DD-2981316CFEA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delayed post tests given this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6AA0C-F2F9-4661-A2DD-2981316CFEA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Grounded in a theory of cognitive science, </a:t>
            </a:r>
            <a:r>
              <a:rPr lang="en-US" i="1" dirty="0" smtClean="0">
                <a:latin typeface="+mn-lt"/>
              </a:rPr>
              <a:t>transfer </a:t>
            </a:r>
            <a:r>
              <a:rPr lang="en-US" dirty="0" smtClean="0">
                <a:latin typeface="+mn-lt"/>
              </a:rPr>
              <a:t>of learning “allows students to apply what was learned in new situations and to learn related information more quickly” (</a:t>
            </a:r>
            <a:r>
              <a:rPr lang="en-US" dirty="0" err="1" smtClean="0">
                <a:latin typeface="+mn-lt"/>
              </a:rPr>
              <a:t>Bransford</a:t>
            </a:r>
            <a:r>
              <a:rPr lang="en-US" dirty="0" smtClean="0">
                <a:latin typeface="+mn-lt"/>
              </a:rPr>
              <a:t>, Brown, &amp; Cocking, 1999, p. 17).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65505-8200-40B9-AEEC-067E3E6B6E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Kevin</a:t>
            </a:r>
            <a:r>
              <a:rPr lang="en-US" baseline="0" dirty="0" smtClean="0"/>
              <a:t> will provide specific instructions that include: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Locating a place to conduct the think-aloud protocol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Selecting students that will talk and students that have already obtained IRB consent/assent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Obtain video consent from parents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6AA0C-F2F9-4661-A2DD-2981316CFEA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6AA0C-F2F9-4661-A2DD-2981316CFEA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207760" y="0"/>
            <a:ext cx="2936240" cy="599440"/>
          </a:xfrm>
          <a:prstGeom prst="rect">
            <a:avLst/>
          </a:prstGeom>
          <a:solidFill>
            <a:srgbClr val="B194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pic>
        <p:nvPicPr>
          <p:cNvPr id="5" name="Picture 4" descr="sled_logo_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69014" y="30480"/>
            <a:ext cx="1074986" cy="5689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79"/>
            <a:ext cx="8229600" cy="6908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305560"/>
            <a:ext cx="8818880" cy="4627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286500" y="0"/>
            <a:ext cx="2857500" cy="604838"/>
          </a:xfrm>
          <a:prstGeom prst="rect">
            <a:avLst/>
          </a:prstGeom>
          <a:solidFill>
            <a:srgbClr val="B194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pic>
        <p:nvPicPr>
          <p:cNvPr id="8" name="Picture 7" descr="sled_logo_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69014" y="30480"/>
            <a:ext cx="1074986" cy="5689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6324600"/>
          </a:xfrm>
          <a:prstGeom prst="rect">
            <a:avLst/>
          </a:prstGeom>
          <a:solidFill>
            <a:srgbClr val="DED6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DED6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44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45" name="Rectangle 5"/>
          <p:cNvSpPr>
            <a:spLocks noChangeArrowheads="1"/>
          </p:cNvSpPr>
          <p:nvPr/>
        </p:nvSpPr>
        <p:spPr bwMode="auto">
          <a:xfrm>
            <a:off x="0" y="1219200"/>
            <a:ext cx="7467600" cy="76200"/>
          </a:xfrm>
          <a:prstGeom prst="rect">
            <a:avLst/>
          </a:prstGeom>
          <a:gradFill rotWithShape="0">
            <a:gsLst>
              <a:gs pos="0">
                <a:srgbClr val="AD946B"/>
              </a:gs>
              <a:gs pos="100000">
                <a:srgbClr val="DED6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46" name="Line 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47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9436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49" name="Line 9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6278563" y="142875"/>
          <a:ext cx="2655887" cy="331788"/>
        </p:xfrm>
        <a:graphic>
          <a:graphicData uri="http://schemas.openxmlformats.org/presentationml/2006/ole">
            <p:oleObj spid="_x0000_s1026" name="CorelPhotoPaint.Image.8" r:id="rId18" imgW="360000" imgH="360000" progId="">
              <p:embed/>
            </p:oleObj>
          </a:graphicData>
        </a:graphic>
      </p:graphicFrame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38125" y="26988"/>
            <a:ext cx="15240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53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DED6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54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55" name="Rectangle 15"/>
          <p:cNvSpPr>
            <a:spLocks noChangeArrowheads="1"/>
          </p:cNvSpPr>
          <p:nvPr userDrawn="1"/>
        </p:nvSpPr>
        <p:spPr bwMode="auto">
          <a:xfrm>
            <a:off x="0" y="1219200"/>
            <a:ext cx="7467600" cy="76200"/>
          </a:xfrm>
          <a:prstGeom prst="rect">
            <a:avLst/>
          </a:prstGeom>
          <a:gradFill rotWithShape="0">
            <a:gsLst>
              <a:gs pos="0">
                <a:srgbClr val="AD946B"/>
              </a:gs>
              <a:gs pos="100000">
                <a:srgbClr val="DED6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56" name="Line 16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57" name="Rectangle 1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58" name="Line 18"/>
          <p:cNvSpPr>
            <a:spLocks noChangeShapeType="1"/>
          </p:cNvSpPr>
          <p:nvPr userDrawn="1"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2400" y="26988"/>
            <a:ext cx="15240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coe_logo_black_background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8725" y="112713"/>
            <a:ext cx="26971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7175" y="5962650"/>
            <a:ext cx="8610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Placeholder 20"/>
          <p:cNvSpPr>
            <a:spLocks noGrp="1"/>
          </p:cNvSpPr>
          <p:nvPr>
            <p:ph type="title"/>
          </p:nvPr>
        </p:nvSpPr>
        <p:spPr>
          <a:xfrm>
            <a:off x="457200" y="599440"/>
            <a:ext cx="8229600" cy="680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6187440" y="0"/>
            <a:ext cx="2956560" cy="589280"/>
          </a:xfrm>
          <a:prstGeom prst="rect">
            <a:avLst/>
          </a:prstGeom>
          <a:solidFill>
            <a:srgbClr val="B194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pic>
        <p:nvPicPr>
          <p:cNvPr id="23" name="Picture 22" descr="sled_logo_7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8069014" y="30480"/>
            <a:ext cx="1074986" cy="568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 userDrawn="1"/>
        </p:nvSpPr>
        <p:spPr bwMode="auto">
          <a:xfrm>
            <a:off x="0" y="533400"/>
            <a:ext cx="9144000" cy="6324600"/>
          </a:xfrm>
          <a:prstGeom prst="rect">
            <a:avLst/>
          </a:prstGeom>
          <a:solidFill>
            <a:srgbClr val="DED6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5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DED6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60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62" name="Rectangle 6"/>
          <p:cNvSpPr>
            <a:spLocks noChangeArrowheads="1"/>
          </p:cNvSpPr>
          <p:nvPr userDrawn="1"/>
        </p:nvSpPr>
        <p:spPr bwMode="auto">
          <a:xfrm>
            <a:off x="0" y="1219200"/>
            <a:ext cx="7467600" cy="76200"/>
          </a:xfrm>
          <a:prstGeom prst="rect">
            <a:avLst/>
          </a:prstGeom>
          <a:gradFill rotWithShape="0">
            <a:gsLst>
              <a:gs pos="0">
                <a:srgbClr val="AD946B"/>
              </a:gs>
              <a:gs pos="100000">
                <a:srgbClr val="DED6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63" name="Line 7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64" name="Rectangle 8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1466" name="Line 10"/>
          <p:cNvSpPr>
            <a:spLocks noChangeShapeType="1"/>
          </p:cNvSpPr>
          <p:nvPr userDrawn="1"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1" name="Picture 1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26988"/>
            <a:ext cx="15240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 descr="coe_logo_black_backgroun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08725" y="112713"/>
            <a:ext cx="26971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ChangeArrowheads="1"/>
          </p:cNvSpPr>
          <p:nvPr userDrawn="1"/>
        </p:nvSpPr>
        <p:spPr bwMode="auto">
          <a:xfrm>
            <a:off x="0" y="533400"/>
            <a:ext cx="9144000" cy="6324600"/>
          </a:xfrm>
          <a:prstGeom prst="rect">
            <a:avLst/>
          </a:prstGeom>
          <a:solidFill>
            <a:srgbClr val="DED6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259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DED6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259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2598" name="Line 6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26988"/>
            <a:ext cx="15240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coe_logo_black_backgroun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08725" y="112713"/>
            <a:ext cx="26971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6324600"/>
          </a:xfrm>
          <a:prstGeom prst="rect">
            <a:avLst/>
          </a:prstGeom>
          <a:solidFill>
            <a:srgbClr val="DED6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3123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DED6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3124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AD946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26988"/>
            <a:ext cx="15240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3126" name="Rectangle 6"/>
          <p:cNvSpPr>
            <a:spLocks noChangeArrowheads="1"/>
          </p:cNvSpPr>
          <p:nvPr/>
        </p:nvSpPr>
        <p:spPr bwMode="auto">
          <a:xfrm>
            <a:off x="0" y="1219200"/>
            <a:ext cx="7467600" cy="76200"/>
          </a:xfrm>
          <a:prstGeom prst="rect">
            <a:avLst/>
          </a:prstGeom>
          <a:gradFill rotWithShape="0">
            <a:gsLst>
              <a:gs pos="0">
                <a:srgbClr val="AD946B"/>
              </a:gs>
              <a:gs pos="100000">
                <a:srgbClr val="DED6C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3128" name="Line 8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335713" y="9525"/>
          <a:ext cx="2655887" cy="598488"/>
        </p:xfrm>
        <a:graphic>
          <a:graphicData uri="http://schemas.openxmlformats.org/presentationml/2006/ole">
            <p:oleObj spid="_x0000_s2050" name="CorelPhotoPaint.Image.8" r:id="rId15" imgW="360000" imgH="36000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3" y="1867290"/>
            <a:ext cx="8229600" cy="2015613"/>
          </a:xfrm>
        </p:spPr>
        <p:txBody>
          <a:bodyPr>
            <a:noAutofit/>
          </a:bodyPr>
          <a:lstStyle/>
          <a:p>
            <a:r>
              <a:rPr lang="en-US" sz="4400" dirty="0" smtClean="0"/>
              <a:t>Student Learning Research</a:t>
            </a:r>
            <a:br>
              <a:rPr lang="en-US" sz="4400" dirty="0" smtClean="0"/>
            </a:br>
            <a:r>
              <a:rPr lang="en-US" sz="4400" dirty="0" smtClean="0"/>
              <a:t>Data Collection 2013-2014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pic>
        <p:nvPicPr>
          <p:cNvPr id="4" name="Picture 3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03" y="4129549"/>
            <a:ext cx="1581150" cy="1590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2322" y="4857135"/>
            <a:ext cx="593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project is supported by the National Science Foundation, Grant #0962840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ent form imag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lum bright="30000" contrast="30000"/>
          </a:blip>
          <a:srcRect l="7479" t="12927" r="16159" b="4797"/>
          <a:stretch>
            <a:fillRect/>
          </a:stretch>
        </p:blipFill>
        <p:spPr>
          <a:xfrm rot="6322705">
            <a:off x="7051433" y="3196445"/>
            <a:ext cx="2047176" cy="1654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Consent/Assent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19" y="1305560"/>
            <a:ext cx="7075805" cy="4627880"/>
          </a:xfrm>
        </p:spPr>
        <p:txBody>
          <a:bodyPr/>
          <a:lstStyle/>
          <a:p>
            <a:r>
              <a:rPr lang="en-US" sz="2800" dirty="0" smtClean="0"/>
              <a:t>Three students will be selected to participate in a think-aloud protocol.  </a:t>
            </a:r>
          </a:p>
          <a:p>
            <a:r>
              <a:rPr lang="en-US" sz="2800" dirty="0" smtClean="0"/>
              <a:t>These students will need special consent/assent for the protocol study.</a:t>
            </a:r>
          </a:p>
          <a:p>
            <a:r>
              <a:rPr lang="en-US" sz="2800" dirty="0" smtClean="0"/>
              <a:t>Rachel Smith will contact you via e-mail regarding this data collection. </a:t>
            </a:r>
          </a:p>
          <a:p>
            <a:r>
              <a:rPr lang="en-US" sz="2800" dirty="0" smtClean="0"/>
              <a:t>The parent consent forms(</a:t>
            </a:r>
            <a:r>
              <a:rPr lang="en-US" sz="2800" i="1" dirty="0" smtClean="0"/>
              <a:t>Pink</a:t>
            </a:r>
            <a:r>
              <a:rPr lang="en-US" sz="2800" dirty="0" smtClean="0"/>
              <a:t>) will be sent to you. </a:t>
            </a:r>
          </a:p>
          <a:p>
            <a:r>
              <a:rPr lang="en-US" sz="2800" dirty="0" smtClean="0"/>
              <a:t>The student assent (</a:t>
            </a:r>
            <a:r>
              <a:rPr lang="en-US" sz="2800" i="1" dirty="0" smtClean="0"/>
              <a:t>Yellow)</a:t>
            </a:r>
            <a:r>
              <a:rPr lang="en-US" sz="2800" dirty="0" smtClean="0"/>
              <a:t> will be collected by Rachel during the protocol session.   </a:t>
            </a:r>
            <a:endParaRPr lang="en-US" sz="2800" dirty="0"/>
          </a:p>
        </p:txBody>
      </p:sp>
      <p:pic>
        <p:nvPicPr>
          <p:cNvPr id="4" name="Content Placeholder 3" descr="Consent 1.t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B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609865">
            <a:off x="6626291" y="1962148"/>
            <a:ext cx="1857928" cy="2395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Data Collection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616"/>
            <a:ext cx="8229600" cy="690881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SLED Student Knowledge Tests</a:t>
            </a:r>
            <a:r>
              <a:rPr lang="en-US" spc="-100" dirty="0" smtClean="0">
                <a:solidFill>
                  <a:srgbClr val="000099"/>
                </a:solidFill>
              </a:rPr>
              <a:t/>
            </a:r>
            <a:br>
              <a:rPr lang="en-US" spc="-100" dirty="0" smtClean="0">
                <a:solidFill>
                  <a:srgbClr val="000099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346075">
              <a:buClr>
                <a:schemeClr val="accent4">
                  <a:lumMod val="50000"/>
                </a:schemeClr>
              </a:buClr>
              <a:buSzPct val="100000"/>
              <a:buNone/>
              <a:defRPr/>
            </a:pPr>
            <a:r>
              <a:rPr lang="en-US" b="1" dirty="0" smtClean="0"/>
              <a:t>Test Structure:</a:t>
            </a:r>
          </a:p>
          <a:p>
            <a:pPr marL="1260475" indent="-346075">
              <a:buClr>
                <a:schemeClr val="accent4">
                  <a:lumMod val="50000"/>
                </a:schemeClr>
              </a:buClr>
              <a:buSzPct val="100000"/>
            </a:pPr>
            <a:r>
              <a:rPr lang="en-US" dirty="0" smtClean="0">
                <a:latin typeface="Calibri" pitchFamily="34" charset="0"/>
              </a:rPr>
              <a:t>Multiple choice (~15 questions)</a:t>
            </a:r>
          </a:p>
          <a:p>
            <a:pPr marL="1260475" indent="-346075">
              <a:buClr>
                <a:schemeClr val="accent4">
                  <a:lumMod val="50000"/>
                </a:schemeClr>
              </a:buClr>
              <a:buSzPct val="100000"/>
            </a:pPr>
            <a:r>
              <a:rPr lang="en-US" dirty="0" smtClean="0">
                <a:latin typeface="Calibri" pitchFamily="34" charset="0"/>
              </a:rPr>
              <a:t>Reflect vocabulary in text books</a:t>
            </a:r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  <a:latin typeface="Calibri" pitchFamily="34" charset="0"/>
            </a:endParaRPr>
          </a:p>
          <a:p>
            <a:pPr marL="1260475" indent="-346075">
              <a:buClr>
                <a:schemeClr val="accent4">
                  <a:lumMod val="50000"/>
                </a:schemeClr>
              </a:buClr>
              <a:buSzPct val="100000"/>
            </a:pP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Science content</a:t>
            </a:r>
          </a:p>
          <a:p>
            <a:pPr marL="1260475" indent="-346075">
              <a:buClr>
                <a:schemeClr val="accent4">
                  <a:lumMod val="50000"/>
                </a:schemeClr>
              </a:buClr>
              <a:buSzPct val="100000"/>
            </a:pPr>
            <a:r>
              <a:rPr lang="en-US" dirty="0" smtClean="0">
                <a:latin typeface="Calibri" pitchFamily="34" charset="0"/>
              </a:rPr>
              <a:t>Engineering design process</a:t>
            </a:r>
          </a:p>
          <a:p>
            <a:pPr marL="1260475" indent="-346075">
              <a:buClr>
                <a:schemeClr val="accent4">
                  <a:lumMod val="50000"/>
                </a:schemeClr>
              </a:buClr>
              <a:buSzPct val="100000"/>
            </a:pPr>
            <a:r>
              <a:rPr lang="en-US" dirty="0" smtClean="0">
                <a:latin typeface="Calibri" pitchFamily="34" charset="0"/>
              </a:rPr>
              <a:t>Vary the depth of knowledge (level of difficulty)</a:t>
            </a:r>
          </a:p>
          <a:p>
            <a:pPr marL="1260475" indent="-346075">
              <a:buClr>
                <a:schemeClr val="accent4">
                  <a:lumMod val="50000"/>
                </a:schemeClr>
              </a:buClr>
              <a:buSzPct val="100000"/>
            </a:pPr>
            <a:endParaRPr lang="en-US" dirty="0" smtClean="0"/>
          </a:p>
          <a:p>
            <a:pPr marL="571500">
              <a:buClr>
                <a:schemeClr val="accent4">
                  <a:lumMod val="50000"/>
                </a:schemeClr>
              </a:buClr>
              <a:buSzPct val="100000"/>
            </a:pP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Administering Student Knowledge Tests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knowledge test is created for each design task.</a:t>
            </a:r>
          </a:p>
          <a:p>
            <a:r>
              <a:rPr lang="en-US" dirty="0" smtClean="0"/>
              <a:t>A bank of pre-test </a:t>
            </a:r>
            <a:r>
              <a:rPr lang="en-US" dirty="0" smtClean="0"/>
              <a:t>(six </a:t>
            </a:r>
            <a:r>
              <a:rPr lang="en-US" dirty="0" smtClean="0"/>
              <a:t>per grade level) will be administered at the start of the school year.</a:t>
            </a:r>
          </a:p>
          <a:p>
            <a:r>
              <a:rPr lang="en-US" dirty="0" smtClean="0"/>
              <a:t>A post test (same as pre-test) will be given within 5 days after the SLED lesson for each lesson implemented.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Delivering the Knowledge Test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45" y="1505585"/>
            <a:ext cx="6161405" cy="4627880"/>
          </a:xfrm>
        </p:spPr>
        <p:txBody>
          <a:bodyPr/>
          <a:lstStyle/>
          <a:p>
            <a:r>
              <a:rPr lang="en-US" sz="2400" dirty="0" smtClean="0"/>
              <a:t>Knowledge tests (Pre/Post) will be delivered to you electronically via e-mail</a:t>
            </a:r>
          </a:p>
          <a:p>
            <a:r>
              <a:rPr lang="en-US" sz="2400" dirty="0" smtClean="0"/>
              <a:t>Student answer cards delivered the school office in envelopes marked for your classroom </a:t>
            </a:r>
          </a:p>
          <a:p>
            <a:r>
              <a:rPr lang="en-US" sz="2400" dirty="0" smtClean="0"/>
              <a:t>Specific test instructions will be given via-email </a:t>
            </a:r>
          </a:p>
          <a:p>
            <a:r>
              <a:rPr lang="en-US" sz="2400" dirty="0" smtClean="0"/>
              <a:t>Tests will be given to entire class by projecting test, reading aloud, and using answer cards completed in pencil </a:t>
            </a:r>
            <a:endParaRPr lang="en-US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999" y="1428749"/>
            <a:ext cx="2136173" cy="429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a Think Aloud Protocol?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Think-aloud protocol is a research methodology that requires one or more students to speak aloud their thoughts as they perform a task or activity. </a:t>
            </a:r>
          </a:p>
          <a:p>
            <a:r>
              <a:rPr lang="en-US" dirty="0" smtClean="0"/>
              <a:t>SLED research uses a triad (group of three students) selected to collect data on student design thinking </a:t>
            </a:r>
          </a:p>
          <a:p>
            <a:r>
              <a:rPr lang="en-US" dirty="0" smtClean="0"/>
              <a:t>Video taped during </a:t>
            </a:r>
          </a:p>
          <a:p>
            <a:pPr>
              <a:buNone/>
            </a:pPr>
            <a:r>
              <a:rPr lang="en-US" dirty="0" smtClean="0"/>
              <a:t>  	the session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901529"/>
            <a:ext cx="4092299" cy="233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63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Transfer Problems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1598" y="2686049"/>
            <a:ext cx="2575677" cy="3202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6699" y="1600200"/>
            <a:ext cx="8877301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Transfer problems are “problems that are structurally, but not conceptually unfamiliar to the solver” </a:t>
            </a:r>
            <a:r>
              <a:rPr lang="en-US" sz="2400" dirty="0" smtClean="0"/>
              <a:t>(Robertson, 1990, p. 253).</a:t>
            </a:r>
          </a:p>
          <a:p>
            <a:r>
              <a:rPr lang="en-US" sz="2400" dirty="0" smtClean="0"/>
              <a:t>Structured similarly to design briefs</a:t>
            </a:r>
          </a:p>
          <a:p>
            <a:r>
              <a:rPr lang="en-US" sz="2400" dirty="0" smtClean="0"/>
              <a:t>Contains a scenario</a:t>
            </a:r>
          </a:p>
          <a:p>
            <a:r>
              <a:rPr lang="en-US" sz="2400" dirty="0" smtClean="0"/>
              <a:t>Constraints and criteria</a:t>
            </a:r>
          </a:p>
          <a:p>
            <a:r>
              <a:rPr lang="en-US" sz="2400" dirty="0" smtClean="0"/>
              <a:t>Specific instruction for the design team</a:t>
            </a:r>
          </a:p>
        </p:txBody>
      </p:sp>
    </p:spTree>
    <p:extLst>
      <p:ext uri="{BB962C8B-B14F-4D97-AF65-F5344CB8AC3E}">
        <p14:creationId xmlns:p14="http://schemas.microsoft.com/office/powerpoint/2010/main" xmlns="" val="17281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Think Aloud Protocols: Your Responsibilities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Rachel </a:t>
            </a:r>
            <a:r>
              <a:rPr lang="en-US" dirty="0" smtClean="0"/>
              <a:t>may </a:t>
            </a:r>
            <a:r>
              <a:rPr lang="en-US" dirty="0" smtClean="0"/>
              <a:t>e-mail you after implementation of your SLED lesson to set up a protocol session</a:t>
            </a:r>
          </a:p>
          <a:p>
            <a:r>
              <a:rPr lang="en-US" dirty="0" smtClean="0"/>
              <a:t>You will select a group of three students for the think-aloud protocol based on Rachel’s instructions.</a:t>
            </a:r>
          </a:p>
          <a:p>
            <a:r>
              <a:rPr lang="en-US" dirty="0" smtClean="0"/>
              <a:t>You will send home a special video consent form (pink) to obtain parent permissions for the triad.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Students’ Mental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Mental models include individual science topics and the relationships between them</a:t>
            </a:r>
          </a:p>
          <a:p>
            <a:r>
              <a:rPr lang="en-US" dirty="0" smtClean="0"/>
              <a:t>Assessment instruments:</a:t>
            </a:r>
          </a:p>
          <a:p>
            <a:pPr lvl="1"/>
            <a:r>
              <a:rPr lang="en-US" dirty="0" smtClean="0"/>
              <a:t>Draw-and-explain task</a:t>
            </a:r>
          </a:p>
          <a:p>
            <a:pPr lvl="1"/>
            <a:r>
              <a:rPr lang="en-US" dirty="0" smtClean="0"/>
              <a:t>Open response questions</a:t>
            </a:r>
          </a:p>
          <a:p>
            <a:r>
              <a:rPr lang="en-US" dirty="0" smtClean="0"/>
              <a:t>These assessments provide a snapshot of students’ conceptual understanding of a given science concept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19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Collection: Mental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the completion of an engineering design task, </a:t>
            </a:r>
            <a:r>
              <a:rPr lang="en-US" dirty="0" smtClean="0"/>
              <a:t>a graduate assistant may contact you to </a:t>
            </a:r>
            <a:r>
              <a:rPr lang="en-US" dirty="0" smtClean="0"/>
              <a:t>schedule a time to administer the assessment items.</a:t>
            </a:r>
          </a:p>
          <a:p>
            <a:r>
              <a:rPr lang="en-US" dirty="0" smtClean="0"/>
              <a:t>The instrument will be given to the entire class</a:t>
            </a:r>
          </a:p>
          <a:p>
            <a:r>
              <a:rPr lang="en-US" dirty="0" smtClean="0"/>
              <a:t>Two students will be interviewed individually(about 5-10 minutes each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7436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guiding the SLED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If given the necessary tools and resources, cross-disciplinary support, and instructional time, could elementary/intermediate school teachers (grades 3 – 6) effectively improve students’ science achievement through an integrated curriculum based on the use of the </a:t>
            </a:r>
            <a:r>
              <a:rPr lang="en-US" i="1" dirty="0" smtClean="0"/>
              <a:t>engineering design process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led_logo_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4078" y="1903639"/>
            <a:ext cx="5418724" cy="286797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SLED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How do </a:t>
            </a:r>
            <a:r>
              <a:rPr lang="en-US" dirty="0" smtClean="0"/>
              <a:t>students </a:t>
            </a:r>
            <a:r>
              <a:rPr lang="en-US" dirty="0"/>
              <a:t>conceptualize and learn design?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do </a:t>
            </a:r>
            <a:r>
              <a:rPr lang="en-US" dirty="0" smtClean="0"/>
              <a:t>students </a:t>
            </a:r>
            <a:r>
              <a:rPr lang="en-US" dirty="0"/>
              <a:t>utilize and learn science when engaging in engineering design-based tasks?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new science content knowledge do students construct when engaging in engineering design-based tasks?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How do students connect individual scientific concepts together in the context of an engineering design-based task and how enduring and accurate are these connections?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52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	Measuring students’ transfer of knowledge:</a:t>
            </a:r>
          </a:p>
          <a:p>
            <a:r>
              <a:rPr lang="en-US" dirty="0" smtClean="0">
                <a:cs typeface="Arial" pitchFamily="34" charset="0"/>
              </a:rPr>
              <a:t>Pre and Post- Student Knowledge Tests</a:t>
            </a:r>
          </a:p>
          <a:p>
            <a:r>
              <a:rPr lang="en-US" dirty="0" smtClean="0">
                <a:cs typeface="Arial" pitchFamily="34" charset="0"/>
              </a:rPr>
              <a:t>Student Participant Interviews</a:t>
            </a:r>
          </a:p>
          <a:p>
            <a:r>
              <a:rPr lang="en-US" dirty="0" smtClean="0">
                <a:cs typeface="Arial" pitchFamily="34" charset="0"/>
              </a:rPr>
              <a:t>Think-aloud Protocol Method</a:t>
            </a:r>
          </a:p>
          <a:p>
            <a:r>
              <a:rPr lang="en-US" dirty="0" smtClean="0">
                <a:cs typeface="Arial" pitchFamily="34" charset="0"/>
              </a:rPr>
              <a:t>Open-response/mental models </a:t>
            </a:r>
          </a:p>
          <a:p>
            <a:r>
              <a:rPr lang="en-US" dirty="0" smtClean="0">
                <a:cs typeface="Arial" pitchFamily="34" charset="0"/>
              </a:rPr>
              <a:t>Indiana State-wide Test of Educational Progress (ISTEP)</a:t>
            </a:r>
          </a:p>
          <a:p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4000" dirty="0" smtClean="0">
                <a:cs typeface="Arial" pitchFamily="34" charset="0"/>
              </a:rPr>
              <a:t>SLED Research- Student Learning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32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Obtaining Consent/Assent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Purdue IRB compliance</a:t>
            </a: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0225" y="606625"/>
            <a:ext cx="10370634" cy="6908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Parent </a:t>
            </a:r>
            <a:r>
              <a:rPr lang="en-US" sz="2700" b="1" dirty="0" smtClean="0"/>
              <a:t>(or legal guardian) </a:t>
            </a:r>
            <a:r>
              <a:rPr lang="en-US" b="1" dirty="0" smtClean="0"/>
              <a:t>Consent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1272105"/>
            <a:ext cx="8818880" cy="2653124"/>
          </a:xfrm>
        </p:spPr>
        <p:txBody>
          <a:bodyPr/>
          <a:lstStyle/>
          <a:p>
            <a:r>
              <a:rPr lang="en-US" sz="2800" dirty="0" smtClean="0"/>
              <a:t>Printed on light blue paper- (</a:t>
            </a:r>
            <a:r>
              <a:rPr lang="en-US" sz="2000" dirty="0" smtClean="0"/>
              <a:t>for Knowledge tests and Interviews) </a:t>
            </a:r>
            <a:endParaRPr lang="en-US" sz="2800" dirty="0" smtClean="0"/>
          </a:p>
          <a:p>
            <a:r>
              <a:rPr lang="en-US" sz="2800" dirty="0" smtClean="0"/>
              <a:t>Parent Consent Forms distributed (sent home or open house) </a:t>
            </a:r>
          </a:p>
          <a:p>
            <a:r>
              <a:rPr lang="en-US" sz="2800" dirty="0" smtClean="0"/>
              <a:t>Parents carefully read the form</a:t>
            </a:r>
          </a:p>
          <a:p>
            <a:r>
              <a:rPr lang="en-US" sz="2800" dirty="0" smtClean="0"/>
              <a:t>For consent</a:t>
            </a:r>
          </a:p>
          <a:p>
            <a:pPr lvl="1"/>
            <a:r>
              <a:rPr lang="en-US" sz="2400" i="1" dirty="0" smtClean="0"/>
              <a:t>initial</a:t>
            </a:r>
            <a:r>
              <a:rPr lang="en-US" sz="2400" dirty="0" smtClean="0"/>
              <a:t> and </a:t>
            </a:r>
            <a:r>
              <a:rPr lang="en-US" sz="2400" i="1" dirty="0" smtClean="0"/>
              <a:t>date</a:t>
            </a:r>
            <a:r>
              <a:rPr lang="en-US" sz="2400" dirty="0" smtClean="0"/>
              <a:t> the front </a:t>
            </a:r>
          </a:p>
          <a:p>
            <a:pPr lvl="1"/>
            <a:r>
              <a:rPr lang="en-US" sz="2400" dirty="0" smtClean="0"/>
              <a:t>print parent’s name, sign and date the back</a:t>
            </a:r>
          </a:p>
          <a:p>
            <a:r>
              <a:rPr lang="en-US" sz="2800" dirty="0" smtClean="0"/>
              <a:t>It is helpful if teachers have students print their name at the top of the form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Parent Consent Form (Front) </a:t>
            </a:r>
            <a:endParaRPr lang="en-US" dirty="0"/>
          </a:p>
        </p:txBody>
      </p:sp>
      <p:pic>
        <p:nvPicPr>
          <p:cNvPr id="4" name="Content Placeholder 3" descr="Consent 1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0065" y="1304345"/>
            <a:ext cx="3431954" cy="4424846"/>
          </a:xfrm>
        </p:spPr>
      </p:pic>
      <p:sp>
        <p:nvSpPr>
          <p:cNvPr id="5" name="Oval 4"/>
          <p:cNvSpPr/>
          <p:nvPr/>
        </p:nvSpPr>
        <p:spPr bwMode="auto">
          <a:xfrm>
            <a:off x="3278459" y="4772723"/>
            <a:ext cx="2653990" cy="100361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709424" y="4081346"/>
            <a:ext cx="1360449" cy="8920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80302" y="3657600"/>
            <a:ext cx="1940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Parent or Guardian Initials and Date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Parent Consent Form (Back)</a:t>
            </a:r>
            <a:endParaRPr lang="en-US" dirty="0"/>
          </a:p>
        </p:txBody>
      </p:sp>
      <p:pic>
        <p:nvPicPr>
          <p:cNvPr id="4" name="Picture 3" descr="Consent 2.t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3677" y="1360445"/>
            <a:ext cx="3411431" cy="43983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966231" y="2765543"/>
            <a:ext cx="2653990" cy="100361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5397196" y="2074166"/>
            <a:ext cx="1360449" cy="8920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568074" y="1650420"/>
            <a:ext cx="257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Parent or Guardian Signature  and Date  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0225" y="606625"/>
            <a:ext cx="10370634" cy="6908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Student </a:t>
            </a:r>
            <a:r>
              <a:rPr lang="en-US" sz="2700" b="1" dirty="0" smtClean="0"/>
              <a:t> </a:t>
            </a:r>
            <a:r>
              <a:rPr lang="en-US" b="1" dirty="0" smtClean="0"/>
              <a:t>Assent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1272105"/>
            <a:ext cx="8818880" cy="2653124"/>
          </a:xfrm>
        </p:spPr>
        <p:txBody>
          <a:bodyPr/>
          <a:lstStyle/>
          <a:p>
            <a:r>
              <a:rPr lang="en-US" sz="2800" dirty="0" smtClean="0"/>
              <a:t>Printed on </a:t>
            </a:r>
            <a:r>
              <a:rPr lang="en-US" sz="2800" i="1" dirty="0" smtClean="0"/>
              <a:t>green </a:t>
            </a:r>
            <a:r>
              <a:rPr lang="en-US" sz="2800" dirty="0" smtClean="0"/>
              <a:t>paper- (</a:t>
            </a:r>
            <a:r>
              <a:rPr lang="en-US" sz="2000" dirty="0" smtClean="0"/>
              <a:t>for Knowledge tests and Interviews) </a:t>
            </a:r>
            <a:endParaRPr lang="en-US" sz="2800" dirty="0" smtClean="0"/>
          </a:p>
          <a:p>
            <a:r>
              <a:rPr lang="en-US" sz="2800" dirty="0" smtClean="0"/>
              <a:t>Student Assent Forms distributed in class.</a:t>
            </a:r>
          </a:p>
          <a:p>
            <a:r>
              <a:rPr lang="en-US" sz="2800" dirty="0" smtClean="0"/>
              <a:t>Students carefully read the form</a:t>
            </a:r>
          </a:p>
          <a:p>
            <a:r>
              <a:rPr lang="en-US" sz="2800" dirty="0" smtClean="0"/>
              <a:t>For Assent</a:t>
            </a:r>
          </a:p>
          <a:p>
            <a:pPr lvl="1"/>
            <a:r>
              <a:rPr lang="en-US" sz="2400" dirty="0" smtClean="0"/>
              <a:t>print student’s name</a:t>
            </a:r>
          </a:p>
          <a:p>
            <a:r>
              <a:rPr lang="en-US" sz="2800" dirty="0" smtClean="0"/>
              <a:t>It is helpful if the teacher </a:t>
            </a:r>
          </a:p>
          <a:p>
            <a:pPr>
              <a:buNone/>
            </a:pPr>
            <a:r>
              <a:rPr lang="en-US" sz="2800" dirty="0" smtClean="0"/>
              <a:t>	prints the child’s name at </a:t>
            </a:r>
          </a:p>
          <a:p>
            <a:pPr>
              <a:buNone/>
            </a:pPr>
            <a:r>
              <a:rPr lang="en-US" sz="2800" dirty="0" smtClean="0"/>
              <a:t>	the top of the form </a:t>
            </a:r>
            <a:endParaRPr lang="en-US" sz="2800" dirty="0"/>
          </a:p>
        </p:txBody>
      </p:sp>
      <p:pic>
        <p:nvPicPr>
          <p:cNvPr id="4" name="Picture 3" descr="assent form image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 l="7479" t="12927" r="16159" b="4797"/>
          <a:stretch>
            <a:fillRect/>
          </a:stretch>
        </p:blipFill>
        <p:spPr>
          <a:xfrm rot="5400000">
            <a:off x="5706154" y="2628418"/>
            <a:ext cx="3568388" cy="28835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Student Learning Research&amp;#x0D;&amp;#x0A;Data Collection 2013-2014 &amp;#x0D;&amp;#x0A;&amp;#x0D;&amp;#x0A;&amp;quot;&quot;/&gt;&lt;property id=&quot;20307&quot; value=&quot;465&quot;/&gt;&lt;/object&gt;&lt;object type=&quot;3&quot; unique_id=&quot;10008&quot;&gt;&lt;property id=&quot;20148&quot; value=&quot;5&quot;/&gt;&lt;property id=&quot;20300&quot; value=&quot;Slide 2 - &amp;quot;Question guiding the SLED Partnership&amp;quot;&quot;/&gt;&lt;property id=&quot;20307&quot; value=&quot;472&quot;/&gt;&lt;/object&gt;&lt;object type=&quot;3&quot; unique_id=&quot;10015&quot;&gt;&lt;property id=&quot;20148&quot; value=&quot;5&quot;/&gt;&lt;property id=&quot;20300&quot; value=&quot;Slide 20&quot;/&gt;&lt;property id=&quot;20307&quot; value=&quot;479&quot;/&gt;&lt;/object&gt;&lt;object type=&quot;3&quot; unique_id=&quot;10083&quot;&gt;&lt;property id=&quot;20148&quot; value=&quot;5&quot;/&gt;&lt;property id=&quot;20300&quot; value=&quot;Slide 3 - &amp;quot;SLED Research Questions&amp;quot;&quot;/&gt;&lt;property id=&quot;20307&quot; value=&quot;489&quot;/&gt;&lt;/object&gt;&lt;object type=&quot;3&quot; unique_id=&quot;10084&quot;&gt;&lt;property id=&quot;20148&quot; value=&quot;5&quot;/&gt;&lt;property id=&quot;20300&quot; value=&quot;Slide 4 - &amp;quot;&amp;#x0D;&amp;#x0A;SLED Research- Student Learning&amp;#x0D;&amp;#x0A;&amp;quot;&quot;/&gt;&lt;property id=&quot;20307&quot; value=&quot;491&quot;/&gt;&lt;/object&gt;&lt;object type=&quot;3&quot; unique_id=&quot;10409&quot;&gt;&lt;property id=&quot;20148&quot; value=&quot;5&quot;/&gt;&lt;property id=&quot;20300&quot; value=&quot;Slide 6 - &amp;quot;Parent (or legal guardian) Consent&amp;quot;&quot;/&gt;&lt;property id=&quot;20307&quot; value=&quot;500&quot;/&gt;&lt;/object&gt;&lt;object type=&quot;3&quot; unique_id=&quot;10448&quot;&gt;&lt;property id=&quot;20148&quot; value=&quot;5&quot;/&gt;&lt;property id=&quot;20300&quot; value=&quot;Slide 7 - &amp;quot;Parent Consent Form (Front) &amp;quot;&quot;/&gt;&lt;property id=&quot;20307&quot; value=&quot;501&quot;/&gt;&lt;/object&gt;&lt;object type=&quot;3&quot; unique_id=&quot;10449&quot;&gt;&lt;property id=&quot;20148&quot; value=&quot;5&quot;/&gt;&lt;property id=&quot;20300&quot; value=&quot;Slide 8 - &amp;quot;Parent Consent Form (Back)&amp;quot;&quot;/&gt;&lt;property id=&quot;20307&quot; value=&quot;502&quot;/&gt;&lt;/object&gt;&lt;object type=&quot;3&quot; unique_id=&quot;10807&quot;&gt;&lt;property id=&quot;20148&quot; value=&quot;5&quot;/&gt;&lt;property id=&quot;20300&quot; value=&quot;Slide 5 - &amp;quot;Obtaining Consent/Assent&amp;quot;&quot;/&gt;&lt;property id=&quot;20307&quot; value=&quot;503&quot;/&gt;&lt;/object&gt;&lt;object type=&quot;3&quot; unique_id=&quot;10808&quot;&gt;&lt;property id=&quot;20148&quot; value=&quot;5&quot;/&gt;&lt;property id=&quot;20300&quot; value=&quot;Slide 9 - &amp;quot;Student  Assent&amp;quot;&quot;/&gt;&lt;property id=&quot;20307&quot; value=&quot;505&quot;/&gt;&lt;/object&gt;&lt;object type=&quot;3&quot; unique_id=&quot;10809&quot;&gt;&lt;property id=&quot;20148&quot; value=&quot;5&quot;/&gt;&lt;property id=&quot;20300&quot; value=&quot;Slide 10 - &amp;quot;Video Consent/Assent&amp;quot;&quot;/&gt;&lt;property id=&quot;20307&quot; value=&quot;504&quot;/&gt;&lt;/object&gt;&lt;object type=&quot;3&quot; unique_id=&quot;10810&quot;&gt;&lt;property id=&quot;20148&quot; value=&quot;5&quot;/&gt;&lt;property id=&quot;20300&quot; value=&quot;Slide 11 - &amp;quot;Student Data Collection &amp;quot;&quot;/&gt;&lt;property id=&quot;20307&quot; value=&quot;512&quot;/&gt;&lt;/object&gt;&lt;object type=&quot;3&quot; unique_id=&quot;10811&quot;&gt;&lt;property id=&quot;20148&quot; value=&quot;5&quot;/&gt;&lt;property id=&quot;20300&quot; value=&quot;Slide 12 - &amp;quot;SLED Student Knowledge Tests&amp;#x0D;&amp;#x0A;&amp;quot;&quot;/&gt;&lt;property id=&quot;20307&quot; value=&quot;507&quot;/&gt;&lt;/object&gt;&lt;object type=&quot;3&quot; unique_id=&quot;10812&quot;&gt;&lt;property id=&quot;20148&quot; value=&quot;5&quot;/&gt;&lt;property id=&quot;20300&quot; value=&quot;Slide 13 - &amp;quot;Administering Student Knowledge Tests&amp;quot;&quot;/&gt;&lt;property id=&quot;20307&quot; value=&quot;506&quot;/&gt;&lt;/object&gt;&lt;object type=&quot;3&quot; unique_id=&quot;10813&quot;&gt;&lt;property id=&quot;20148&quot; value=&quot;5&quot;/&gt;&lt;property id=&quot;20300&quot; value=&quot;Slide 14 - &amp;quot;Delivering the Knowledge Test&amp;quot;&quot;/&gt;&lt;property id=&quot;20307&quot; value=&quot;508&quot;/&gt;&lt;/object&gt;&lt;object type=&quot;3&quot; unique_id=&quot;10814&quot;&gt;&lt;property id=&quot;20148&quot; value=&quot;5&quot;/&gt;&lt;property id=&quot;20300&quot; value=&quot;Slide 15 - &amp;quot;What is a Think Aloud Protocol?&amp;quot;&quot;/&gt;&lt;property id=&quot;20307&quot; value=&quot;510&quot;/&gt;&lt;/object&gt;&lt;object type=&quot;3&quot; unique_id=&quot;10815&quot;&gt;&lt;property id=&quot;20148&quot; value=&quot;5&quot;/&gt;&lt;property id=&quot;20300&quot; value=&quot;Slide 16 - &amp;quot;Transfer Problems&amp;quot;&quot;/&gt;&lt;property id=&quot;20307&quot; value=&quot;511&quot;/&gt;&lt;/object&gt;&lt;object type=&quot;3&quot; unique_id=&quot;10816&quot;&gt;&lt;property id=&quot;20148&quot; value=&quot;5&quot;/&gt;&lt;property id=&quot;20300&quot; value=&quot;Slide 17 - &amp;quot;Think Aloud Protocols: Your Responsibilities &amp;quot;&quot;/&gt;&lt;property id=&quot;20307&quot; value=&quot;509&quot;/&gt;&lt;/object&gt;&lt;object type=&quot;3&quot; unique_id=&quot;10817&quot;&gt;&lt;property id=&quot;20148&quot; value=&quot;5&quot;/&gt;&lt;property id=&quot;20300&quot; value=&quot;Slide 18 - &amp;quot;Assessing Students’ Mental Models&amp;quot;&quot;/&gt;&lt;property id=&quot;20307&quot; value=&quot;513&quot;/&gt;&lt;/object&gt;&lt;object type=&quot;3&quot; unique_id=&quot;10818&quot;&gt;&lt;property id=&quot;20148&quot; value=&quot;5&quot;/&gt;&lt;property id=&quot;20300&quot; value=&quot;Slide 19 - &amp;quot;Data Collection: Mental Models&amp;quot;&quot;/&gt;&lt;property id=&quot;20307&quot; value=&quot;51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2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4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4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Blank">
  <a:themeElements>
    <a:clrScheme name="15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15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16729</TotalTime>
  <Words>810</Words>
  <Application>Microsoft Office PowerPoint</Application>
  <PresentationFormat>On-screen Show (4:3)</PresentationFormat>
  <Paragraphs>109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Times</vt:lpstr>
      <vt:lpstr>Calibri</vt:lpstr>
      <vt:lpstr>Blank</vt:lpstr>
      <vt:lpstr>2_Blank</vt:lpstr>
      <vt:lpstr>4_Blank</vt:lpstr>
      <vt:lpstr>15_Blank</vt:lpstr>
      <vt:lpstr>CorelPhotoPaint.Image.8</vt:lpstr>
      <vt:lpstr>Student Learning Research Data Collection 2013-2014   </vt:lpstr>
      <vt:lpstr>Question guiding the SLED Partnership</vt:lpstr>
      <vt:lpstr>SLED Research Questions</vt:lpstr>
      <vt:lpstr> SLED Research- Student Learning </vt:lpstr>
      <vt:lpstr>Obtaining Consent/Assent</vt:lpstr>
      <vt:lpstr>Parent (or legal guardian) Consent</vt:lpstr>
      <vt:lpstr>Parent Consent Form (Front) </vt:lpstr>
      <vt:lpstr>Parent Consent Form (Back)</vt:lpstr>
      <vt:lpstr>Student  Assent</vt:lpstr>
      <vt:lpstr>Video Consent/Assent</vt:lpstr>
      <vt:lpstr>Student Data Collection </vt:lpstr>
      <vt:lpstr>SLED Student Knowledge Tests </vt:lpstr>
      <vt:lpstr>Administering Student Knowledge Tests</vt:lpstr>
      <vt:lpstr>Delivering the Knowledge Test</vt:lpstr>
      <vt:lpstr>What is a Think Aloud Protocol?</vt:lpstr>
      <vt:lpstr>Transfer Problems</vt:lpstr>
      <vt:lpstr>Think Aloud Protocols: Your Responsibilities </vt:lpstr>
      <vt:lpstr>Assessing Students’ Mental Models</vt:lpstr>
      <vt:lpstr>Data Collection: Mental Models</vt:lpstr>
      <vt:lpstr>Slide 20</vt:lpstr>
    </vt:vector>
  </TitlesOfParts>
  <Company>Purdue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Denton</dc:creator>
  <cp:lastModifiedBy>Trkelley</cp:lastModifiedBy>
  <cp:revision>1851</cp:revision>
  <cp:lastPrinted>2002-10-10T22:28:48Z</cp:lastPrinted>
  <dcterms:created xsi:type="dcterms:W3CDTF">2001-11-08T20:55:20Z</dcterms:created>
  <dcterms:modified xsi:type="dcterms:W3CDTF">2014-06-12T20:42:46Z</dcterms:modified>
</cp:coreProperties>
</file>