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40.xml" ContentType="application/vnd.openxmlformats-officedocument.presentationml.slideLayout+xml"/>
  <Override PartName="/ppt/notesSlides/notesSlide9.xml" ContentType="application/vnd.openxmlformats-officedocument.presentationml.notesSlide+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51"/>
  </p:notesMasterIdLst>
  <p:sldIdLst>
    <p:sldId id="274" r:id="rId5"/>
    <p:sldId id="256" r:id="rId6"/>
    <p:sldId id="265" r:id="rId7"/>
    <p:sldId id="304" r:id="rId8"/>
    <p:sldId id="302" r:id="rId9"/>
    <p:sldId id="292" r:id="rId10"/>
    <p:sldId id="293" r:id="rId11"/>
    <p:sldId id="294" r:id="rId12"/>
    <p:sldId id="295" r:id="rId13"/>
    <p:sldId id="296" r:id="rId14"/>
    <p:sldId id="297" r:id="rId15"/>
    <p:sldId id="298" r:id="rId16"/>
    <p:sldId id="299" r:id="rId17"/>
    <p:sldId id="300" r:id="rId18"/>
    <p:sldId id="301" r:id="rId19"/>
    <p:sldId id="303" r:id="rId20"/>
    <p:sldId id="276" r:id="rId21"/>
    <p:sldId id="305" r:id="rId22"/>
    <p:sldId id="306" r:id="rId23"/>
    <p:sldId id="307" r:id="rId24"/>
    <p:sldId id="308" r:id="rId25"/>
    <p:sldId id="309" r:id="rId26"/>
    <p:sldId id="310" r:id="rId27"/>
    <p:sldId id="311" r:id="rId28"/>
    <p:sldId id="282" r:id="rId29"/>
    <p:sldId id="283" r:id="rId30"/>
    <p:sldId id="284" r:id="rId31"/>
    <p:sldId id="312" r:id="rId32"/>
    <p:sldId id="313" r:id="rId33"/>
    <p:sldId id="314" r:id="rId34"/>
    <p:sldId id="285" r:id="rId35"/>
    <p:sldId id="286" r:id="rId36"/>
    <p:sldId id="317" r:id="rId37"/>
    <p:sldId id="316" r:id="rId38"/>
    <p:sldId id="315" r:id="rId39"/>
    <p:sldId id="287" r:id="rId40"/>
    <p:sldId id="318" r:id="rId41"/>
    <p:sldId id="277" r:id="rId42"/>
    <p:sldId id="278" r:id="rId43"/>
    <p:sldId id="319" r:id="rId44"/>
    <p:sldId id="320" r:id="rId45"/>
    <p:sldId id="321" r:id="rId46"/>
    <p:sldId id="324" r:id="rId47"/>
    <p:sldId id="290" r:id="rId48"/>
    <p:sldId id="322" r:id="rId49"/>
    <p:sldId id="323"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532" autoAdjust="0"/>
    <p:restoredTop sz="73462" autoAdjust="0"/>
  </p:normalViewPr>
  <p:slideViewPr>
    <p:cSldViewPr>
      <p:cViewPr varScale="1">
        <p:scale>
          <a:sx n="50" d="100"/>
          <a:sy n="50" d="100"/>
        </p:scale>
        <p:origin x="-876" y="-84"/>
      </p:cViewPr>
      <p:guideLst>
        <p:guide orient="horz" pos="2160"/>
        <p:guide pos="2880"/>
      </p:guideLst>
    </p:cSldViewPr>
  </p:slideViewPr>
  <p:outlineViewPr>
    <p:cViewPr>
      <p:scale>
        <a:sx n="33" d="100"/>
        <a:sy n="33" d="100"/>
      </p:scale>
      <p:origin x="0" y="5544"/>
    </p:cViewPr>
  </p:outlineViewPr>
  <p:notesTextViewPr>
    <p:cViewPr>
      <p:scale>
        <a:sx n="100" d="100"/>
        <a:sy n="100" d="100"/>
      </p:scale>
      <p:origin x="0" y="0"/>
    </p:cViewPr>
  </p:notesTextViewPr>
  <p:sorterViewPr>
    <p:cViewPr>
      <p:scale>
        <a:sx n="110" d="100"/>
        <a:sy n="110" d="100"/>
      </p:scale>
      <p:origin x="0" y="3032"/>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191DAB-7596-40F7-AFB7-B821BB8C48C1}" type="datetimeFigureOut">
              <a:rPr lang="en-US" smtClean="0"/>
              <a:pPr/>
              <a:t>6/10/2014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AED86-5AD9-4527-8035-0257976234E1}" type="slidenum">
              <a:rPr lang="en-US" smtClean="0"/>
              <a:pPr/>
              <a:t>‹#›</a:t>
            </a:fld>
            <a:endParaRPr lang="en-US"/>
          </a:p>
        </p:txBody>
      </p:sp>
    </p:spTree>
    <p:extLst>
      <p:ext uri="{BB962C8B-B14F-4D97-AF65-F5344CB8AC3E}">
        <p14:creationId xmlns:p14="http://schemas.microsoft.com/office/powerpoint/2010/main" xmlns="" val="33775467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Ann, 494-0977, akirchma@purdue.edu</a:t>
            </a:r>
          </a:p>
          <a:p>
            <a:r>
              <a:rPr lang="en-US" dirty="0" smtClean="0"/>
              <a:t>John, 494-1173, lumkes@purdue.edu</a:t>
            </a:r>
          </a:p>
          <a:p>
            <a:r>
              <a:rPr lang="en-US" smtClean="0"/>
              <a:t>Jaime</a:t>
            </a:r>
            <a:r>
              <a:rPr lang="en-US" dirty="0" smtClean="0"/>
              <a:t>, jppeterson@tsc.k12.in.us</a:t>
            </a:r>
          </a:p>
          <a:p>
            <a:r>
              <a:rPr lang="en-US" dirty="0" smtClean="0"/>
              <a:t>Jill, jrshambach@tsc.k12.in.us</a:t>
            </a:r>
          </a:p>
          <a:p>
            <a:r>
              <a:rPr lang="en-US" dirty="0" smtClean="0"/>
              <a:t>Kendra,</a:t>
            </a:r>
            <a:r>
              <a:rPr lang="en-US" baseline="0" dirty="0" smtClean="0"/>
              <a:t> 494-4118, erk@purdue.edu</a:t>
            </a:r>
            <a:endParaRPr lang="en-US" dirty="0"/>
          </a:p>
        </p:txBody>
      </p:sp>
      <p:sp>
        <p:nvSpPr>
          <p:cNvPr id="4" name="Slide Number Placeholder 3"/>
          <p:cNvSpPr>
            <a:spLocks noGrp="1"/>
          </p:cNvSpPr>
          <p:nvPr>
            <p:ph type="sldNum" sz="quarter" idx="10"/>
          </p:nvPr>
        </p:nvSpPr>
        <p:spPr/>
        <p:txBody>
          <a:bodyPr/>
          <a:lstStyle/>
          <a:p>
            <a:fld id="{A73AED86-5AD9-4527-8035-0257976234E1}"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b="1" dirty="0" smtClean="0"/>
              <a:t>Inclined Plane</a:t>
            </a:r>
          </a:p>
          <a:p>
            <a:pPr lvl="1"/>
            <a:r>
              <a:rPr lang="en-US" dirty="0" smtClean="0"/>
              <a:t>Classroom version: make from cardboard/foam and stack of books</a:t>
            </a:r>
          </a:p>
          <a:p>
            <a:pPr lvl="1"/>
            <a:r>
              <a:rPr lang="en-US" dirty="0" smtClean="0"/>
              <a:t>Real: wheel chair ramp</a:t>
            </a:r>
          </a:p>
          <a:p>
            <a:pPr lvl="1"/>
            <a:r>
              <a:rPr lang="en-US" dirty="0" smtClean="0"/>
              <a:t>Nature: ??</a:t>
            </a:r>
          </a:p>
          <a:p>
            <a:pPr lvl="0"/>
            <a:r>
              <a:rPr lang="en-US" b="1" dirty="0" smtClean="0"/>
              <a:t>Lever</a:t>
            </a:r>
          </a:p>
          <a:p>
            <a:pPr lvl="1"/>
            <a:r>
              <a:rPr lang="en-US" dirty="0" smtClean="0"/>
              <a:t>Classroom version: make from ruler and a fulcrum (small object)</a:t>
            </a:r>
          </a:p>
          <a:p>
            <a:pPr lvl="1"/>
            <a:r>
              <a:rPr lang="en-US" dirty="0" smtClean="0"/>
              <a:t>Real: See-Saw on the</a:t>
            </a:r>
            <a:r>
              <a:rPr lang="en-US" baseline="0" dirty="0" smtClean="0"/>
              <a:t> play ground</a:t>
            </a:r>
            <a:endParaRPr lang="en-US" dirty="0" smtClean="0"/>
          </a:p>
          <a:p>
            <a:pPr lvl="1"/>
            <a:r>
              <a:rPr lang="en-US" dirty="0" smtClean="0"/>
              <a:t>Nature: ??</a:t>
            </a:r>
          </a:p>
          <a:p>
            <a:pPr lvl="0"/>
            <a:r>
              <a:rPr lang="en-US" b="1" dirty="0" smtClean="0"/>
              <a:t>Wedge</a:t>
            </a:r>
          </a:p>
          <a:p>
            <a:pPr lvl="1"/>
            <a:r>
              <a:rPr lang="en-US" dirty="0" smtClean="0"/>
              <a:t>Classroom version: make from cardboard/foam</a:t>
            </a:r>
          </a:p>
          <a:p>
            <a:pPr lvl="1"/>
            <a:r>
              <a:rPr lang="en-US" dirty="0" smtClean="0"/>
              <a:t>Real: classroom door stop</a:t>
            </a:r>
          </a:p>
          <a:p>
            <a:pPr lvl="1"/>
            <a:r>
              <a:rPr lang="en-US" dirty="0" smtClean="0"/>
              <a:t>Nature: plant</a:t>
            </a:r>
            <a:r>
              <a:rPr lang="en-US" baseline="0" dirty="0" smtClean="0"/>
              <a:t> growing through a crack in the sidewalk</a:t>
            </a:r>
            <a:endParaRPr lang="en-US" dirty="0" smtClean="0"/>
          </a:p>
          <a:p>
            <a:pPr lvl="0"/>
            <a:r>
              <a:rPr lang="en-US" b="1" dirty="0" smtClean="0"/>
              <a:t>Pulley</a:t>
            </a:r>
          </a:p>
          <a:p>
            <a:pPr lvl="1"/>
            <a:r>
              <a:rPr lang="en-US" dirty="0" smtClean="0"/>
              <a:t>Classroom version: string around a pencil</a:t>
            </a:r>
          </a:p>
          <a:p>
            <a:pPr lvl="1"/>
            <a:r>
              <a:rPr lang="en-US" dirty="0" smtClean="0"/>
              <a:t>Real: System to raise and lower the USA flag from a flag pole</a:t>
            </a:r>
          </a:p>
          <a:p>
            <a:pPr lvl="1"/>
            <a:r>
              <a:rPr lang="en-US" dirty="0" smtClean="0"/>
              <a:t>Nature: ??</a:t>
            </a:r>
          </a:p>
          <a:p>
            <a:pPr lvl="0"/>
            <a:r>
              <a:rPr lang="en-US" b="1" dirty="0" smtClean="0"/>
              <a:t>Screw</a:t>
            </a:r>
          </a:p>
          <a:p>
            <a:pPr lvl="1"/>
            <a:r>
              <a:rPr lang="en-US" dirty="0" smtClean="0"/>
              <a:t>Classroom version: ??</a:t>
            </a:r>
          </a:p>
          <a:p>
            <a:pPr lvl="1"/>
            <a:r>
              <a:rPr lang="en-US" dirty="0" smtClean="0"/>
              <a:t>Real: lid of a jar, </a:t>
            </a:r>
            <a:r>
              <a:rPr lang="en-US" dirty="0" err="1" smtClean="0"/>
              <a:t>lightbulb</a:t>
            </a:r>
            <a:r>
              <a:rPr lang="en-US" dirty="0" smtClean="0"/>
              <a:t>,</a:t>
            </a:r>
            <a:r>
              <a:rPr lang="en-US" baseline="0" dirty="0" smtClean="0"/>
              <a:t> a real screw</a:t>
            </a:r>
            <a:endParaRPr lang="en-US" dirty="0" smtClean="0"/>
          </a:p>
          <a:p>
            <a:pPr lvl="1"/>
            <a:r>
              <a:rPr lang="en-US" dirty="0" smtClean="0"/>
              <a:t>Nature: ??</a:t>
            </a:r>
          </a:p>
          <a:p>
            <a:pPr lvl="0"/>
            <a:r>
              <a:rPr lang="en-US" b="1" dirty="0" smtClean="0"/>
              <a:t>Wheel</a:t>
            </a:r>
          </a:p>
          <a:p>
            <a:pPr lvl="1"/>
            <a:r>
              <a:rPr lang="en-US" dirty="0" smtClean="0"/>
              <a:t>Classroom version: mints on straw, bottom ends of a Styrofoam cup  on a pencil </a:t>
            </a:r>
          </a:p>
          <a:p>
            <a:pPr lvl="1"/>
            <a:r>
              <a:rPr lang="en-US" dirty="0" smtClean="0"/>
              <a:t>Real: wheels on a car</a:t>
            </a:r>
          </a:p>
          <a:p>
            <a:pPr lvl="1"/>
            <a:r>
              <a:rPr lang="en-US" dirty="0" smtClean="0"/>
              <a:t>Nature: (wheel) rolling caterpillars,</a:t>
            </a:r>
            <a:r>
              <a:rPr lang="en-US" baseline="0" dirty="0" smtClean="0"/>
              <a:t> salamanders, from BBC (</a:t>
            </a:r>
            <a:r>
              <a:rPr lang="en-US" baseline="0" dirty="0" err="1" smtClean="0"/>
              <a:t>Chell</a:t>
            </a:r>
            <a:r>
              <a:rPr lang="en-US" baseline="0" dirty="0" smtClean="0"/>
              <a:t> N. can work to get future permissions); (“toothed wheel) Leaf hopper, gear legs SEM and videos</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A73AED86-5AD9-4527-8035-0257976234E1}" type="slidenum">
              <a:rPr lang="en-US" smtClean="0">
                <a:solidFill>
                  <a:prstClr val="black"/>
                </a:solidFill>
              </a:rPr>
              <a:pPr/>
              <a:t>17</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b="1" dirty="0" smtClean="0"/>
              <a:t>Inclined Plane</a:t>
            </a:r>
          </a:p>
          <a:p>
            <a:pPr lvl="1"/>
            <a:r>
              <a:rPr lang="en-US" dirty="0" smtClean="0"/>
              <a:t>Classroom version: make from cardboard/foam and stack of books</a:t>
            </a:r>
          </a:p>
          <a:p>
            <a:pPr lvl="1"/>
            <a:r>
              <a:rPr lang="en-US" dirty="0" smtClean="0"/>
              <a:t>Real: wheel chair ramp</a:t>
            </a:r>
          </a:p>
          <a:p>
            <a:pPr lvl="1"/>
            <a:r>
              <a:rPr lang="en-US" dirty="0" smtClean="0"/>
              <a:t>Nature: ??</a:t>
            </a:r>
          </a:p>
          <a:p>
            <a:pPr lvl="0"/>
            <a:r>
              <a:rPr lang="en-US" b="1" dirty="0" smtClean="0"/>
              <a:t>Lever</a:t>
            </a:r>
          </a:p>
          <a:p>
            <a:pPr lvl="1"/>
            <a:r>
              <a:rPr lang="en-US" dirty="0" smtClean="0"/>
              <a:t>Classroom version: make from ruler and a fulcrum (small object)</a:t>
            </a:r>
          </a:p>
          <a:p>
            <a:pPr lvl="1"/>
            <a:r>
              <a:rPr lang="en-US" dirty="0" smtClean="0"/>
              <a:t>Real: See-Saw on the</a:t>
            </a:r>
            <a:r>
              <a:rPr lang="en-US" baseline="0" dirty="0" smtClean="0"/>
              <a:t> play ground</a:t>
            </a:r>
            <a:endParaRPr lang="en-US" dirty="0" smtClean="0"/>
          </a:p>
          <a:p>
            <a:pPr lvl="1"/>
            <a:r>
              <a:rPr lang="en-US" dirty="0" smtClean="0"/>
              <a:t>Nature: ??</a:t>
            </a:r>
          </a:p>
          <a:p>
            <a:pPr lvl="0"/>
            <a:r>
              <a:rPr lang="en-US" b="1" dirty="0" smtClean="0"/>
              <a:t>Wedge</a:t>
            </a:r>
          </a:p>
          <a:p>
            <a:pPr lvl="1"/>
            <a:r>
              <a:rPr lang="en-US" dirty="0" smtClean="0"/>
              <a:t>Classroom version: make from cardboard/foam</a:t>
            </a:r>
          </a:p>
          <a:p>
            <a:pPr lvl="1"/>
            <a:r>
              <a:rPr lang="en-US" dirty="0" smtClean="0"/>
              <a:t>Real: classroom door stop</a:t>
            </a:r>
          </a:p>
          <a:p>
            <a:pPr lvl="1"/>
            <a:r>
              <a:rPr lang="en-US" dirty="0" smtClean="0"/>
              <a:t>Nature: plant</a:t>
            </a:r>
            <a:r>
              <a:rPr lang="en-US" baseline="0" dirty="0" smtClean="0"/>
              <a:t> growing through a crack in the sidewalk</a:t>
            </a:r>
            <a:endParaRPr lang="en-US" dirty="0" smtClean="0"/>
          </a:p>
          <a:p>
            <a:pPr lvl="0"/>
            <a:r>
              <a:rPr lang="en-US" b="1" dirty="0" smtClean="0"/>
              <a:t>Pulley</a:t>
            </a:r>
          </a:p>
          <a:p>
            <a:pPr lvl="1"/>
            <a:r>
              <a:rPr lang="en-US" dirty="0" smtClean="0"/>
              <a:t>Classroom version: string around a pencil</a:t>
            </a:r>
          </a:p>
          <a:p>
            <a:pPr lvl="1"/>
            <a:r>
              <a:rPr lang="en-US" dirty="0" smtClean="0"/>
              <a:t>Real: System to raise and lower the USA flag from a flag pole</a:t>
            </a:r>
          </a:p>
          <a:p>
            <a:pPr lvl="1"/>
            <a:r>
              <a:rPr lang="en-US" dirty="0" smtClean="0"/>
              <a:t>Nature: ??</a:t>
            </a:r>
          </a:p>
          <a:p>
            <a:pPr lvl="0"/>
            <a:r>
              <a:rPr lang="en-US" b="1" dirty="0" smtClean="0"/>
              <a:t>Screw</a:t>
            </a:r>
          </a:p>
          <a:p>
            <a:pPr lvl="1"/>
            <a:r>
              <a:rPr lang="en-US" dirty="0" smtClean="0"/>
              <a:t>Classroom version: ??</a:t>
            </a:r>
          </a:p>
          <a:p>
            <a:pPr lvl="1"/>
            <a:r>
              <a:rPr lang="en-US" dirty="0" smtClean="0"/>
              <a:t>Real: lid of a jar, </a:t>
            </a:r>
            <a:r>
              <a:rPr lang="en-US" dirty="0" err="1" smtClean="0"/>
              <a:t>lightbulb</a:t>
            </a:r>
            <a:r>
              <a:rPr lang="en-US" dirty="0" smtClean="0"/>
              <a:t>,</a:t>
            </a:r>
            <a:r>
              <a:rPr lang="en-US" baseline="0" dirty="0" smtClean="0"/>
              <a:t> a real screw</a:t>
            </a:r>
            <a:endParaRPr lang="en-US" dirty="0" smtClean="0"/>
          </a:p>
          <a:p>
            <a:pPr lvl="1"/>
            <a:r>
              <a:rPr lang="en-US" dirty="0" smtClean="0"/>
              <a:t>Nature: ??</a:t>
            </a:r>
          </a:p>
          <a:p>
            <a:pPr lvl="0"/>
            <a:r>
              <a:rPr lang="en-US" b="1" dirty="0" smtClean="0"/>
              <a:t>Wheel</a:t>
            </a:r>
          </a:p>
          <a:p>
            <a:pPr lvl="1"/>
            <a:r>
              <a:rPr lang="en-US" dirty="0" smtClean="0"/>
              <a:t>Classroom version: mints on straw, bottom ends of a Styrofoam cup  on a pencil </a:t>
            </a:r>
          </a:p>
          <a:p>
            <a:pPr lvl="1"/>
            <a:r>
              <a:rPr lang="en-US" dirty="0" smtClean="0"/>
              <a:t>Real: wheels on a car</a:t>
            </a:r>
          </a:p>
          <a:p>
            <a:pPr lvl="1"/>
            <a:r>
              <a:rPr lang="en-US" dirty="0" smtClean="0"/>
              <a:t>Nature: (wheel) rolling caterpillars,</a:t>
            </a:r>
            <a:r>
              <a:rPr lang="en-US" baseline="0" dirty="0" smtClean="0"/>
              <a:t> salamanders, from BBC (</a:t>
            </a:r>
            <a:r>
              <a:rPr lang="en-US" baseline="0" dirty="0" err="1" smtClean="0"/>
              <a:t>Chell</a:t>
            </a:r>
            <a:r>
              <a:rPr lang="en-US" baseline="0" dirty="0" smtClean="0"/>
              <a:t> N. can work to get future permissions); (“toothed wheel) Leaf hopper, gear legs SEM and videos</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A73AED86-5AD9-4527-8035-0257976234E1}" type="slidenum">
              <a:rPr lang="en-US" smtClean="0">
                <a:solidFill>
                  <a:prstClr val="black"/>
                </a:solidFill>
              </a:rPr>
              <a:pPr/>
              <a:t>20</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b="1" dirty="0" smtClean="0"/>
              <a:t>Inclined Plane</a:t>
            </a:r>
          </a:p>
          <a:p>
            <a:pPr lvl="1"/>
            <a:r>
              <a:rPr lang="en-US" dirty="0" smtClean="0"/>
              <a:t>Classroom version: make from cardboard/foam and stack of books</a:t>
            </a:r>
          </a:p>
          <a:p>
            <a:pPr lvl="1"/>
            <a:r>
              <a:rPr lang="en-US" dirty="0" smtClean="0"/>
              <a:t>Real: wheel chair ramp</a:t>
            </a:r>
          </a:p>
          <a:p>
            <a:pPr lvl="1"/>
            <a:r>
              <a:rPr lang="en-US" dirty="0" smtClean="0"/>
              <a:t>Nature: ??</a:t>
            </a:r>
          </a:p>
          <a:p>
            <a:pPr lvl="0"/>
            <a:r>
              <a:rPr lang="en-US" b="1" dirty="0" smtClean="0"/>
              <a:t>Lever</a:t>
            </a:r>
          </a:p>
          <a:p>
            <a:pPr lvl="1"/>
            <a:r>
              <a:rPr lang="en-US" dirty="0" smtClean="0"/>
              <a:t>Classroom version: make from ruler and a fulcrum (small object)</a:t>
            </a:r>
          </a:p>
          <a:p>
            <a:pPr lvl="1"/>
            <a:r>
              <a:rPr lang="en-US" dirty="0" smtClean="0"/>
              <a:t>Real: See-Saw on the</a:t>
            </a:r>
            <a:r>
              <a:rPr lang="en-US" baseline="0" dirty="0" smtClean="0"/>
              <a:t> play ground</a:t>
            </a:r>
            <a:endParaRPr lang="en-US" dirty="0" smtClean="0"/>
          </a:p>
          <a:p>
            <a:pPr lvl="1"/>
            <a:r>
              <a:rPr lang="en-US" dirty="0" smtClean="0"/>
              <a:t>Nature: ??</a:t>
            </a:r>
          </a:p>
          <a:p>
            <a:pPr lvl="0"/>
            <a:r>
              <a:rPr lang="en-US" b="1" dirty="0" smtClean="0"/>
              <a:t>Wedge</a:t>
            </a:r>
          </a:p>
          <a:p>
            <a:pPr lvl="1"/>
            <a:r>
              <a:rPr lang="en-US" dirty="0" smtClean="0"/>
              <a:t>Classroom version: make from cardboard/foam</a:t>
            </a:r>
          </a:p>
          <a:p>
            <a:pPr lvl="1"/>
            <a:r>
              <a:rPr lang="en-US" dirty="0" smtClean="0"/>
              <a:t>Real: classroom door stop</a:t>
            </a:r>
          </a:p>
          <a:p>
            <a:pPr lvl="1"/>
            <a:r>
              <a:rPr lang="en-US" dirty="0" smtClean="0"/>
              <a:t>Nature: plant</a:t>
            </a:r>
            <a:r>
              <a:rPr lang="en-US" baseline="0" dirty="0" smtClean="0"/>
              <a:t> growing through a crack in the sidewalk</a:t>
            </a:r>
            <a:endParaRPr lang="en-US" dirty="0" smtClean="0"/>
          </a:p>
          <a:p>
            <a:pPr lvl="0"/>
            <a:r>
              <a:rPr lang="en-US" b="1" dirty="0" smtClean="0"/>
              <a:t>Pulley</a:t>
            </a:r>
          </a:p>
          <a:p>
            <a:pPr lvl="1"/>
            <a:r>
              <a:rPr lang="en-US" dirty="0" smtClean="0"/>
              <a:t>Classroom version: string around a pencil</a:t>
            </a:r>
          </a:p>
          <a:p>
            <a:pPr lvl="1"/>
            <a:r>
              <a:rPr lang="en-US" dirty="0" smtClean="0"/>
              <a:t>Real: System to raise and lower the USA flag from a flag pole</a:t>
            </a:r>
          </a:p>
          <a:p>
            <a:pPr lvl="1"/>
            <a:r>
              <a:rPr lang="en-US" dirty="0" smtClean="0"/>
              <a:t>Nature: ??</a:t>
            </a:r>
          </a:p>
          <a:p>
            <a:pPr lvl="0"/>
            <a:r>
              <a:rPr lang="en-US" b="1" dirty="0" smtClean="0"/>
              <a:t>Screw</a:t>
            </a:r>
          </a:p>
          <a:p>
            <a:pPr lvl="1"/>
            <a:r>
              <a:rPr lang="en-US" dirty="0" smtClean="0"/>
              <a:t>Classroom version: ??</a:t>
            </a:r>
          </a:p>
          <a:p>
            <a:pPr lvl="1"/>
            <a:r>
              <a:rPr lang="en-US" dirty="0" smtClean="0"/>
              <a:t>Real: lid of a jar, </a:t>
            </a:r>
            <a:r>
              <a:rPr lang="en-US" dirty="0" err="1" smtClean="0"/>
              <a:t>lightbulb</a:t>
            </a:r>
            <a:r>
              <a:rPr lang="en-US" dirty="0" smtClean="0"/>
              <a:t>,</a:t>
            </a:r>
            <a:r>
              <a:rPr lang="en-US" baseline="0" dirty="0" smtClean="0"/>
              <a:t> a real screw</a:t>
            </a:r>
            <a:endParaRPr lang="en-US" dirty="0" smtClean="0"/>
          </a:p>
          <a:p>
            <a:pPr lvl="1"/>
            <a:r>
              <a:rPr lang="en-US" dirty="0" smtClean="0"/>
              <a:t>Nature: ??</a:t>
            </a:r>
          </a:p>
          <a:p>
            <a:pPr lvl="0"/>
            <a:r>
              <a:rPr lang="en-US" b="1" dirty="0" smtClean="0"/>
              <a:t>Wheel</a:t>
            </a:r>
          </a:p>
          <a:p>
            <a:pPr lvl="1"/>
            <a:r>
              <a:rPr lang="en-US" dirty="0" smtClean="0"/>
              <a:t>Classroom version: mints on straw, bottom ends of a Styrofoam cup  on a pencil </a:t>
            </a:r>
          </a:p>
          <a:p>
            <a:pPr lvl="1"/>
            <a:r>
              <a:rPr lang="en-US" dirty="0" smtClean="0"/>
              <a:t>Real: wheels on a car</a:t>
            </a:r>
          </a:p>
          <a:p>
            <a:pPr lvl="1"/>
            <a:r>
              <a:rPr lang="en-US" dirty="0" smtClean="0"/>
              <a:t>Nature: (wheel) rolling caterpillars,</a:t>
            </a:r>
            <a:r>
              <a:rPr lang="en-US" baseline="0" dirty="0" smtClean="0"/>
              <a:t> salamanders, from BBC (</a:t>
            </a:r>
            <a:r>
              <a:rPr lang="en-US" baseline="0" dirty="0" err="1" smtClean="0"/>
              <a:t>Chell</a:t>
            </a:r>
            <a:r>
              <a:rPr lang="en-US" baseline="0" dirty="0" smtClean="0"/>
              <a:t> N. can work to get future permissions); (“toothed wheel) Leaf hopper, gear legs SEM and videos</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A73AED86-5AD9-4527-8035-0257976234E1}" type="slidenum">
              <a:rPr lang="en-US" smtClean="0">
                <a:solidFill>
                  <a:prstClr val="black"/>
                </a:solidFill>
              </a:rPr>
              <a:pPr/>
              <a:t>23</a:t>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b="1" dirty="0" smtClean="0"/>
              <a:t>Inclined Plane</a:t>
            </a:r>
          </a:p>
          <a:p>
            <a:pPr lvl="1"/>
            <a:r>
              <a:rPr lang="en-US" dirty="0" smtClean="0"/>
              <a:t>Classroom version: make from cardboard/foam and stack of books</a:t>
            </a:r>
          </a:p>
          <a:p>
            <a:pPr lvl="1"/>
            <a:r>
              <a:rPr lang="en-US" dirty="0" smtClean="0"/>
              <a:t>Real: wheel chair ramp</a:t>
            </a:r>
          </a:p>
          <a:p>
            <a:pPr lvl="1"/>
            <a:r>
              <a:rPr lang="en-US" dirty="0" smtClean="0"/>
              <a:t>Nature: ??</a:t>
            </a:r>
          </a:p>
          <a:p>
            <a:pPr lvl="0"/>
            <a:r>
              <a:rPr lang="en-US" b="1" dirty="0" smtClean="0"/>
              <a:t>Lever</a:t>
            </a:r>
          </a:p>
          <a:p>
            <a:pPr lvl="1"/>
            <a:r>
              <a:rPr lang="en-US" dirty="0" smtClean="0"/>
              <a:t>Classroom version: make from ruler and a fulcrum (small object)</a:t>
            </a:r>
          </a:p>
          <a:p>
            <a:pPr lvl="1"/>
            <a:r>
              <a:rPr lang="en-US" dirty="0" smtClean="0"/>
              <a:t>Real: See-Saw on the</a:t>
            </a:r>
            <a:r>
              <a:rPr lang="en-US" baseline="0" dirty="0" smtClean="0"/>
              <a:t> play ground</a:t>
            </a:r>
            <a:endParaRPr lang="en-US" dirty="0" smtClean="0"/>
          </a:p>
          <a:p>
            <a:pPr lvl="1"/>
            <a:r>
              <a:rPr lang="en-US" dirty="0" smtClean="0"/>
              <a:t>Nature: ??</a:t>
            </a:r>
          </a:p>
          <a:p>
            <a:pPr lvl="0"/>
            <a:r>
              <a:rPr lang="en-US" b="1" dirty="0" smtClean="0"/>
              <a:t>Wedge</a:t>
            </a:r>
          </a:p>
          <a:p>
            <a:pPr lvl="1"/>
            <a:r>
              <a:rPr lang="en-US" dirty="0" smtClean="0"/>
              <a:t>Classroom version: make from cardboard/foam</a:t>
            </a:r>
          </a:p>
          <a:p>
            <a:pPr lvl="1"/>
            <a:r>
              <a:rPr lang="en-US" dirty="0" smtClean="0"/>
              <a:t>Real: classroom door stop</a:t>
            </a:r>
          </a:p>
          <a:p>
            <a:pPr lvl="1"/>
            <a:r>
              <a:rPr lang="en-US" dirty="0" smtClean="0"/>
              <a:t>Nature: plant</a:t>
            </a:r>
            <a:r>
              <a:rPr lang="en-US" baseline="0" dirty="0" smtClean="0"/>
              <a:t> growing through a crack in the sidewalk</a:t>
            </a:r>
            <a:endParaRPr lang="en-US" dirty="0" smtClean="0"/>
          </a:p>
          <a:p>
            <a:pPr lvl="0"/>
            <a:r>
              <a:rPr lang="en-US" b="1" dirty="0" smtClean="0"/>
              <a:t>Pulley</a:t>
            </a:r>
          </a:p>
          <a:p>
            <a:pPr lvl="1"/>
            <a:r>
              <a:rPr lang="en-US" dirty="0" smtClean="0"/>
              <a:t>Classroom version: string around a pencil</a:t>
            </a:r>
          </a:p>
          <a:p>
            <a:pPr lvl="1"/>
            <a:r>
              <a:rPr lang="en-US" dirty="0" smtClean="0"/>
              <a:t>Real: System to raise and lower the USA flag from a flag pole</a:t>
            </a:r>
          </a:p>
          <a:p>
            <a:pPr lvl="1"/>
            <a:r>
              <a:rPr lang="en-US" dirty="0" smtClean="0"/>
              <a:t>Nature: ??</a:t>
            </a:r>
          </a:p>
          <a:p>
            <a:pPr lvl="0"/>
            <a:r>
              <a:rPr lang="en-US" b="1" dirty="0" smtClean="0"/>
              <a:t>Screw</a:t>
            </a:r>
          </a:p>
          <a:p>
            <a:pPr lvl="1"/>
            <a:r>
              <a:rPr lang="en-US" dirty="0" smtClean="0"/>
              <a:t>Classroom version: ??</a:t>
            </a:r>
          </a:p>
          <a:p>
            <a:pPr lvl="1"/>
            <a:r>
              <a:rPr lang="en-US" dirty="0" smtClean="0"/>
              <a:t>Real: lid of a jar, </a:t>
            </a:r>
            <a:r>
              <a:rPr lang="en-US" dirty="0" err="1" smtClean="0"/>
              <a:t>lightbulb</a:t>
            </a:r>
            <a:r>
              <a:rPr lang="en-US" dirty="0" smtClean="0"/>
              <a:t>,</a:t>
            </a:r>
            <a:r>
              <a:rPr lang="en-US" baseline="0" dirty="0" smtClean="0"/>
              <a:t> a real screw</a:t>
            </a:r>
            <a:endParaRPr lang="en-US" dirty="0" smtClean="0"/>
          </a:p>
          <a:p>
            <a:pPr lvl="1"/>
            <a:r>
              <a:rPr lang="en-US" dirty="0" smtClean="0"/>
              <a:t>Nature: ??</a:t>
            </a:r>
          </a:p>
          <a:p>
            <a:pPr lvl="0"/>
            <a:r>
              <a:rPr lang="en-US" b="1" dirty="0" smtClean="0"/>
              <a:t>Wheel</a:t>
            </a:r>
          </a:p>
          <a:p>
            <a:pPr lvl="1"/>
            <a:r>
              <a:rPr lang="en-US" dirty="0" smtClean="0"/>
              <a:t>Classroom version: mints on straw, bottom ends of a Styrofoam cup  on a pencil </a:t>
            </a:r>
          </a:p>
          <a:p>
            <a:pPr lvl="1"/>
            <a:r>
              <a:rPr lang="en-US" dirty="0" smtClean="0"/>
              <a:t>Real: wheels on a car</a:t>
            </a:r>
          </a:p>
          <a:p>
            <a:pPr lvl="1"/>
            <a:r>
              <a:rPr lang="en-US" dirty="0" smtClean="0"/>
              <a:t>Nature: (wheel) rolling caterpillars,</a:t>
            </a:r>
            <a:r>
              <a:rPr lang="en-US" baseline="0" dirty="0" smtClean="0"/>
              <a:t> salamanders, from BBC (</a:t>
            </a:r>
            <a:r>
              <a:rPr lang="en-US" baseline="0" dirty="0" err="1" smtClean="0"/>
              <a:t>Chell</a:t>
            </a:r>
            <a:r>
              <a:rPr lang="en-US" baseline="0" dirty="0" smtClean="0"/>
              <a:t> N. can work to get future permissions); (“toothed wheel) Leaf hopper, gear legs SEM and videos</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A73AED86-5AD9-4527-8035-0257976234E1}" type="slidenum">
              <a:rPr lang="en-US" smtClean="0">
                <a:solidFill>
                  <a:prstClr val="black"/>
                </a:solidFill>
              </a:rPr>
              <a:pPr/>
              <a:t>29</a:t>
            </a:fld>
            <a:endParaRPr 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b="1" dirty="0" smtClean="0"/>
              <a:t>Inclined Plane</a:t>
            </a:r>
          </a:p>
          <a:p>
            <a:pPr lvl="1"/>
            <a:r>
              <a:rPr lang="en-US" dirty="0" smtClean="0"/>
              <a:t>Classroom version: make from cardboard/foam and stack of books</a:t>
            </a:r>
          </a:p>
          <a:p>
            <a:pPr lvl="1"/>
            <a:r>
              <a:rPr lang="en-US" dirty="0" smtClean="0"/>
              <a:t>Real: wheel chair ramp</a:t>
            </a:r>
          </a:p>
          <a:p>
            <a:pPr lvl="1"/>
            <a:r>
              <a:rPr lang="en-US" dirty="0" smtClean="0"/>
              <a:t>Nature: ??</a:t>
            </a:r>
          </a:p>
          <a:p>
            <a:pPr lvl="0"/>
            <a:r>
              <a:rPr lang="en-US" b="1" dirty="0" smtClean="0"/>
              <a:t>Lever</a:t>
            </a:r>
          </a:p>
          <a:p>
            <a:pPr lvl="1"/>
            <a:r>
              <a:rPr lang="en-US" dirty="0" smtClean="0"/>
              <a:t>Classroom version: make from ruler and a fulcrum (small object)</a:t>
            </a:r>
          </a:p>
          <a:p>
            <a:pPr lvl="1"/>
            <a:r>
              <a:rPr lang="en-US" dirty="0" smtClean="0"/>
              <a:t>Real: See-Saw on the</a:t>
            </a:r>
            <a:r>
              <a:rPr lang="en-US" baseline="0" dirty="0" smtClean="0"/>
              <a:t> play ground</a:t>
            </a:r>
            <a:endParaRPr lang="en-US" dirty="0" smtClean="0"/>
          </a:p>
          <a:p>
            <a:pPr lvl="1"/>
            <a:r>
              <a:rPr lang="en-US" dirty="0" smtClean="0"/>
              <a:t>Nature: ??</a:t>
            </a:r>
          </a:p>
          <a:p>
            <a:pPr lvl="0"/>
            <a:r>
              <a:rPr lang="en-US" b="1" dirty="0" smtClean="0"/>
              <a:t>Wedge</a:t>
            </a:r>
          </a:p>
          <a:p>
            <a:pPr lvl="1"/>
            <a:r>
              <a:rPr lang="en-US" dirty="0" smtClean="0"/>
              <a:t>Classroom version: make from cardboard/foam</a:t>
            </a:r>
          </a:p>
          <a:p>
            <a:pPr lvl="1"/>
            <a:r>
              <a:rPr lang="en-US" dirty="0" smtClean="0"/>
              <a:t>Real: classroom door stop</a:t>
            </a:r>
          </a:p>
          <a:p>
            <a:pPr lvl="1"/>
            <a:r>
              <a:rPr lang="en-US" dirty="0" smtClean="0"/>
              <a:t>Nature: plant</a:t>
            </a:r>
            <a:r>
              <a:rPr lang="en-US" baseline="0" dirty="0" smtClean="0"/>
              <a:t> growing through a crack in the sidewalk</a:t>
            </a:r>
            <a:endParaRPr lang="en-US" dirty="0" smtClean="0"/>
          </a:p>
          <a:p>
            <a:pPr lvl="0"/>
            <a:r>
              <a:rPr lang="en-US" b="1" dirty="0" smtClean="0"/>
              <a:t>Pulley</a:t>
            </a:r>
          </a:p>
          <a:p>
            <a:pPr lvl="1"/>
            <a:r>
              <a:rPr lang="en-US" dirty="0" smtClean="0"/>
              <a:t>Classroom version: string around a pencil</a:t>
            </a:r>
          </a:p>
          <a:p>
            <a:pPr lvl="1"/>
            <a:r>
              <a:rPr lang="en-US" dirty="0" smtClean="0"/>
              <a:t>Real: System to raise and lower the USA flag from a flag pole</a:t>
            </a:r>
          </a:p>
          <a:p>
            <a:pPr lvl="1"/>
            <a:r>
              <a:rPr lang="en-US" dirty="0" smtClean="0"/>
              <a:t>Nature: ??</a:t>
            </a:r>
          </a:p>
          <a:p>
            <a:pPr lvl="0"/>
            <a:r>
              <a:rPr lang="en-US" b="1" dirty="0" smtClean="0"/>
              <a:t>Screw</a:t>
            </a:r>
          </a:p>
          <a:p>
            <a:pPr lvl="1"/>
            <a:r>
              <a:rPr lang="en-US" dirty="0" smtClean="0"/>
              <a:t>Classroom version: ??</a:t>
            </a:r>
          </a:p>
          <a:p>
            <a:pPr lvl="1"/>
            <a:r>
              <a:rPr lang="en-US" dirty="0" smtClean="0"/>
              <a:t>Real: lid of a jar, </a:t>
            </a:r>
            <a:r>
              <a:rPr lang="en-US" dirty="0" err="1" smtClean="0"/>
              <a:t>lightbulb</a:t>
            </a:r>
            <a:r>
              <a:rPr lang="en-US" dirty="0" smtClean="0"/>
              <a:t>,</a:t>
            </a:r>
            <a:r>
              <a:rPr lang="en-US" baseline="0" dirty="0" smtClean="0"/>
              <a:t> a real screw</a:t>
            </a:r>
            <a:endParaRPr lang="en-US" dirty="0" smtClean="0"/>
          </a:p>
          <a:p>
            <a:pPr lvl="1"/>
            <a:r>
              <a:rPr lang="en-US" dirty="0" smtClean="0"/>
              <a:t>Nature: ??</a:t>
            </a:r>
          </a:p>
          <a:p>
            <a:pPr lvl="0"/>
            <a:r>
              <a:rPr lang="en-US" b="1" dirty="0" smtClean="0"/>
              <a:t>Wheel</a:t>
            </a:r>
          </a:p>
          <a:p>
            <a:pPr lvl="1"/>
            <a:r>
              <a:rPr lang="en-US" dirty="0" smtClean="0"/>
              <a:t>Classroom version: mints on straw, bottom ends of a Styrofoam cup  on a pencil </a:t>
            </a:r>
          </a:p>
          <a:p>
            <a:pPr lvl="1"/>
            <a:r>
              <a:rPr lang="en-US" dirty="0" smtClean="0"/>
              <a:t>Real: wheels on a car</a:t>
            </a:r>
          </a:p>
          <a:p>
            <a:pPr lvl="1"/>
            <a:r>
              <a:rPr lang="en-US" dirty="0" smtClean="0"/>
              <a:t>Nature: (wheel) rolling caterpillars,</a:t>
            </a:r>
            <a:r>
              <a:rPr lang="en-US" baseline="0" dirty="0" smtClean="0"/>
              <a:t> salamanders, from BBC (</a:t>
            </a:r>
            <a:r>
              <a:rPr lang="en-US" baseline="0" dirty="0" err="1" smtClean="0"/>
              <a:t>Chell</a:t>
            </a:r>
            <a:r>
              <a:rPr lang="en-US" baseline="0" dirty="0" smtClean="0"/>
              <a:t> N. can work to get future permissions); (“toothed wheel) Leaf hopper, gear legs SEM and videos</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A73AED86-5AD9-4527-8035-0257976234E1}" type="slidenum">
              <a:rPr lang="en-US" smtClean="0">
                <a:solidFill>
                  <a:prstClr val="black"/>
                </a:solidFill>
              </a:rPr>
              <a:pPr/>
              <a:t>33</a:t>
            </a:fld>
            <a:endParaRPr 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b="1" dirty="0" smtClean="0"/>
              <a:t>Inclined Plane</a:t>
            </a:r>
          </a:p>
          <a:p>
            <a:pPr lvl="1"/>
            <a:r>
              <a:rPr lang="en-US" dirty="0" smtClean="0"/>
              <a:t>Classroom version: make from cardboard/foam and stack of books</a:t>
            </a:r>
          </a:p>
          <a:p>
            <a:pPr lvl="1"/>
            <a:r>
              <a:rPr lang="en-US" dirty="0" smtClean="0"/>
              <a:t>Real: wheel chair ramp</a:t>
            </a:r>
          </a:p>
          <a:p>
            <a:pPr lvl="1"/>
            <a:r>
              <a:rPr lang="en-US" dirty="0" smtClean="0"/>
              <a:t>Nature: ??</a:t>
            </a:r>
          </a:p>
          <a:p>
            <a:pPr lvl="0"/>
            <a:r>
              <a:rPr lang="en-US" b="1" dirty="0" smtClean="0"/>
              <a:t>Lever</a:t>
            </a:r>
          </a:p>
          <a:p>
            <a:pPr lvl="1"/>
            <a:r>
              <a:rPr lang="en-US" dirty="0" smtClean="0"/>
              <a:t>Classroom version: make from ruler and a fulcrum (small object)</a:t>
            </a:r>
          </a:p>
          <a:p>
            <a:pPr lvl="1"/>
            <a:r>
              <a:rPr lang="en-US" dirty="0" smtClean="0"/>
              <a:t>Real: See-Saw on the</a:t>
            </a:r>
            <a:r>
              <a:rPr lang="en-US" baseline="0" dirty="0" smtClean="0"/>
              <a:t> play ground</a:t>
            </a:r>
            <a:endParaRPr lang="en-US" dirty="0" smtClean="0"/>
          </a:p>
          <a:p>
            <a:pPr lvl="1"/>
            <a:r>
              <a:rPr lang="en-US" dirty="0" smtClean="0"/>
              <a:t>Nature: ??</a:t>
            </a:r>
          </a:p>
          <a:p>
            <a:pPr lvl="0"/>
            <a:r>
              <a:rPr lang="en-US" b="1" dirty="0" smtClean="0"/>
              <a:t>Wedge</a:t>
            </a:r>
          </a:p>
          <a:p>
            <a:pPr lvl="1"/>
            <a:r>
              <a:rPr lang="en-US" dirty="0" smtClean="0"/>
              <a:t>Classroom version: make from cardboard/foam</a:t>
            </a:r>
          </a:p>
          <a:p>
            <a:pPr lvl="1"/>
            <a:r>
              <a:rPr lang="en-US" dirty="0" smtClean="0"/>
              <a:t>Real: classroom door stop</a:t>
            </a:r>
          </a:p>
          <a:p>
            <a:pPr lvl="1"/>
            <a:r>
              <a:rPr lang="en-US" dirty="0" smtClean="0"/>
              <a:t>Nature: plant</a:t>
            </a:r>
            <a:r>
              <a:rPr lang="en-US" baseline="0" dirty="0" smtClean="0"/>
              <a:t> growing through a crack in the sidewalk</a:t>
            </a:r>
            <a:endParaRPr lang="en-US" dirty="0" smtClean="0"/>
          </a:p>
          <a:p>
            <a:pPr lvl="0"/>
            <a:r>
              <a:rPr lang="en-US" b="1" dirty="0" smtClean="0"/>
              <a:t>Pulley</a:t>
            </a:r>
          </a:p>
          <a:p>
            <a:pPr lvl="1"/>
            <a:r>
              <a:rPr lang="en-US" dirty="0" smtClean="0"/>
              <a:t>Classroom version: string around a pencil</a:t>
            </a:r>
          </a:p>
          <a:p>
            <a:pPr lvl="1"/>
            <a:r>
              <a:rPr lang="en-US" dirty="0" smtClean="0"/>
              <a:t>Real: System to raise and lower the USA flag from a flag pole</a:t>
            </a:r>
          </a:p>
          <a:p>
            <a:pPr lvl="1"/>
            <a:r>
              <a:rPr lang="en-US" dirty="0" smtClean="0"/>
              <a:t>Nature: ??</a:t>
            </a:r>
          </a:p>
          <a:p>
            <a:pPr lvl="0"/>
            <a:r>
              <a:rPr lang="en-US" b="1" dirty="0" smtClean="0"/>
              <a:t>Screw</a:t>
            </a:r>
          </a:p>
          <a:p>
            <a:pPr lvl="1"/>
            <a:r>
              <a:rPr lang="en-US" dirty="0" smtClean="0"/>
              <a:t>Classroom version: ??</a:t>
            </a:r>
          </a:p>
          <a:p>
            <a:pPr lvl="1"/>
            <a:r>
              <a:rPr lang="en-US" dirty="0" smtClean="0"/>
              <a:t>Real: lid of a jar, </a:t>
            </a:r>
            <a:r>
              <a:rPr lang="en-US" dirty="0" err="1" smtClean="0"/>
              <a:t>lightbulb</a:t>
            </a:r>
            <a:r>
              <a:rPr lang="en-US" dirty="0" smtClean="0"/>
              <a:t>,</a:t>
            </a:r>
            <a:r>
              <a:rPr lang="en-US" baseline="0" dirty="0" smtClean="0"/>
              <a:t> a real screw</a:t>
            </a:r>
            <a:endParaRPr lang="en-US" dirty="0" smtClean="0"/>
          </a:p>
          <a:p>
            <a:pPr lvl="1"/>
            <a:r>
              <a:rPr lang="en-US" dirty="0" smtClean="0"/>
              <a:t>Nature: ??</a:t>
            </a:r>
          </a:p>
          <a:p>
            <a:pPr lvl="0"/>
            <a:r>
              <a:rPr lang="en-US" b="1" dirty="0" smtClean="0"/>
              <a:t>Wheel</a:t>
            </a:r>
          </a:p>
          <a:p>
            <a:pPr lvl="1"/>
            <a:r>
              <a:rPr lang="en-US" dirty="0" smtClean="0"/>
              <a:t>Classroom version: mints on straw, bottom ends of a Styrofoam cup  on a pencil </a:t>
            </a:r>
          </a:p>
          <a:p>
            <a:pPr lvl="1"/>
            <a:r>
              <a:rPr lang="en-US" dirty="0" smtClean="0"/>
              <a:t>Real: wheels on a car</a:t>
            </a:r>
          </a:p>
          <a:p>
            <a:pPr lvl="1"/>
            <a:r>
              <a:rPr lang="en-US" dirty="0" smtClean="0"/>
              <a:t>Nature: (wheel) rolling caterpillars,</a:t>
            </a:r>
            <a:r>
              <a:rPr lang="en-US" baseline="0" dirty="0" smtClean="0"/>
              <a:t> salamanders, from BBC (</a:t>
            </a:r>
            <a:r>
              <a:rPr lang="en-US" baseline="0" dirty="0" err="1" smtClean="0"/>
              <a:t>Chell</a:t>
            </a:r>
            <a:r>
              <a:rPr lang="en-US" baseline="0" dirty="0" smtClean="0"/>
              <a:t> N. can work to get future permissions); (“toothed wheel) Leaf hopper, gear legs SEM and videos</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A73AED86-5AD9-4527-8035-0257976234E1}" type="slidenum">
              <a:rPr lang="en-US" smtClean="0">
                <a:solidFill>
                  <a:prstClr val="black"/>
                </a:solidFill>
              </a:rPr>
              <a:pPr/>
              <a:t>34</a:t>
            </a:fld>
            <a:endParaRPr 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A73AED86-5AD9-4527-8035-0257976234E1}" type="slidenum">
              <a:rPr lang="en-US" smtClean="0">
                <a:solidFill>
                  <a:prstClr val="black"/>
                </a:solidFill>
              </a:rPr>
              <a:pPr/>
              <a:t>37</a:t>
            </a:fld>
            <a:endParaRPr 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b="1" dirty="0" smtClean="0"/>
              <a:t>Inclined Plane</a:t>
            </a:r>
          </a:p>
          <a:p>
            <a:pPr lvl="1"/>
            <a:r>
              <a:rPr lang="en-US" dirty="0" smtClean="0"/>
              <a:t>Classroom version: make from cardboard/foam and stack of books</a:t>
            </a:r>
          </a:p>
          <a:p>
            <a:pPr lvl="1"/>
            <a:r>
              <a:rPr lang="en-US" dirty="0" smtClean="0"/>
              <a:t>Real: wheel chair ramp</a:t>
            </a:r>
          </a:p>
          <a:p>
            <a:pPr lvl="1"/>
            <a:r>
              <a:rPr lang="en-US" dirty="0" smtClean="0"/>
              <a:t>Nature: ??</a:t>
            </a:r>
          </a:p>
          <a:p>
            <a:pPr lvl="0"/>
            <a:r>
              <a:rPr lang="en-US" b="1" dirty="0" smtClean="0"/>
              <a:t>Lever</a:t>
            </a:r>
          </a:p>
          <a:p>
            <a:pPr lvl="1"/>
            <a:r>
              <a:rPr lang="en-US" dirty="0" smtClean="0"/>
              <a:t>Classroom version: make from ruler and a fulcrum (small object)</a:t>
            </a:r>
          </a:p>
          <a:p>
            <a:pPr lvl="1"/>
            <a:r>
              <a:rPr lang="en-US" dirty="0" smtClean="0"/>
              <a:t>Real: See-Saw on the</a:t>
            </a:r>
            <a:r>
              <a:rPr lang="en-US" baseline="0" dirty="0" smtClean="0"/>
              <a:t> play ground</a:t>
            </a:r>
            <a:endParaRPr lang="en-US" dirty="0" smtClean="0"/>
          </a:p>
          <a:p>
            <a:pPr lvl="1"/>
            <a:r>
              <a:rPr lang="en-US" dirty="0" smtClean="0"/>
              <a:t>Nature: ??</a:t>
            </a:r>
          </a:p>
          <a:p>
            <a:pPr lvl="0"/>
            <a:r>
              <a:rPr lang="en-US" b="1" dirty="0" smtClean="0"/>
              <a:t>Wedge</a:t>
            </a:r>
          </a:p>
          <a:p>
            <a:pPr lvl="1"/>
            <a:r>
              <a:rPr lang="en-US" dirty="0" smtClean="0"/>
              <a:t>Classroom version: make from cardboard/foam</a:t>
            </a:r>
          </a:p>
          <a:p>
            <a:pPr lvl="1"/>
            <a:r>
              <a:rPr lang="en-US" dirty="0" smtClean="0"/>
              <a:t>Real: classroom door stop</a:t>
            </a:r>
          </a:p>
          <a:p>
            <a:pPr lvl="1"/>
            <a:r>
              <a:rPr lang="en-US" dirty="0" smtClean="0"/>
              <a:t>Nature: plant</a:t>
            </a:r>
            <a:r>
              <a:rPr lang="en-US" baseline="0" dirty="0" smtClean="0"/>
              <a:t> growing through a crack in the sidewalk</a:t>
            </a:r>
            <a:endParaRPr lang="en-US" dirty="0" smtClean="0"/>
          </a:p>
          <a:p>
            <a:pPr lvl="0"/>
            <a:r>
              <a:rPr lang="en-US" b="1" dirty="0" smtClean="0"/>
              <a:t>Pulley</a:t>
            </a:r>
          </a:p>
          <a:p>
            <a:pPr lvl="1"/>
            <a:r>
              <a:rPr lang="en-US" dirty="0" smtClean="0"/>
              <a:t>Classroom version: string around a pencil</a:t>
            </a:r>
          </a:p>
          <a:p>
            <a:pPr lvl="1"/>
            <a:r>
              <a:rPr lang="en-US" dirty="0" smtClean="0"/>
              <a:t>Real: System to raise and lower the USA flag from a flag pole</a:t>
            </a:r>
          </a:p>
          <a:p>
            <a:pPr lvl="1"/>
            <a:r>
              <a:rPr lang="en-US" dirty="0" smtClean="0"/>
              <a:t>Nature: ??</a:t>
            </a:r>
          </a:p>
          <a:p>
            <a:pPr lvl="0"/>
            <a:r>
              <a:rPr lang="en-US" b="1" dirty="0" smtClean="0"/>
              <a:t>Screw</a:t>
            </a:r>
          </a:p>
          <a:p>
            <a:pPr lvl="1"/>
            <a:r>
              <a:rPr lang="en-US" dirty="0" smtClean="0"/>
              <a:t>Classroom version: ??</a:t>
            </a:r>
          </a:p>
          <a:p>
            <a:pPr lvl="1"/>
            <a:r>
              <a:rPr lang="en-US" dirty="0" smtClean="0"/>
              <a:t>Real: lid of a jar, </a:t>
            </a:r>
            <a:r>
              <a:rPr lang="en-US" dirty="0" err="1" smtClean="0"/>
              <a:t>lightbulb</a:t>
            </a:r>
            <a:r>
              <a:rPr lang="en-US" dirty="0" smtClean="0"/>
              <a:t>,</a:t>
            </a:r>
            <a:r>
              <a:rPr lang="en-US" baseline="0" dirty="0" smtClean="0"/>
              <a:t> a real screw</a:t>
            </a:r>
            <a:endParaRPr lang="en-US" dirty="0" smtClean="0"/>
          </a:p>
          <a:p>
            <a:pPr lvl="1"/>
            <a:r>
              <a:rPr lang="en-US" dirty="0" smtClean="0"/>
              <a:t>Nature: ??</a:t>
            </a:r>
          </a:p>
          <a:p>
            <a:pPr lvl="0"/>
            <a:r>
              <a:rPr lang="en-US" b="1" dirty="0" smtClean="0"/>
              <a:t>Wheel</a:t>
            </a:r>
          </a:p>
          <a:p>
            <a:pPr lvl="1"/>
            <a:r>
              <a:rPr lang="en-US" dirty="0" smtClean="0"/>
              <a:t>Classroom version: mints on straw, bottom ends of a Styrofoam cup  on a pencil </a:t>
            </a:r>
          </a:p>
          <a:p>
            <a:pPr lvl="1"/>
            <a:r>
              <a:rPr lang="en-US" dirty="0" smtClean="0"/>
              <a:t>Real: wheels on a car</a:t>
            </a:r>
          </a:p>
          <a:p>
            <a:pPr lvl="1"/>
            <a:r>
              <a:rPr lang="en-US" dirty="0" smtClean="0"/>
              <a:t>Nature: (wheel) rolling caterpillars,</a:t>
            </a:r>
            <a:r>
              <a:rPr lang="en-US" baseline="0" dirty="0" smtClean="0"/>
              <a:t> salamanders, from BBC (</a:t>
            </a:r>
            <a:r>
              <a:rPr lang="en-US" baseline="0" dirty="0" err="1" smtClean="0"/>
              <a:t>Chell</a:t>
            </a:r>
            <a:r>
              <a:rPr lang="en-US" baseline="0" dirty="0" smtClean="0"/>
              <a:t> N. can work to get future permissions); (“toothed wheel) Leaf hopper, gear legs SEM and videos</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A73AED86-5AD9-4527-8035-0257976234E1}" type="slidenum">
              <a:rPr lang="en-US" smtClean="0">
                <a:solidFill>
                  <a:prstClr val="black"/>
                </a:solidFill>
              </a:rPr>
              <a:pPr/>
              <a:t>41</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48A53D0-96B0-472E-85D3-B989F9FDE395}" type="datetimeFigureOut">
              <a:rPr lang="en-US" smtClean="0"/>
              <a:pPr/>
              <a:t>6/10/2014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8A378B-CA13-41E6-949F-AC614A6883D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8A53D0-96B0-472E-85D3-B989F9FDE395}" type="datetimeFigureOut">
              <a:rPr lang="en-US" smtClean="0"/>
              <a:pPr/>
              <a:t>6/10/2014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8A378B-CA13-41E6-949F-AC614A6883D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8A53D0-96B0-472E-85D3-B989F9FDE395}" type="datetimeFigureOut">
              <a:rPr lang="en-US" smtClean="0"/>
              <a:pPr/>
              <a:t>6/10/2014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8A378B-CA13-41E6-949F-AC614A6883D7}"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48A53D0-96B0-472E-85D3-B989F9FDE395}" type="datetimeFigureOut">
              <a:rPr lang="en-US" smtClean="0">
                <a:solidFill>
                  <a:prstClr val="black">
                    <a:tint val="75000"/>
                  </a:prstClr>
                </a:solidFill>
              </a:rPr>
              <a:pPr/>
              <a:t>6/10/2014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08A378B-CA13-41E6-949F-AC614A6883D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8A53D0-96B0-472E-85D3-B989F9FDE395}" type="datetimeFigureOut">
              <a:rPr lang="en-US" smtClean="0">
                <a:solidFill>
                  <a:prstClr val="black">
                    <a:tint val="75000"/>
                  </a:prstClr>
                </a:solidFill>
              </a:rPr>
              <a:pPr/>
              <a:t>6/10/2014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08A378B-CA13-41E6-949F-AC614A6883D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48A53D0-96B0-472E-85D3-B989F9FDE395}" type="datetimeFigureOut">
              <a:rPr lang="en-US" smtClean="0">
                <a:solidFill>
                  <a:prstClr val="black">
                    <a:tint val="75000"/>
                  </a:prstClr>
                </a:solidFill>
              </a:rPr>
              <a:pPr/>
              <a:t>6/10/2014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08A378B-CA13-41E6-949F-AC614A6883D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48A53D0-96B0-472E-85D3-B989F9FDE395}" type="datetimeFigureOut">
              <a:rPr lang="en-US" smtClean="0">
                <a:solidFill>
                  <a:prstClr val="black">
                    <a:tint val="75000"/>
                  </a:prstClr>
                </a:solidFill>
              </a:rPr>
              <a:pPr/>
              <a:t>6/10/2014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08A378B-CA13-41E6-949F-AC614A6883D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48A53D0-96B0-472E-85D3-B989F9FDE395}" type="datetimeFigureOut">
              <a:rPr lang="en-US" smtClean="0">
                <a:solidFill>
                  <a:prstClr val="black">
                    <a:tint val="75000"/>
                  </a:prstClr>
                </a:solidFill>
              </a:rPr>
              <a:pPr/>
              <a:t>6/10/2014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08A378B-CA13-41E6-949F-AC614A6883D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48A53D0-96B0-472E-85D3-B989F9FDE395}" type="datetimeFigureOut">
              <a:rPr lang="en-US" smtClean="0">
                <a:solidFill>
                  <a:prstClr val="black">
                    <a:tint val="75000"/>
                  </a:prstClr>
                </a:solidFill>
              </a:rPr>
              <a:pPr/>
              <a:t>6/10/2014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08A378B-CA13-41E6-949F-AC614A6883D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8A53D0-96B0-472E-85D3-B989F9FDE395}" type="datetimeFigureOut">
              <a:rPr lang="en-US" smtClean="0">
                <a:solidFill>
                  <a:prstClr val="black">
                    <a:tint val="75000"/>
                  </a:prstClr>
                </a:solidFill>
              </a:rPr>
              <a:pPr/>
              <a:t>6/10/2014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08A378B-CA13-41E6-949F-AC614A6883D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8A53D0-96B0-472E-85D3-B989F9FDE395}" type="datetimeFigureOut">
              <a:rPr lang="en-US" smtClean="0">
                <a:solidFill>
                  <a:prstClr val="black">
                    <a:tint val="75000"/>
                  </a:prstClr>
                </a:solidFill>
              </a:rPr>
              <a:pPr/>
              <a:t>6/10/2014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08A378B-CA13-41E6-949F-AC614A6883D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8A53D0-96B0-472E-85D3-B989F9FDE395}" type="datetimeFigureOut">
              <a:rPr lang="en-US" smtClean="0"/>
              <a:pPr/>
              <a:t>6/10/2014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8A378B-CA13-41E6-949F-AC614A6883D7}"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8A53D0-96B0-472E-85D3-B989F9FDE395}" type="datetimeFigureOut">
              <a:rPr lang="en-US" smtClean="0">
                <a:solidFill>
                  <a:prstClr val="black">
                    <a:tint val="75000"/>
                  </a:prstClr>
                </a:solidFill>
              </a:rPr>
              <a:pPr/>
              <a:t>6/10/2014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08A378B-CA13-41E6-949F-AC614A6883D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8A53D0-96B0-472E-85D3-B989F9FDE395}" type="datetimeFigureOut">
              <a:rPr lang="en-US" smtClean="0">
                <a:solidFill>
                  <a:prstClr val="black">
                    <a:tint val="75000"/>
                  </a:prstClr>
                </a:solidFill>
              </a:rPr>
              <a:pPr/>
              <a:t>6/10/2014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08A378B-CA13-41E6-949F-AC614A6883D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8A53D0-96B0-472E-85D3-B989F9FDE395}" type="datetimeFigureOut">
              <a:rPr lang="en-US" smtClean="0">
                <a:solidFill>
                  <a:prstClr val="black">
                    <a:tint val="75000"/>
                  </a:prstClr>
                </a:solidFill>
              </a:rPr>
              <a:pPr/>
              <a:t>6/10/2014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08A378B-CA13-41E6-949F-AC614A6883D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n-US" smtClean="0"/>
              <a:t>Click to edit Master title style</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8854B81-276B-4DF4-A20D-47608CBB1195}" type="datetimeFigureOut">
              <a:rPr lang="en-US" smtClean="0"/>
              <a:pPr/>
              <a:t>6/10/2014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0A7636-0D6D-406E-8816-F0D45B338114}" type="slidenum">
              <a:rPr lang="en-US" smtClean="0"/>
              <a:pPr/>
              <a:t>‹#›</a:t>
            </a:fld>
            <a:endParaRPr lang="en-US"/>
          </a:p>
        </p:txBody>
      </p:sp>
    </p:spTree>
    <p:extLst>
      <p:ext uri="{BB962C8B-B14F-4D97-AF65-F5344CB8AC3E}">
        <p14:creationId xmlns:p14="http://schemas.microsoft.com/office/powerpoint/2010/main" xmlns="" val="22248190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8854B81-276B-4DF4-A20D-47608CBB1195}" type="datetimeFigureOut">
              <a:rPr lang="en-US" smtClean="0"/>
              <a:pPr/>
              <a:t>6/10/2014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0A7636-0D6D-406E-8816-F0D45B338114}" type="slidenum">
              <a:rPr lang="en-US" smtClean="0"/>
              <a:pPr/>
              <a:t>‹#›</a:t>
            </a:fld>
            <a:endParaRPr lang="en-US"/>
          </a:p>
        </p:txBody>
      </p:sp>
    </p:spTree>
    <p:extLst>
      <p:ext uri="{BB962C8B-B14F-4D97-AF65-F5344CB8AC3E}">
        <p14:creationId xmlns:p14="http://schemas.microsoft.com/office/powerpoint/2010/main" xmlns="" val="30282648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text styles</a:t>
            </a:r>
          </a:p>
        </p:txBody>
      </p:sp>
      <p:sp>
        <p:nvSpPr>
          <p:cNvPr id="4" name="Date Placeholder 3"/>
          <p:cNvSpPr>
            <a:spLocks noGrp="1"/>
          </p:cNvSpPr>
          <p:nvPr>
            <p:ph type="dt" sz="half" idx="10"/>
          </p:nvPr>
        </p:nvSpPr>
        <p:spPr/>
        <p:txBody>
          <a:bodyPr/>
          <a:lstStyle/>
          <a:p>
            <a:fld id="{F8854B81-276B-4DF4-A20D-47608CBB1195}" type="datetimeFigureOut">
              <a:rPr lang="en-US" smtClean="0"/>
              <a:pPr/>
              <a:t>6/10/2014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0A7636-0D6D-406E-8816-F0D45B338114}" type="slidenum">
              <a:rPr lang="en-US" smtClean="0"/>
              <a:pPr/>
              <a:t>‹#›</a:t>
            </a:fld>
            <a:endParaRPr lang="en-US"/>
          </a:p>
        </p:txBody>
      </p:sp>
    </p:spTree>
    <p:extLst>
      <p:ext uri="{BB962C8B-B14F-4D97-AF65-F5344CB8AC3E}">
        <p14:creationId xmlns:p14="http://schemas.microsoft.com/office/powerpoint/2010/main" xmlns="" val="26081698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8854B81-276B-4DF4-A20D-47608CBB1195}" type="datetimeFigureOut">
              <a:rPr lang="en-US" smtClean="0"/>
              <a:pPr/>
              <a:t>6/10/2014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0A7636-0D6D-406E-8816-F0D45B338114}" type="slidenum">
              <a:rPr lang="en-US" smtClean="0"/>
              <a:pPr/>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31693701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8854B81-276B-4DF4-A20D-47608CBB1195}" type="datetimeFigureOut">
              <a:rPr lang="en-US" smtClean="0"/>
              <a:pPr/>
              <a:t>6/10/2014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0A7636-0D6D-406E-8816-F0D45B338114}" type="slidenum">
              <a:rPr lang="en-US" smtClean="0"/>
              <a:pPr/>
              <a:t>‹#›</a:t>
            </a:fld>
            <a:endParaRPr lang="en-US"/>
          </a:p>
        </p:txBody>
      </p:sp>
    </p:spTree>
    <p:extLst>
      <p:ext uri="{BB962C8B-B14F-4D97-AF65-F5344CB8AC3E}">
        <p14:creationId xmlns:p14="http://schemas.microsoft.com/office/powerpoint/2010/main" xmlns="" val="3588459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8854B81-276B-4DF4-A20D-47608CBB1195}" type="datetimeFigureOut">
              <a:rPr lang="en-US" smtClean="0"/>
              <a:pPr/>
              <a:t>6/10/2014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0A7636-0D6D-406E-8816-F0D45B338114}" type="slidenum">
              <a:rPr lang="en-US" smtClean="0"/>
              <a:pPr/>
              <a:t>‹#›</a:t>
            </a:fld>
            <a:endParaRPr lang="en-US"/>
          </a:p>
        </p:txBody>
      </p:sp>
    </p:spTree>
    <p:extLst>
      <p:ext uri="{BB962C8B-B14F-4D97-AF65-F5344CB8AC3E}">
        <p14:creationId xmlns:p14="http://schemas.microsoft.com/office/powerpoint/2010/main" xmlns="" val="14947817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854B81-276B-4DF4-A20D-47608CBB1195}" type="datetimeFigureOut">
              <a:rPr lang="en-US" smtClean="0"/>
              <a:pPr/>
              <a:t>6/10/2014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0A7636-0D6D-406E-8816-F0D45B338114}" type="slidenum">
              <a:rPr lang="en-US" smtClean="0"/>
              <a:pPr/>
              <a:t>‹#›</a:t>
            </a:fld>
            <a:endParaRPr lang="en-US"/>
          </a:p>
        </p:txBody>
      </p:sp>
    </p:spTree>
    <p:extLst>
      <p:ext uri="{BB962C8B-B14F-4D97-AF65-F5344CB8AC3E}">
        <p14:creationId xmlns:p14="http://schemas.microsoft.com/office/powerpoint/2010/main" xmlns="" val="2068132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48A53D0-96B0-472E-85D3-B989F9FDE395}" type="datetimeFigureOut">
              <a:rPr lang="en-US" smtClean="0"/>
              <a:pPr/>
              <a:t>6/10/2014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8A378B-CA13-41E6-949F-AC614A6883D7}"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smtClean="0"/>
              <a:t>Click to edit Master text styles</a:t>
            </a:r>
          </a:p>
        </p:txBody>
      </p:sp>
      <p:sp>
        <p:nvSpPr>
          <p:cNvPr id="5" name="Date Placeholder 4"/>
          <p:cNvSpPr>
            <a:spLocks noGrp="1"/>
          </p:cNvSpPr>
          <p:nvPr>
            <p:ph type="dt" sz="half" idx="10"/>
          </p:nvPr>
        </p:nvSpPr>
        <p:spPr/>
        <p:txBody>
          <a:bodyPr/>
          <a:lstStyle/>
          <a:p>
            <a:fld id="{F8854B81-276B-4DF4-A20D-47608CBB1195}" type="datetimeFigureOut">
              <a:rPr lang="en-US" smtClean="0"/>
              <a:pPr/>
              <a:t>6/10/2014</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solidFill>
                <a:srgbClr val="242852"/>
              </a:solidFill>
            </a:endParaRPr>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910A7636-0D6D-406E-8816-F0D45B338114}" type="slidenum">
              <a:rPr lang="en-US" smtClean="0">
                <a:solidFill>
                  <a:srgbClr val="242852"/>
                </a:solidFill>
              </a:rPr>
              <a:pPr/>
              <a:t>‹#›</a:t>
            </a:fld>
            <a:endParaRPr lang="en-US">
              <a:solidFill>
                <a:srgbClr val="242852"/>
              </a:solidFill>
            </a:endParaRPr>
          </a:p>
        </p:txBody>
      </p:sp>
    </p:spTree>
    <p:extLst>
      <p:ext uri="{BB962C8B-B14F-4D97-AF65-F5344CB8AC3E}">
        <p14:creationId xmlns:p14="http://schemas.microsoft.com/office/powerpoint/2010/main" xmlns="" val="22093282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smtClean="0"/>
              <a:t>Click icon to add picture</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854B81-276B-4DF4-A20D-47608CBB1195}" type="datetimeFigureOut">
              <a:rPr lang="en-US" smtClean="0"/>
              <a:pPr/>
              <a:t>6/10/2014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0A7636-0D6D-406E-8816-F0D45B338114}" type="slidenum">
              <a:rPr lang="en-US" smtClean="0"/>
              <a:pPr/>
              <a:t>‹#›</a:t>
            </a:fld>
            <a:endParaRPr lang="en-US"/>
          </a:p>
        </p:txBody>
      </p:sp>
    </p:spTree>
    <p:extLst>
      <p:ext uri="{BB962C8B-B14F-4D97-AF65-F5344CB8AC3E}">
        <p14:creationId xmlns:p14="http://schemas.microsoft.com/office/powerpoint/2010/main" xmlns="" val="18035771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854B81-276B-4DF4-A20D-47608CBB1195}" type="datetimeFigureOut">
              <a:rPr lang="en-US" smtClean="0"/>
              <a:pPr/>
              <a:t>6/10/2014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0A7636-0D6D-406E-8816-F0D45B338114}" type="slidenum">
              <a:rPr lang="en-US" smtClean="0"/>
              <a:pPr/>
              <a:t>‹#›</a:t>
            </a:fld>
            <a:endParaRPr lang="en-US"/>
          </a:p>
        </p:txBody>
      </p:sp>
    </p:spTree>
    <p:extLst>
      <p:ext uri="{BB962C8B-B14F-4D97-AF65-F5344CB8AC3E}">
        <p14:creationId xmlns:p14="http://schemas.microsoft.com/office/powerpoint/2010/main" xmlns="" val="3726083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854B81-276B-4DF4-A20D-47608CBB1195}" type="datetimeFigureOut">
              <a:rPr lang="en-US" smtClean="0"/>
              <a:pPr/>
              <a:t>6/10/2014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0A7636-0D6D-406E-8816-F0D45B338114}" type="slidenum">
              <a:rPr lang="en-US" smtClean="0"/>
              <a:pPr/>
              <a:t>‹#›</a:t>
            </a:fld>
            <a:endParaRPr lang="en-US"/>
          </a:p>
        </p:txBody>
      </p:sp>
    </p:spTree>
    <p:extLst>
      <p:ext uri="{BB962C8B-B14F-4D97-AF65-F5344CB8AC3E}">
        <p14:creationId xmlns:p14="http://schemas.microsoft.com/office/powerpoint/2010/main" xmlns="" val="11233014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48A53D0-96B0-472E-85D3-B989F9FDE395}" type="datetimeFigureOut">
              <a:rPr lang="en-US" smtClean="0">
                <a:solidFill>
                  <a:prstClr val="black">
                    <a:tint val="75000"/>
                  </a:prstClr>
                </a:solidFill>
              </a:rPr>
              <a:pPr/>
              <a:t>6/10/2014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08A378B-CA13-41E6-949F-AC614A6883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682504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8A53D0-96B0-472E-85D3-B989F9FDE395}" type="datetimeFigureOut">
              <a:rPr lang="en-US" smtClean="0">
                <a:solidFill>
                  <a:prstClr val="black">
                    <a:tint val="75000"/>
                  </a:prstClr>
                </a:solidFill>
              </a:rPr>
              <a:pPr/>
              <a:t>6/10/2014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08A378B-CA13-41E6-949F-AC614A6883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8484310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48A53D0-96B0-472E-85D3-B989F9FDE395}" type="datetimeFigureOut">
              <a:rPr lang="en-US" smtClean="0">
                <a:solidFill>
                  <a:prstClr val="black">
                    <a:tint val="75000"/>
                  </a:prstClr>
                </a:solidFill>
              </a:rPr>
              <a:pPr/>
              <a:t>6/10/2014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08A378B-CA13-41E6-949F-AC614A6883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9561879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48A53D0-96B0-472E-85D3-B989F9FDE395}" type="datetimeFigureOut">
              <a:rPr lang="en-US" smtClean="0">
                <a:solidFill>
                  <a:prstClr val="black">
                    <a:tint val="75000"/>
                  </a:prstClr>
                </a:solidFill>
              </a:rPr>
              <a:pPr/>
              <a:t>6/10/2014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08A378B-CA13-41E6-949F-AC614A6883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673753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48A53D0-96B0-472E-85D3-B989F9FDE395}" type="datetimeFigureOut">
              <a:rPr lang="en-US" smtClean="0">
                <a:solidFill>
                  <a:prstClr val="black">
                    <a:tint val="75000"/>
                  </a:prstClr>
                </a:solidFill>
              </a:rPr>
              <a:pPr/>
              <a:t>6/10/2014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08A378B-CA13-41E6-949F-AC614A6883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134834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48A53D0-96B0-472E-85D3-B989F9FDE395}" type="datetimeFigureOut">
              <a:rPr lang="en-US" smtClean="0">
                <a:solidFill>
                  <a:prstClr val="black">
                    <a:tint val="75000"/>
                  </a:prstClr>
                </a:solidFill>
              </a:rPr>
              <a:pPr/>
              <a:t>6/10/2014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08A378B-CA13-41E6-949F-AC614A6883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930865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48A53D0-96B0-472E-85D3-B989F9FDE395}" type="datetimeFigureOut">
              <a:rPr lang="en-US" smtClean="0"/>
              <a:pPr/>
              <a:t>6/10/2014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8A378B-CA13-41E6-949F-AC614A6883D7}"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8A53D0-96B0-472E-85D3-B989F9FDE395}" type="datetimeFigureOut">
              <a:rPr lang="en-US" smtClean="0">
                <a:solidFill>
                  <a:prstClr val="black">
                    <a:tint val="75000"/>
                  </a:prstClr>
                </a:solidFill>
              </a:rPr>
              <a:pPr/>
              <a:t>6/10/2014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08A378B-CA13-41E6-949F-AC614A6883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7067083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8A53D0-96B0-472E-85D3-B989F9FDE395}" type="datetimeFigureOut">
              <a:rPr lang="en-US" smtClean="0">
                <a:solidFill>
                  <a:prstClr val="black">
                    <a:tint val="75000"/>
                  </a:prstClr>
                </a:solidFill>
              </a:rPr>
              <a:pPr/>
              <a:t>6/10/2014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08A378B-CA13-41E6-949F-AC614A6883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5989324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8A53D0-96B0-472E-85D3-B989F9FDE395}" type="datetimeFigureOut">
              <a:rPr lang="en-US" smtClean="0">
                <a:solidFill>
                  <a:prstClr val="black">
                    <a:tint val="75000"/>
                  </a:prstClr>
                </a:solidFill>
              </a:rPr>
              <a:pPr/>
              <a:t>6/10/2014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08A378B-CA13-41E6-949F-AC614A6883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8072792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8A53D0-96B0-472E-85D3-B989F9FDE395}" type="datetimeFigureOut">
              <a:rPr lang="en-US" smtClean="0">
                <a:solidFill>
                  <a:prstClr val="black">
                    <a:tint val="75000"/>
                  </a:prstClr>
                </a:solidFill>
              </a:rPr>
              <a:pPr/>
              <a:t>6/10/2014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08A378B-CA13-41E6-949F-AC614A6883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8982062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8A53D0-96B0-472E-85D3-B989F9FDE395}" type="datetimeFigureOut">
              <a:rPr lang="en-US" smtClean="0">
                <a:solidFill>
                  <a:prstClr val="black">
                    <a:tint val="75000"/>
                  </a:prstClr>
                </a:solidFill>
              </a:rPr>
              <a:pPr/>
              <a:t>6/10/2014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08A378B-CA13-41E6-949F-AC614A6883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3815747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48A53D0-96B0-472E-85D3-B989F9FDE395}" type="datetimeFigureOut">
              <a:rPr lang="en-US" smtClean="0"/>
              <a:pPr/>
              <a:t>6/10/2014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8A378B-CA13-41E6-949F-AC614A6883D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48A53D0-96B0-472E-85D3-B989F9FDE395}" type="datetimeFigureOut">
              <a:rPr lang="en-US" smtClean="0"/>
              <a:pPr/>
              <a:t>6/10/2014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8A378B-CA13-41E6-949F-AC614A6883D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8A53D0-96B0-472E-85D3-B989F9FDE395}" type="datetimeFigureOut">
              <a:rPr lang="en-US" smtClean="0"/>
              <a:pPr/>
              <a:t>6/10/2014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8A378B-CA13-41E6-949F-AC614A6883D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8A53D0-96B0-472E-85D3-B989F9FDE395}" type="datetimeFigureOut">
              <a:rPr lang="en-US" smtClean="0"/>
              <a:pPr/>
              <a:t>6/10/2014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8A378B-CA13-41E6-949F-AC614A6883D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8A53D0-96B0-472E-85D3-B989F9FDE395}" type="datetimeFigureOut">
              <a:rPr lang="en-US" smtClean="0"/>
              <a:pPr/>
              <a:t>6/10/2014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8A378B-CA13-41E6-949F-AC614A6883D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8A53D0-96B0-472E-85D3-B989F9FDE395}" type="datetimeFigureOut">
              <a:rPr lang="en-US" smtClean="0"/>
              <a:pPr/>
              <a:t>6/10/2014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8A378B-CA13-41E6-949F-AC614A6883D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8A53D0-96B0-472E-85D3-B989F9FDE395}" type="datetimeFigureOut">
              <a:rPr lang="en-US" smtClean="0">
                <a:solidFill>
                  <a:prstClr val="black">
                    <a:tint val="75000"/>
                  </a:prstClr>
                </a:solidFill>
              </a:rPr>
              <a:pPr/>
              <a:t>6/10/2014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8A378B-CA13-41E6-949F-AC614A6883D7}"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fld id="{F8854B81-276B-4DF4-A20D-47608CBB1195}" type="datetimeFigureOut">
              <a:rPr lang="en-US" smtClean="0"/>
              <a:pPr/>
              <a:t>6/10/2014</a:t>
            </a:fld>
            <a:endParaRPr lang="en-US"/>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US"/>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910A7636-0D6D-406E-8816-F0D45B338114}" type="slidenum">
              <a:rPr lang="en-US" smtClean="0"/>
              <a:pPr/>
              <a:t>‹#›</a:t>
            </a:fld>
            <a:endParaRPr lang="en-US"/>
          </a:p>
        </p:txBody>
      </p:sp>
    </p:spTree>
    <p:extLst>
      <p:ext uri="{BB962C8B-B14F-4D97-AF65-F5344CB8AC3E}">
        <p14:creationId xmlns:p14="http://schemas.microsoft.com/office/powerpoint/2010/main" xmlns="" val="67807538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8A53D0-96B0-472E-85D3-B989F9FDE395}" type="datetimeFigureOut">
              <a:rPr lang="en-US" smtClean="0">
                <a:solidFill>
                  <a:prstClr val="black">
                    <a:tint val="75000"/>
                  </a:prstClr>
                </a:solidFill>
              </a:rPr>
              <a:pPr/>
              <a:t>6/10/2014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8A378B-CA13-41E6-949F-AC614A6883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79356625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6.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wmf"/><Relationship Id="rId1" Type="http://schemas.openxmlformats.org/officeDocument/2006/relationships/slideLayout" Target="../slideLayouts/slideLayout27.xml"/><Relationship Id="rId6" Type="http://schemas.openxmlformats.org/officeDocument/2006/relationships/image" Target="../media/image21.png"/><Relationship Id="rId5" Type="http://schemas.openxmlformats.org/officeDocument/2006/relationships/image" Target="../media/image20.wmf"/><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24.jpeg"/><Relationship Id="rId1" Type="http://schemas.openxmlformats.org/officeDocument/2006/relationships/slideLayout" Target="../slideLayouts/slideLayout24.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7.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hyperlink" Target="http://www.youtube.com/watch?v=HmLS2WXZQxU" TargetMode="External"/><Relationship Id="rId7" Type="http://schemas.openxmlformats.org/officeDocument/2006/relationships/image" Target="../media/image33.png"/><Relationship Id="rId2" Type="http://schemas.openxmlformats.org/officeDocument/2006/relationships/hyperlink" Target="http://videosift.com/video/Nature-invented-the-wheel" TargetMode="External"/><Relationship Id="rId1" Type="http://schemas.openxmlformats.org/officeDocument/2006/relationships/slideLayout" Target="../slideLayouts/slideLayout12.xml"/><Relationship Id="rId6" Type="http://schemas.openxmlformats.org/officeDocument/2006/relationships/hyperlink" Target="http://www.youtube.com/watch?v=V4odlo0Afjs" TargetMode="External"/><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xml"/><Relationship Id="rId5" Type="http://schemas.openxmlformats.org/officeDocument/2006/relationships/hyperlink" Target="http://www.npr.org/2013/09/13/219739500/living-gears-help-this-bug-jump" TargetMode="External"/><Relationship Id="rId4" Type="http://schemas.openxmlformats.org/officeDocument/2006/relationships/hyperlink" Target="http://www.youtube.com/watch?v=cq0Mf2pt2XA"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www.youtube.com/watch?v=CkMzHGA8GgM" TargetMode="External"/><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www.youtube.com/watch?v=e81J915TEXg" TargetMode="Externa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hyperlink" Target="http://www.youtube.com/watch?v=1CsyenHROSE" TargetMode="External"/><Relationship Id="rId2" Type="http://schemas.openxmlformats.org/officeDocument/2006/relationships/image" Target="../media/image52.png"/><Relationship Id="rId1" Type="http://schemas.openxmlformats.org/officeDocument/2006/relationships/slideLayout" Target="../slideLayouts/slideLayout13.xml"/><Relationship Id="rId4" Type="http://schemas.openxmlformats.org/officeDocument/2006/relationships/hyperlink" Target="http://www.youtube.com/watch?v=6YRM0sy3xIY"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hyperlink" Target="http://2.bp.blogspot.com/_ZTcfiGQZF3o/S7pVelHfnCI/AAAAAAAACEQ/s5aKqz0E_ug/s1600/screw1.jpg" TargetMode="Externa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58.jpeg"/><Relationship Id="rId5" Type="http://schemas.openxmlformats.org/officeDocument/2006/relationships/hyperlink" Target="http://1.bp.blogspot.com/_ZTcfiGQZF3o/S7pVq-mZXlI/AAAAAAAACEY/3oV4_hYU_8w/s1600/screw2.jpg" TargetMode="External"/><Relationship Id="rId4" Type="http://schemas.openxmlformats.org/officeDocument/2006/relationships/image" Target="../media/image57.jpeg"/></Relationships>
</file>

<file path=ppt/slides/_rels/slide3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hyperlink" Target="http://www.youtube.com/watch?v=ogCp1W7cRZ4" TargetMode="Externa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hyperlink" Target="http://www.childrensmuseum.org/scienceworks" TargetMode="Externa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6.wmf"/><Relationship Id="rId1" Type="http://schemas.openxmlformats.org/officeDocument/2006/relationships/slideLayout" Target="../slideLayouts/slideLayout32.xml"/><Relationship Id="rId5" Type="http://schemas.openxmlformats.org/officeDocument/2006/relationships/image" Target="../media/image9.wmf"/><Relationship Id="rId4" Type="http://schemas.openxmlformats.org/officeDocument/2006/relationships/image" Target="../media/image8.w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jpeg"/><Relationship Id="rId1" Type="http://schemas.openxmlformats.org/officeDocument/2006/relationships/slideLayout" Target="../slideLayouts/slideLayout30.xml"/><Relationship Id="rId5" Type="http://schemas.openxmlformats.org/officeDocument/2006/relationships/image" Target="../media/image13.pn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Purdue-Woodland SLED Team</a:t>
            </a:r>
            <a:endParaRPr lang="en-US" b="1" dirty="0"/>
          </a:p>
        </p:txBody>
      </p:sp>
      <p:sp>
        <p:nvSpPr>
          <p:cNvPr id="3" name="Content Placeholder 2"/>
          <p:cNvSpPr>
            <a:spLocks noGrp="1"/>
          </p:cNvSpPr>
          <p:nvPr>
            <p:ph idx="1"/>
          </p:nvPr>
        </p:nvSpPr>
        <p:spPr/>
        <p:txBody>
          <a:bodyPr/>
          <a:lstStyle/>
          <a:p>
            <a:r>
              <a:rPr lang="en-US" b="1" dirty="0" smtClean="0"/>
              <a:t>Ann </a:t>
            </a:r>
            <a:r>
              <a:rPr lang="en-US" b="1" dirty="0" err="1" smtClean="0"/>
              <a:t>Kirchmaier</a:t>
            </a:r>
            <a:r>
              <a:rPr lang="en-US" dirty="0" smtClean="0"/>
              <a:t>, PU Biochemistry</a:t>
            </a:r>
          </a:p>
          <a:p>
            <a:r>
              <a:rPr lang="en-US" b="1" dirty="0" smtClean="0"/>
              <a:t>John </a:t>
            </a:r>
            <a:r>
              <a:rPr lang="en-US" b="1" dirty="0" err="1" smtClean="0"/>
              <a:t>Lumkes</a:t>
            </a:r>
            <a:r>
              <a:rPr lang="en-US" dirty="0" smtClean="0"/>
              <a:t>, PU Agriculture &amp; Biological </a:t>
            </a:r>
            <a:r>
              <a:rPr lang="en-US" dirty="0" err="1" smtClean="0"/>
              <a:t>Engr</a:t>
            </a:r>
            <a:endParaRPr lang="en-US" dirty="0" smtClean="0"/>
          </a:p>
          <a:p>
            <a:r>
              <a:rPr lang="en-US" b="1" dirty="0" smtClean="0"/>
              <a:t>Jaime Peterson</a:t>
            </a:r>
            <a:r>
              <a:rPr lang="en-US" dirty="0" smtClean="0"/>
              <a:t>, Woodland Elementary (3</a:t>
            </a:r>
            <a:r>
              <a:rPr lang="en-US" baseline="30000" dirty="0" smtClean="0"/>
              <a:t>rd</a:t>
            </a:r>
            <a:r>
              <a:rPr lang="en-US" dirty="0" smtClean="0"/>
              <a:t>)</a:t>
            </a:r>
          </a:p>
          <a:p>
            <a:r>
              <a:rPr lang="en-US" b="1" dirty="0" smtClean="0"/>
              <a:t>Jill Shambach</a:t>
            </a:r>
            <a:r>
              <a:rPr lang="en-US" dirty="0" smtClean="0"/>
              <a:t>, Woodland Elementary (3</a:t>
            </a:r>
            <a:r>
              <a:rPr lang="en-US" baseline="30000" dirty="0" smtClean="0"/>
              <a:t>rd</a:t>
            </a:r>
            <a:r>
              <a:rPr lang="en-US" dirty="0" smtClean="0"/>
              <a:t>)</a:t>
            </a:r>
          </a:p>
          <a:p>
            <a:r>
              <a:rPr lang="en-US" b="1" dirty="0" smtClean="0"/>
              <a:t>Kendra Erk</a:t>
            </a:r>
            <a:r>
              <a:rPr lang="en-US" dirty="0" smtClean="0"/>
              <a:t>, PU Materials Engineering</a:t>
            </a:r>
            <a:endParaRPr lang="en-US" dirty="0"/>
          </a:p>
          <a:p>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72000" y="4724400"/>
            <a:ext cx="2514600" cy="180445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524000" y="4648200"/>
            <a:ext cx="2228850" cy="20478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6000" b="1" dirty="0" smtClean="0">
                <a:solidFill>
                  <a:schemeClr val="accent4">
                    <a:lumMod val="75000"/>
                  </a:schemeClr>
                </a:solidFill>
              </a:rPr>
              <a:t>gears</a:t>
            </a:r>
            <a:endParaRPr lang="en-US" sz="6000" b="1" dirty="0">
              <a:solidFill>
                <a:schemeClr val="accent4">
                  <a:lumMod val="75000"/>
                </a:schemeClr>
              </a:solidFill>
            </a:endParaRPr>
          </a:p>
        </p:txBody>
      </p:sp>
      <p:pic>
        <p:nvPicPr>
          <p:cNvPr id="2050" name="Picture 2" descr="C:\Users\jrshambach\AppData\Local\Microsoft\Windows\Temporary Internet Files\Content.IE5\ZHCOIMK6\MP900448727[1].jpg"/>
          <p:cNvPicPr>
            <a:picLocks noGrp="1" noChangeAspect="1" noChangeArrowheads="1"/>
          </p:cNvPicPr>
          <p:nvPr>
            <p:ph sz="half"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400" y="2567468"/>
            <a:ext cx="3200400" cy="2133600"/>
          </a:xfrm>
          <a:prstGeom prst="rect">
            <a:avLst/>
          </a:prstGeom>
          <a:noFill/>
          <a:extLst>
            <a:ext uri="{909E8E84-426E-40DD-AFC4-6F175D3DCCD1}">
              <a14:hiddenFill xmlns:a14="http://schemas.microsoft.com/office/drawing/2010/main" xmlns="">
                <a:solidFill>
                  <a:srgbClr val="FFFFFF"/>
                </a:solidFill>
              </a14:hiddenFill>
            </a:ext>
          </a:extLst>
        </p:spPr>
      </p:pic>
      <p:pic>
        <p:nvPicPr>
          <p:cNvPr id="2051" name="Picture 3" descr="C:\Users\jrshambach\AppData\Local\Microsoft\Windows\Temporary Internet Files\Content.IE5\0MMGQBZ1\MC900432614[1].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124200" y="1219200"/>
            <a:ext cx="1828572" cy="1828572"/>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C:\Users\jrshambach\AppData\Local\Microsoft\Windows\Temporary Internet Files\Content.IE5\R3ZGAZ16\MP900387246[1].jpg"/>
          <p:cNvPicPr>
            <a:picLocks noGrp="1" noChangeAspect="1" noChangeArrowheads="1"/>
          </p:cNvPicPr>
          <p:nvPr>
            <p:ph sz="half" idx="2"/>
          </p:nvPr>
        </p:nvPicPr>
        <p:blipFill>
          <a:blip r:embed="rId4" cstate="print">
            <a:extLst>
              <a:ext uri="{28A0092B-C50C-407E-A947-70E740481C1C}">
                <a14:useLocalDpi xmlns:a14="http://schemas.microsoft.com/office/drawing/2010/main" xmlns="" val="0"/>
              </a:ext>
            </a:extLst>
          </a:blip>
          <a:srcRect/>
          <a:stretch>
            <a:fillRect/>
          </a:stretch>
        </p:blipFill>
        <p:spPr bwMode="auto">
          <a:xfrm>
            <a:off x="5181600" y="1213338"/>
            <a:ext cx="3690556" cy="5173677"/>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304800" y="5486400"/>
            <a:ext cx="4419600" cy="707886"/>
          </a:xfrm>
          <a:prstGeom prst="rect">
            <a:avLst/>
          </a:prstGeom>
          <a:noFill/>
        </p:spPr>
        <p:txBody>
          <a:bodyPr wrap="square" rtlCol="0">
            <a:spAutoFit/>
          </a:bodyPr>
          <a:lstStyle/>
          <a:p>
            <a:r>
              <a:rPr lang="en-US" sz="4000" dirty="0" smtClean="0">
                <a:solidFill>
                  <a:prstClr val="black"/>
                </a:solidFill>
              </a:rPr>
              <a:t>Toothed wheels</a:t>
            </a:r>
            <a:endParaRPr lang="en-US" sz="4000" dirty="0">
              <a:solidFill>
                <a:prstClr val="black"/>
              </a:solidFill>
            </a:endParaRPr>
          </a:p>
        </p:txBody>
      </p:sp>
    </p:spTree>
    <p:extLst>
      <p:ext uri="{BB962C8B-B14F-4D97-AF65-F5344CB8AC3E}">
        <p14:creationId xmlns:p14="http://schemas.microsoft.com/office/powerpoint/2010/main" xmlns="" val="30939228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smtClean="0">
                <a:solidFill>
                  <a:schemeClr val="accent4">
                    <a:lumMod val="75000"/>
                  </a:schemeClr>
                </a:solidFill>
              </a:rPr>
              <a:t>lever</a:t>
            </a:r>
            <a:endParaRPr lang="en-US" sz="6000" dirty="0">
              <a:solidFill>
                <a:schemeClr val="accent4">
                  <a:lumMod val="75000"/>
                </a:schemeClr>
              </a:solidFill>
            </a:endParaRPr>
          </a:p>
        </p:txBody>
      </p:sp>
      <p:sp>
        <p:nvSpPr>
          <p:cNvPr id="4" name="Text Placeholder 3"/>
          <p:cNvSpPr>
            <a:spLocks noGrp="1"/>
          </p:cNvSpPr>
          <p:nvPr>
            <p:ph type="body" idx="1"/>
          </p:nvPr>
        </p:nvSpPr>
        <p:spPr>
          <a:xfrm>
            <a:off x="838200" y="1371600"/>
            <a:ext cx="3200400" cy="548640"/>
          </a:xfrm>
        </p:spPr>
        <p:txBody>
          <a:bodyPr>
            <a:noAutofit/>
          </a:bodyPr>
          <a:lstStyle/>
          <a:p>
            <a:r>
              <a:rPr lang="en-US" sz="2000" b="1" dirty="0"/>
              <a:t>a bar that pivots on a fixed point</a:t>
            </a:r>
          </a:p>
        </p:txBody>
      </p:sp>
      <p:sp>
        <p:nvSpPr>
          <p:cNvPr id="6" name="Text Placeholder 5"/>
          <p:cNvSpPr>
            <a:spLocks noGrp="1"/>
          </p:cNvSpPr>
          <p:nvPr>
            <p:ph type="body" sz="quarter" idx="3"/>
          </p:nvPr>
        </p:nvSpPr>
        <p:spPr>
          <a:xfrm>
            <a:off x="4700016" y="1097280"/>
            <a:ext cx="3910584" cy="548640"/>
          </a:xfrm>
        </p:spPr>
        <p:txBody>
          <a:bodyPr>
            <a:noAutofit/>
          </a:bodyPr>
          <a:lstStyle/>
          <a:p>
            <a:r>
              <a:rPr lang="en-US" sz="4800" b="1" dirty="0" smtClean="0">
                <a:solidFill>
                  <a:schemeClr val="accent4">
                    <a:lumMod val="75000"/>
                  </a:schemeClr>
                </a:solidFill>
              </a:rPr>
              <a:t>fulcrum</a:t>
            </a:r>
            <a:endParaRPr lang="en-US" sz="4800" b="1" dirty="0">
              <a:solidFill>
                <a:schemeClr val="accent4">
                  <a:lumMod val="75000"/>
                </a:schemeClr>
              </a:solidFill>
            </a:endParaRPr>
          </a:p>
        </p:txBody>
      </p:sp>
      <p:pic>
        <p:nvPicPr>
          <p:cNvPr id="3074" name="Picture 2" descr="C:\Users\jrshambach\AppData\Local\Microsoft\Windows\Temporary Internet Files\Content.IE5\IHLRRWAM\MC910217456[1].wmf"/>
          <p:cNvPicPr>
            <a:picLocks noGrp="1" noChangeAspect="1" noChangeArrowheads="1"/>
          </p:cNvPicPr>
          <p:nvPr>
            <p:ph sz="quarter" idx="4"/>
          </p:nvPr>
        </p:nvPicPr>
        <p:blipFill>
          <a:blip r:embed="rId2" cstate="print">
            <a:extLst>
              <a:ext uri="{28A0092B-C50C-407E-A947-70E740481C1C}">
                <a14:useLocalDpi xmlns:a14="http://schemas.microsoft.com/office/drawing/2010/main" xmlns="" val="0"/>
              </a:ext>
            </a:extLst>
          </a:blip>
          <a:srcRect/>
          <a:stretch>
            <a:fillRect/>
          </a:stretch>
        </p:blipFill>
        <p:spPr bwMode="auto">
          <a:xfrm>
            <a:off x="5105400" y="1828800"/>
            <a:ext cx="2033915" cy="1446974"/>
          </a:xfrm>
          <a:prstGeom prst="rect">
            <a:avLst/>
          </a:prstGeom>
          <a:noFill/>
          <a:extLst>
            <a:ext uri="{909E8E84-426E-40DD-AFC4-6F175D3DCCD1}">
              <a14:hiddenFill xmlns:a14="http://schemas.microsoft.com/office/drawing/2010/main" xmlns="">
                <a:solidFill>
                  <a:srgbClr val="FFFFFF"/>
                </a:solidFill>
              </a14:hiddenFill>
            </a:ext>
          </a:extLst>
        </p:spPr>
      </p:pic>
      <p:pic>
        <p:nvPicPr>
          <p:cNvPr id="3076" name="Picture 4" descr="C:\Users\jrshambach\AppData\Local\Microsoft\Windows\Temporary Internet Files\Content.IE5\IHLRRWAM\MC900435268[1].wm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943600" y="3079295"/>
            <a:ext cx="2819400" cy="1924505"/>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4765431" y="5188520"/>
            <a:ext cx="4114800" cy="1077218"/>
          </a:xfrm>
          <a:prstGeom prst="rect">
            <a:avLst/>
          </a:prstGeom>
          <a:noFill/>
        </p:spPr>
        <p:txBody>
          <a:bodyPr wrap="square" rtlCol="0">
            <a:spAutoFit/>
          </a:bodyPr>
          <a:lstStyle/>
          <a:p>
            <a:r>
              <a:rPr lang="en-US" sz="3200" dirty="0" smtClean="0">
                <a:solidFill>
                  <a:prstClr val="black"/>
                </a:solidFill>
                <a:latin typeface="Comic Sans MS"/>
                <a:ea typeface="SimSun"/>
                <a:cs typeface="Times New Roman"/>
              </a:rPr>
              <a:t>the point that a lever pivots on</a:t>
            </a:r>
            <a:endParaRPr lang="en-US" sz="3200" dirty="0">
              <a:solidFill>
                <a:prstClr val="black"/>
              </a:solidFill>
            </a:endParaRPr>
          </a:p>
        </p:txBody>
      </p:sp>
      <p:pic>
        <p:nvPicPr>
          <p:cNvPr id="3077" name="Picture 5" descr="C:\Users\jrshambach\AppData\Local\Microsoft\Windows\Temporary Internet Files\Content.IE5\0MMGQBZ1\MP900305832[1].jpg"/>
          <p:cNvPicPr>
            <a:picLocks noGrp="1" noChangeAspect="1" noChangeArrowheads="1"/>
          </p:cNvPicPr>
          <p:nvPr>
            <p:ph sz="half" idx="2"/>
          </p:nvPr>
        </p:nvPicPr>
        <p:blipFill>
          <a:blip r:embed="rId4" cstate="print">
            <a:extLst>
              <a:ext uri="{28A0092B-C50C-407E-A947-70E740481C1C}">
                <a14:useLocalDpi xmlns:a14="http://schemas.microsoft.com/office/drawing/2010/main" xmlns="" val="0"/>
              </a:ext>
            </a:extLst>
          </a:blip>
          <a:srcRect/>
          <a:stretch>
            <a:fillRect/>
          </a:stretch>
        </p:blipFill>
        <p:spPr bwMode="auto">
          <a:xfrm rot="16200000">
            <a:off x="2284868" y="1082196"/>
            <a:ext cx="885872" cy="3108325"/>
          </a:xfrm>
          <a:prstGeom prst="rect">
            <a:avLst/>
          </a:prstGeom>
          <a:noFill/>
          <a:extLst>
            <a:ext uri="{909E8E84-426E-40DD-AFC4-6F175D3DCCD1}">
              <a14:hiddenFill xmlns:a14="http://schemas.microsoft.com/office/drawing/2010/main" xmlns="">
                <a:solidFill>
                  <a:srgbClr val="FFFFFF"/>
                </a:solidFill>
              </a14:hiddenFill>
            </a:ext>
          </a:extLst>
        </p:spPr>
      </p:pic>
      <p:pic>
        <p:nvPicPr>
          <p:cNvPr id="3078" name="Picture 6" descr="C:\Users\jrshambach\AppData\Local\Microsoft\Windows\Temporary Internet Files\Content.IE5\725VLLIX\MC900340366[1].wmf"/>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19620168">
            <a:off x="93872" y="2206663"/>
            <a:ext cx="1778059" cy="3669768"/>
          </a:xfrm>
          <a:prstGeom prst="rect">
            <a:avLst/>
          </a:prstGeom>
          <a:noFill/>
          <a:extLst>
            <a:ext uri="{909E8E84-426E-40DD-AFC4-6F175D3DCCD1}">
              <a14:hiddenFill xmlns:a14="http://schemas.microsoft.com/office/drawing/2010/main" xmlns="">
                <a:solidFill>
                  <a:srgbClr val="FFFFFF"/>
                </a:solidFill>
              </a14:hiddenFill>
            </a:ext>
          </a:extLst>
        </p:spPr>
      </p:pic>
      <p:pic>
        <p:nvPicPr>
          <p:cNvPr id="3079" name="Picture 7" descr="C:\Users\jrshambach\AppData\Local\Microsoft\Windows\Temporary Internet Files\Content.IE5\IHLRRWAM\MC900441278[1].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820779" y="3079295"/>
            <a:ext cx="2743200" cy="27432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0688593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7200" dirty="0" smtClean="0"/>
              <a:t>Inclined plane</a:t>
            </a:r>
            <a:endParaRPr lang="en-US" sz="7200" dirty="0"/>
          </a:p>
        </p:txBody>
      </p:sp>
      <p:sp>
        <p:nvSpPr>
          <p:cNvPr id="4" name="Text Placeholder 3"/>
          <p:cNvSpPr>
            <a:spLocks noGrp="1"/>
          </p:cNvSpPr>
          <p:nvPr>
            <p:ph type="body" sz="half" idx="2"/>
          </p:nvPr>
        </p:nvSpPr>
        <p:spPr/>
        <p:txBody>
          <a:bodyPr>
            <a:noAutofit/>
          </a:bodyPr>
          <a:lstStyle/>
          <a:p>
            <a:r>
              <a:rPr lang="en-US" sz="3600" dirty="0" smtClean="0">
                <a:solidFill>
                  <a:schemeClr val="accent4">
                    <a:lumMod val="75000"/>
                  </a:schemeClr>
                </a:solidFill>
              </a:rPr>
              <a:t>flat, </a:t>
            </a:r>
            <a:r>
              <a:rPr lang="en-US" sz="3600" dirty="0" smtClean="0"/>
              <a:t> </a:t>
            </a:r>
            <a:r>
              <a:rPr lang="en-US" sz="3600" dirty="0">
                <a:solidFill>
                  <a:schemeClr val="accent4">
                    <a:lumMod val="75000"/>
                  </a:schemeClr>
                </a:solidFill>
              </a:rPr>
              <a:t>sloping</a:t>
            </a:r>
            <a:r>
              <a:rPr lang="en-US" sz="3600" dirty="0"/>
              <a:t> </a:t>
            </a:r>
            <a:r>
              <a:rPr lang="en-US" sz="3600" dirty="0">
                <a:solidFill>
                  <a:schemeClr val="accent4">
                    <a:lumMod val="75000"/>
                  </a:schemeClr>
                </a:solidFill>
              </a:rPr>
              <a:t>surface</a:t>
            </a: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932571" y="4180973"/>
            <a:ext cx="4695825" cy="26860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264441" y="1676400"/>
            <a:ext cx="2731168" cy="273116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6988440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sz="6000" dirty="0" smtClean="0">
                <a:solidFill>
                  <a:schemeClr val="accent4">
                    <a:lumMod val="75000"/>
                  </a:schemeClr>
                </a:solidFill>
              </a:rPr>
              <a:t>wedge</a:t>
            </a:r>
            <a:endParaRPr lang="en-US" sz="6000" dirty="0">
              <a:solidFill>
                <a:schemeClr val="accent4">
                  <a:lumMod val="75000"/>
                </a:schemeClr>
              </a:solidFill>
            </a:endParaRPr>
          </a:p>
        </p:txBody>
      </p:sp>
      <p:pic>
        <p:nvPicPr>
          <p:cNvPr id="5123" name="Picture 3" descr="C:\Users\jrshambach\AppData\Local\Microsoft\Windows\Temporary Internet Files\Content.IE5\OEDJAJZL\MP900387013[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81000" y="1524000"/>
            <a:ext cx="2971800" cy="4166075"/>
          </a:xfrm>
          <a:prstGeom prst="rect">
            <a:avLst/>
          </a:prstGeom>
          <a:noFill/>
          <a:extLst>
            <a:ext uri="{909E8E84-426E-40DD-AFC4-6F175D3DCCD1}">
              <a14:hiddenFill xmlns:a14="http://schemas.microsoft.com/office/drawing/2010/main" xmlns="">
                <a:solidFill>
                  <a:srgbClr val="FFFFFF"/>
                </a:solidFill>
              </a14:hiddenFill>
            </a:ext>
          </a:extLst>
        </p:spPr>
      </p:pic>
      <p:pic>
        <p:nvPicPr>
          <p:cNvPr id="5124" name="Picture 4" descr="C:\Users\jrshambach\AppData\Local\Microsoft\Windows\Temporary Internet Files\Content.IE5\JWSKIDI4\MC900290049[1].wm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452233" y="1150425"/>
            <a:ext cx="2045319" cy="1537580"/>
          </a:xfrm>
          <a:prstGeom prst="rect">
            <a:avLst/>
          </a:prstGeom>
          <a:noFill/>
          <a:extLst>
            <a:ext uri="{909E8E84-426E-40DD-AFC4-6F175D3DCCD1}">
              <a14:hiddenFill xmlns:a14="http://schemas.microsoft.com/office/drawing/2010/main" xmlns="">
                <a:solidFill>
                  <a:srgbClr val="FFFFFF"/>
                </a:solidFill>
              </a14:hiddenFill>
            </a:ext>
          </a:extLst>
        </p:spPr>
      </p:pic>
      <p:pic>
        <p:nvPicPr>
          <p:cNvPr id="5125"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637712" y="2880802"/>
            <a:ext cx="5202059" cy="347237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TextBox 7"/>
          <p:cNvSpPr txBox="1"/>
          <p:nvPr/>
        </p:nvSpPr>
        <p:spPr>
          <a:xfrm>
            <a:off x="5485829" y="1168302"/>
            <a:ext cx="3658171" cy="2677656"/>
          </a:xfrm>
          <a:prstGeom prst="rect">
            <a:avLst/>
          </a:prstGeom>
          <a:noFill/>
        </p:spPr>
        <p:txBody>
          <a:bodyPr wrap="square" rtlCol="0">
            <a:spAutoFit/>
          </a:bodyPr>
          <a:lstStyle/>
          <a:p>
            <a:r>
              <a:rPr lang="en-US" sz="2800" b="1" dirty="0" smtClean="0">
                <a:solidFill>
                  <a:srgbClr val="ACCBF9">
                    <a:lumMod val="25000"/>
                  </a:srgbClr>
                </a:solidFill>
              </a:rPr>
              <a:t>2 inclined planes placed back to back. </a:t>
            </a:r>
          </a:p>
          <a:p>
            <a:r>
              <a:rPr lang="en-US" sz="2800" b="1" dirty="0" smtClean="0">
                <a:solidFill>
                  <a:srgbClr val="ACCBF9">
                    <a:lumMod val="25000"/>
                  </a:srgbClr>
                </a:solidFill>
              </a:rPr>
              <a:t> </a:t>
            </a:r>
          </a:p>
          <a:p>
            <a:r>
              <a:rPr lang="en-US" sz="2800" b="1" dirty="0" smtClean="0">
                <a:solidFill>
                  <a:srgbClr val="ACCBF9">
                    <a:lumMod val="25000"/>
                  </a:srgbClr>
                </a:solidFill>
              </a:rPr>
              <a:t>Used to force two things apart or split one thing into two.</a:t>
            </a:r>
            <a:endParaRPr lang="en-US" sz="2800" b="1" dirty="0">
              <a:solidFill>
                <a:srgbClr val="ACCBF9">
                  <a:lumMod val="25000"/>
                </a:srgbClr>
              </a:solidFill>
            </a:endParaRPr>
          </a:p>
        </p:txBody>
      </p:sp>
    </p:spTree>
    <p:extLst>
      <p:ext uri="{BB962C8B-B14F-4D97-AF65-F5344CB8AC3E}">
        <p14:creationId xmlns:p14="http://schemas.microsoft.com/office/powerpoint/2010/main" xmlns="" val="5209851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7520940" cy="548640"/>
          </a:xfrm>
        </p:spPr>
        <p:txBody>
          <a:bodyPr/>
          <a:lstStyle/>
          <a:p>
            <a:r>
              <a:rPr lang="en-US" sz="6600" dirty="0" smtClean="0">
                <a:solidFill>
                  <a:schemeClr val="bg2">
                    <a:lumMod val="25000"/>
                  </a:schemeClr>
                </a:solidFill>
              </a:rPr>
              <a:t>pulley</a:t>
            </a:r>
            <a:endParaRPr lang="en-US" sz="6600" dirty="0">
              <a:solidFill>
                <a:schemeClr val="bg2">
                  <a:lumMod val="25000"/>
                </a:schemeClr>
              </a:solidFill>
            </a:endParaRPr>
          </a:p>
        </p:txBody>
      </p:sp>
      <p:pic>
        <p:nvPicPr>
          <p:cNvPr id="6148"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5291" y="1066800"/>
            <a:ext cx="3333750" cy="33337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Text Placeholder 2"/>
          <p:cNvSpPr>
            <a:spLocks noGrp="1"/>
          </p:cNvSpPr>
          <p:nvPr>
            <p:ph type="body" idx="1"/>
          </p:nvPr>
        </p:nvSpPr>
        <p:spPr>
          <a:xfrm>
            <a:off x="533400" y="5029200"/>
            <a:ext cx="5105400" cy="1066800"/>
          </a:xfrm>
        </p:spPr>
        <p:txBody>
          <a:bodyPr>
            <a:noAutofit/>
          </a:bodyPr>
          <a:lstStyle/>
          <a:p>
            <a:r>
              <a:rPr lang="en-US" sz="2000" b="1" dirty="0">
                <a:solidFill>
                  <a:schemeClr val="accent4">
                    <a:lumMod val="75000"/>
                  </a:schemeClr>
                </a:solidFill>
                <a:latin typeface="Comic Sans MS"/>
                <a:ea typeface="SimSun"/>
                <a:cs typeface="Times New Roman"/>
              </a:rPr>
              <a:t>Makes work easier by changing the direction of force</a:t>
            </a:r>
            <a:endParaRPr lang="en-US" sz="2000" b="1" dirty="0">
              <a:solidFill>
                <a:schemeClr val="accent4">
                  <a:lumMod val="75000"/>
                </a:schemeClr>
              </a:solidFill>
            </a:endParaRPr>
          </a:p>
        </p:txBody>
      </p:sp>
      <p:sp>
        <p:nvSpPr>
          <p:cNvPr id="5" name="Text Placeholder 4"/>
          <p:cNvSpPr>
            <a:spLocks noGrp="1"/>
          </p:cNvSpPr>
          <p:nvPr>
            <p:ph type="body" sz="quarter" idx="3"/>
          </p:nvPr>
        </p:nvSpPr>
        <p:spPr>
          <a:xfrm>
            <a:off x="3839805" y="815926"/>
            <a:ext cx="3605784" cy="883920"/>
          </a:xfrm>
        </p:spPr>
        <p:txBody>
          <a:bodyPr>
            <a:noAutofit/>
          </a:bodyPr>
          <a:lstStyle/>
          <a:p>
            <a:r>
              <a:rPr lang="en-US" sz="2000" b="1" dirty="0">
                <a:solidFill>
                  <a:schemeClr val="accent1">
                    <a:lumMod val="75000"/>
                  </a:schemeClr>
                </a:solidFill>
                <a:latin typeface="Comic Sans MS"/>
                <a:ea typeface="SimSun"/>
                <a:cs typeface="Times New Roman"/>
              </a:rPr>
              <a:t>a wheel with a rope, cord, or chain around it</a:t>
            </a:r>
            <a:endParaRPr lang="en-US" sz="2000" b="1" dirty="0">
              <a:solidFill>
                <a:schemeClr val="accent1">
                  <a:lumMod val="75000"/>
                </a:schemeClr>
              </a:solidFill>
            </a:endParaRPr>
          </a:p>
        </p:txBody>
      </p:sp>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72200" y="1676400"/>
            <a:ext cx="2488163" cy="4876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150" name="Picture 6"/>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667000" y="3171825"/>
            <a:ext cx="3120798" cy="18859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1847167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itle 1"/>
          <p:cNvSpPr>
            <a:spLocks noGrp="1"/>
          </p:cNvSpPr>
          <p:nvPr>
            <p:ph type="title" orient="vert"/>
          </p:nvPr>
        </p:nvSpPr>
        <p:spPr/>
        <p:txBody>
          <a:bodyPr/>
          <a:lstStyle/>
          <a:p>
            <a:r>
              <a:rPr lang="en-US" sz="7200" b="1" dirty="0" smtClean="0">
                <a:solidFill>
                  <a:schemeClr val="accent4">
                    <a:lumMod val="75000"/>
                  </a:schemeClr>
                </a:solidFill>
              </a:rPr>
              <a:t>Simple machines</a:t>
            </a:r>
            <a:endParaRPr lang="en-US" sz="7200" b="1" dirty="0">
              <a:solidFill>
                <a:schemeClr val="accent4">
                  <a:lumMod val="75000"/>
                </a:schemeClr>
              </a:solidFill>
            </a:endParaRPr>
          </a:p>
        </p:txBody>
      </p:sp>
      <p:sp>
        <p:nvSpPr>
          <p:cNvPr id="3" name="Vertical Text Placeholder 2"/>
          <p:cNvSpPr>
            <a:spLocks noGrp="1"/>
          </p:cNvSpPr>
          <p:nvPr>
            <p:ph type="body" orient="vert" idx="1"/>
          </p:nvPr>
        </p:nvSpPr>
        <p:spPr>
          <a:xfrm rot="16200000">
            <a:off x="1043781" y="480219"/>
            <a:ext cx="4876800" cy="4678362"/>
          </a:xfrm>
        </p:spPr>
        <p:txBody>
          <a:bodyPr>
            <a:noAutofit/>
          </a:bodyPr>
          <a:lstStyle/>
          <a:p>
            <a:pPr marL="457200" indent="-457200">
              <a:buFont typeface="Arial" pitchFamily="34" charset="0"/>
              <a:buChar char="•"/>
            </a:pPr>
            <a:r>
              <a:rPr lang="en-US" sz="3200" dirty="0">
                <a:solidFill>
                  <a:schemeClr val="bg2">
                    <a:lumMod val="50000"/>
                  </a:schemeClr>
                </a:solidFill>
              </a:rPr>
              <a:t>few or no moving </a:t>
            </a:r>
            <a:r>
              <a:rPr lang="en-US" sz="3200" dirty="0" smtClean="0">
                <a:solidFill>
                  <a:schemeClr val="bg2">
                    <a:lumMod val="50000"/>
                  </a:schemeClr>
                </a:solidFill>
              </a:rPr>
              <a:t>parts</a:t>
            </a:r>
          </a:p>
          <a:p>
            <a:pPr marL="457200" indent="-457200">
              <a:buFont typeface="Arial" pitchFamily="34" charset="0"/>
              <a:buChar char="•"/>
            </a:pPr>
            <a:endParaRPr lang="en-US" sz="3200" dirty="0">
              <a:solidFill>
                <a:schemeClr val="bg2">
                  <a:lumMod val="50000"/>
                </a:schemeClr>
              </a:solidFill>
            </a:endParaRPr>
          </a:p>
          <a:p>
            <a:pPr marL="457200" indent="-457200">
              <a:buFont typeface="Arial" pitchFamily="34" charset="0"/>
              <a:buChar char="•"/>
            </a:pPr>
            <a:r>
              <a:rPr lang="en-US" sz="3200" dirty="0">
                <a:solidFill>
                  <a:schemeClr val="bg2">
                    <a:lumMod val="50000"/>
                  </a:schemeClr>
                </a:solidFill>
              </a:rPr>
              <a:t>u</a:t>
            </a:r>
            <a:r>
              <a:rPr lang="en-US" sz="3200" dirty="0" smtClean="0">
                <a:solidFill>
                  <a:schemeClr val="bg2">
                    <a:lumMod val="50000"/>
                  </a:schemeClr>
                </a:solidFill>
              </a:rPr>
              <a:t>sed </a:t>
            </a:r>
            <a:r>
              <a:rPr lang="en-US" sz="3200" dirty="0">
                <a:solidFill>
                  <a:schemeClr val="bg2">
                    <a:lumMod val="50000"/>
                  </a:schemeClr>
                </a:solidFill>
              </a:rPr>
              <a:t>by applying </a:t>
            </a:r>
            <a:r>
              <a:rPr lang="en-US" sz="3200" dirty="0" smtClean="0">
                <a:solidFill>
                  <a:schemeClr val="bg2">
                    <a:lumMod val="50000"/>
                  </a:schemeClr>
                </a:solidFill>
              </a:rPr>
              <a:t>force</a:t>
            </a:r>
          </a:p>
          <a:p>
            <a:pPr marL="457200" indent="-457200">
              <a:buFont typeface="Arial" pitchFamily="34" charset="0"/>
              <a:buChar char="•"/>
            </a:pPr>
            <a:endParaRPr lang="en-US" sz="3200" dirty="0">
              <a:solidFill>
                <a:schemeClr val="bg2">
                  <a:lumMod val="50000"/>
                </a:schemeClr>
              </a:solidFill>
            </a:endParaRPr>
          </a:p>
          <a:p>
            <a:pPr marL="457200" indent="-457200">
              <a:buFont typeface="Arial" pitchFamily="34" charset="0"/>
              <a:buChar char="•"/>
            </a:pPr>
            <a:r>
              <a:rPr lang="en-US" sz="3200" smtClean="0">
                <a:solidFill>
                  <a:schemeClr val="bg2">
                    <a:lumMod val="50000"/>
                  </a:schemeClr>
                </a:solidFill>
              </a:rPr>
              <a:t>make </a:t>
            </a:r>
            <a:r>
              <a:rPr lang="en-US" sz="3200" dirty="0" smtClean="0">
                <a:solidFill>
                  <a:schemeClr val="bg2">
                    <a:lumMod val="50000"/>
                  </a:schemeClr>
                </a:solidFill>
              </a:rPr>
              <a:t>work easier by changing the amount of force needed to do the work</a:t>
            </a:r>
            <a:endParaRPr lang="en-US" sz="3200" dirty="0">
              <a:solidFill>
                <a:schemeClr val="bg2">
                  <a:lumMod val="50000"/>
                </a:schemeClr>
              </a:solidFill>
            </a:endParaRPr>
          </a:p>
        </p:txBody>
      </p:sp>
    </p:spTree>
    <p:extLst>
      <p:ext uri="{BB962C8B-B14F-4D97-AF65-F5344CB8AC3E}">
        <p14:creationId xmlns:p14="http://schemas.microsoft.com/office/powerpoint/2010/main" xmlns="" val="32716930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Lesson Plan #1: Introduction</a:t>
            </a:r>
            <a:endParaRPr lang="en-US" b="1" dirty="0"/>
          </a:p>
        </p:txBody>
      </p:sp>
      <p:sp>
        <p:nvSpPr>
          <p:cNvPr id="3" name="Content Placeholder 2"/>
          <p:cNvSpPr>
            <a:spLocks noGrp="1"/>
          </p:cNvSpPr>
          <p:nvPr>
            <p:ph idx="1"/>
          </p:nvPr>
        </p:nvSpPr>
        <p:spPr>
          <a:xfrm>
            <a:off x="457200" y="1981200"/>
            <a:ext cx="8229600" cy="4144963"/>
          </a:xfrm>
        </p:spPr>
        <p:txBody>
          <a:bodyPr>
            <a:normAutofit/>
          </a:bodyPr>
          <a:lstStyle/>
          <a:p>
            <a:pPr marL="0" indent="0">
              <a:buNone/>
            </a:pPr>
            <a:r>
              <a:rPr lang="en-US" sz="4000" u="sng" dirty="0" smtClean="0"/>
              <a:t>Objective</a:t>
            </a:r>
            <a:r>
              <a:rPr lang="en-US" sz="4000" dirty="0" smtClean="0"/>
              <a:t>: introduce the students to the concepts of </a:t>
            </a:r>
            <a:r>
              <a:rPr lang="en-US" sz="4000" b="1" dirty="0" smtClean="0">
                <a:solidFill>
                  <a:srgbClr val="7030A0"/>
                </a:solidFill>
              </a:rPr>
              <a:t>work</a:t>
            </a:r>
            <a:r>
              <a:rPr lang="en-US" sz="4000" dirty="0" smtClean="0"/>
              <a:t> and </a:t>
            </a:r>
            <a:r>
              <a:rPr lang="en-US" sz="4000" b="1" dirty="0" smtClean="0">
                <a:solidFill>
                  <a:srgbClr val="7030A0"/>
                </a:solidFill>
              </a:rPr>
              <a:t>forces</a:t>
            </a:r>
            <a:r>
              <a:rPr lang="en-US" sz="4000" dirty="0" smtClean="0"/>
              <a:t>.</a:t>
            </a:r>
          </a:p>
        </p:txBody>
      </p:sp>
      <p:sp>
        <p:nvSpPr>
          <p:cNvPr id="4" name="TextBox 3"/>
          <p:cNvSpPr txBox="1"/>
          <p:nvPr/>
        </p:nvSpPr>
        <p:spPr>
          <a:xfrm>
            <a:off x="8131013" y="17417"/>
            <a:ext cx="978153" cy="461665"/>
          </a:xfrm>
          <a:prstGeom prst="rect">
            <a:avLst/>
          </a:prstGeom>
          <a:noFill/>
        </p:spPr>
        <p:txBody>
          <a:bodyPr wrap="none" rtlCol="0">
            <a:spAutoFit/>
          </a:bodyPr>
          <a:lstStyle/>
          <a:p>
            <a:r>
              <a:rPr lang="en-US" sz="2400" dirty="0" smtClean="0"/>
              <a:t>(pg. 7)</a:t>
            </a:r>
            <a:endParaRPr lang="en-US" sz="2400"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86000" y="3733800"/>
            <a:ext cx="4422569" cy="20764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4075170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a:bodyPr>
          <a:lstStyle/>
          <a:p>
            <a:r>
              <a:rPr lang="en-US" sz="4000" b="1" dirty="0" smtClean="0"/>
              <a:t>Lesson Plan #2: Inquiry Activity</a:t>
            </a:r>
            <a:endParaRPr lang="en-US" sz="4000" b="1" dirty="0"/>
          </a:p>
        </p:txBody>
      </p:sp>
      <p:sp>
        <p:nvSpPr>
          <p:cNvPr id="3" name="Content Placeholder 2"/>
          <p:cNvSpPr>
            <a:spLocks noGrp="1"/>
          </p:cNvSpPr>
          <p:nvPr>
            <p:ph idx="1"/>
          </p:nvPr>
        </p:nvSpPr>
        <p:spPr>
          <a:xfrm>
            <a:off x="457200" y="1752600"/>
            <a:ext cx="8763000" cy="5105400"/>
          </a:xfrm>
        </p:spPr>
        <p:txBody>
          <a:bodyPr>
            <a:normAutofit/>
          </a:bodyPr>
          <a:lstStyle/>
          <a:p>
            <a:pPr marL="0" indent="0">
              <a:buNone/>
            </a:pPr>
            <a:r>
              <a:rPr lang="en-US" sz="4000" u="sng" dirty="0" smtClean="0"/>
              <a:t>Objective</a:t>
            </a:r>
            <a:r>
              <a:rPr lang="en-US" sz="4000" dirty="0" smtClean="0"/>
              <a:t>: students will explore different simple machines, including:</a:t>
            </a:r>
            <a:br>
              <a:rPr lang="en-US" sz="4000" dirty="0" smtClean="0"/>
            </a:br>
            <a:r>
              <a:rPr lang="en-US" sz="4000" dirty="0" smtClean="0"/>
              <a:t>   </a:t>
            </a:r>
            <a:r>
              <a:rPr lang="en-US" sz="4000" b="1" dirty="0" smtClean="0">
                <a:solidFill>
                  <a:srgbClr val="7030A0"/>
                </a:solidFill>
              </a:rPr>
              <a:t>real-world</a:t>
            </a:r>
            <a:r>
              <a:rPr lang="en-US" sz="4000" dirty="0" smtClean="0">
                <a:solidFill>
                  <a:srgbClr val="7030A0"/>
                </a:solidFill>
              </a:rPr>
              <a:t> examples,</a:t>
            </a:r>
            <a:br>
              <a:rPr lang="en-US" sz="4000" dirty="0" smtClean="0">
                <a:solidFill>
                  <a:srgbClr val="7030A0"/>
                </a:solidFill>
              </a:rPr>
            </a:br>
            <a:r>
              <a:rPr lang="en-US" sz="4000" dirty="0" smtClean="0"/>
              <a:t>         </a:t>
            </a:r>
            <a:r>
              <a:rPr lang="en-US" sz="4000" dirty="0" smtClean="0">
                <a:solidFill>
                  <a:srgbClr val="00B050"/>
                </a:solidFill>
              </a:rPr>
              <a:t>examples specific to </a:t>
            </a:r>
            <a:r>
              <a:rPr lang="en-US" sz="4000" b="1" dirty="0" smtClean="0">
                <a:solidFill>
                  <a:srgbClr val="00B050"/>
                </a:solidFill>
              </a:rPr>
              <a:t>nature</a:t>
            </a:r>
            <a:r>
              <a:rPr lang="en-US" sz="4000" dirty="0" smtClean="0">
                <a:solidFill>
                  <a:srgbClr val="00B050"/>
                </a:solidFill>
              </a:rPr>
              <a:t>, </a:t>
            </a:r>
            <a:r>
              <a:rPr lang="en-US" sz="4000" dirty="0" smtClean="0"/>
              <a:t>and </a:t>
            </a:r>
            <a:br>
              <a:rPr lang="en-US" sz="4000" dirty="0" smtClean="0"/>
            </a:br>
            <a:r>
              <a:rPr lang="en-US" sz="4000" dirty="0" smtClean="0"/>
              <a:t>               </a:t>
            </a:r>
            <a:r>
              <a:rPr lang="en-US" sz="4000" b="1" dirty="0" smtClean="0">
                <a:solidFill>
                  <a:srgbClr val="C00000"/>
                </a:solidFill>
              </a:rPr>
              <a:t>classroom-constructed </a:t>
            </a:r>
            <a:r>
              <a:rPr lang="en-US" sz="4000" dirty="0" smtClean="0">
                <a:solidFill>
                  <a:srgbClr val="C00000"/>
                </a:solidFill>
              </a:rPr>
              <a:t>machines</a:t>
            </a:r>
          </a:p>
        </p:txBody>
      </p:sp>
      <p:sp>
        <p:nvSpPr>
          <p:cNvPr id="4" name="TextBox 3"/>
          <p:cNvSpPr txBox="1"/>
          <p:nvPr/>
        </p:nvSpPr>
        <p:spPr>
          <a:xfrm>
            <a:off x="8131013" y="17417"/>
            <a:ext cx="978153" cy="461665"/>
          </a:xfrm>
          <a:prstGeom prst="rect">
            <a:avLst/>
          </a:prstGeom>
          <a:noFill/>
        </p:spPr>
        <p:txBody>
          <a:bodyPr wrap="none" rtlCol="0">
            <a:spAutoFit/>
          </a:bodyPr>
          <a:lstStyle/>
          <a:p>
            <a:r>
              <a:rPr lang="en-US" sz="2400" dirty="0" smtClean="0"/>
              <a:t>(pg. 7)</a:t>
            </a:r>
            <a:endParaRPr lang="en-US" sz="24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0" y="457200"/>
            <a:ext cx="4527714" cy="646331"/>
          </a:xfrm>
          <a:prstGeom prst="rect">
            <a:avLst/>
          </a:prstGeom>
          <a:noFill/>
        </p:spPr>
        <p:txBody>
          <a:bodyPr wrap="none" rtlCol="0">
            <a:spAutoFit/>
          </a:bodyPr>
          <a:lstStyle/>
          <a:p>
            <a:r>
              <a:rPr lang="en-US" sz="3600" b="1" dirty="0" smtClean="0">
                <a:latin typeface="Arial Bold"/>
                <a:cs typeface="Arial Bold"/>
              </a:rPr>
              <a:t>The Wheel and Axle</a:t>
            </a:r>
            <a:endParaRPr lang="en-US" sz="3600" b="1" dirty="0">
              <a:latin typeface="Arial Bold"/>
              <a:cs typeface="Arial Bold"/>
            </a:endParaRPr>
          </a:p>
        </p:txBody>
      </p:sp>
      <p:sp>
        <p:nvSpPr>
          <p:cNvPr id="4" name="Rectangle 3"/>
          <p:cNvSpPr/>
          <p:nvPr/>
        </p:nvSpPr>
        <p:spPr>
          <a:xfrm>
            <a:off x="3331357" y="2207897"/>
            <a:ext cx="5745068" cy="369332"/>
          </a:xfrm>
          <a:prstGeom prst="rect">
            <a:avLst/>
          </a:prstGeom>
        </p:spPr>
        <p:txBody>
          <a:bodyPr wrap="square">
            <a:spAutoFit/>
          </a:bodyPr>
          <a:lstStyle/>
          <a:p>
            <a:r>
              <a:rPr lang="en-US" dirty="0" smtClean="0">
                <a:latin typeface="Arial"/>
                <a:cs typeface="Arial"/>
                <a:hlinkClick r:id="rId2"/>
              </a:rPr>
              <a:t>http://</a:t>
            </a:r>
            <a:r>
              <a:rPr lang="en-US" dirty="0" err="1" smtClean="0">
                <a:latin typeface="Arial"/>
                <a:cs typeface="Arial"/>
                <a:hlinkClick r:id="rId2"/>
              </a:rPr>
              <a:t>videosift.com</a:t>
            </a:r>
            <a:r>
              <a:rPr lang="en-US" dirty="0" smtClean="0">
                <a:latin typeface="Arial"/>
                <a:cs typeface="Arial"/>
                <a:hlinkClick r:id="rId2"/>
              </a:rPr>
              <a:t>/video/Nature-invented-the-wheel</a:t>
            </a:r>
            <a:endParaRPr lang="en-US" dirty="0">
              <a:latin typeface="Arial"/>
              <a:cs typeface="Arial"/>
            </a:endParaRPr>
          </a:p>
        </p:txBody>
      </p:sp>
      <p:sp>
        <p:nvSpPr>
          <p:cNvPr id="5" name="TextBox 4"/>
          <p:cNvSpPr txBox="1"/>
          <p:nvPr/>
        </p:nvSpPr>
        <p:spPr>
          <a:xfrm>
            <a:off x="3976912" y="1093024"/>
            <a:ext cx="4046488" cy="369332"/>
          </a:xfrm>
          <a:prstGeom prst="rect">
            <a:avLst/>
          </a:prstGeom>
          <a:noFill/>
        </p:spPr>
        <p:txBody>
          <a:bodyPr wrap="none" rtlCol="0">
            <a:spAutoFit/>
          </a:bodyPr>
          <a:lstStyle/>
          <a:p>
            <a:r>
              <a:rPr lang="en-US" dirty="0" smtClean="0">
                <a:latin typeface="Arial"/>
                <a:cs typeface="Arial"/>
              </a:rPr>
              <a:t>Salamanders and Caterpillars, oh my!</a:t>
            </a:r>
            <a:endParaRPr lang="en-US" dirty="0">
              <a:latin typeface="Arial"/>
              <a:cs typeface="Arial"/>
            </a:endParaRPr>
          </a:p>
        </p:txBody>
      </p:sp>
      <p:sp>
        <p:nvSpPr>
          <p:cNvPr id="6" name="TextBox 5"/>
          <p:cNvSpPr txBox="1"/>
          <p:nvPr/>
        </p:nvSpPr>
        <p:spPr>
          <a:xfrm>
            <a:off x="3520620" y="1701003"/>
            <a:ext cx="5425171" cy="369332"/>
          </a:xfrm>
          <a:prstGeom prst="rect">
            <a:avLst/>
          </a:prstGeom>
          <a:noFill/>
        </p:spPr>
        <p:txBody>
          <a:bodyPr wrap="none" rtlCol="0">
            <a:spAutoFit/>
          </a:bodyPr>
          <a:lstStyle/>
          <a:p>
            <a:r>
              <a:rPr lang="en-US" dirty="0" smtClean="0">
                <a:latin typeface="Arial"/>
                <a:cs typeface="Arial"/>
                <a:hlinkClick r:id="rId3"/>
              </a:rPr>
              <a:t>http://</a:t>
            </a:r>
            <a:r>
              <a:rPr lang="en-US" dirty="0" err="1" smtClean="0">
                <a:latin typeface="Arial"/>
                <a:cs typeface="Arial"/>
                <a:hlinkClick r:id="rId3"/>
              </a:rPr>
              <a:t>www.youtube.com</a:t>
            </a:r>
            <a:r>
              <a:rPr lang="en-US" dirty="0" smtClean="0">
                <a:latin typeface="Arial"/>
                <a:cs typeface="Arial"/>
                <a:hlinkClick r:id="rId3"/>
              </a:rPr>
              <a:t>/</a:t>
            </a:r>
            <a:r>
              <a:rPr lang="en-US" dirty="0" err="1" smtClean="0">
                <a:latin typeface="Arial"/>
                <a:cs typeface="Arial"/>
                <a:hlinkClick r:id="rId3"/>
              </a:rPr>
              <a:t>watch?v</a:t>
            </a:r>
            <a:r>
              <a:rPr lang="en-US" dirty="0" smtClean="0">
                <a:latin typeface="Arial"/>
                <a:cs typeface="Arial"/>
                <a:hlinkClick r:id="rId3"/>
              </a:rPr>
              <a:t>=HmLS2WXZQxU</a:t>
            </a:r>
            <a:endParaRPr lang="en-US" dirty="0">
              <a:latin typeface="Arial"/>
              <a:cs typeface="Arial"/>
            </a:endParaRPr>
          </a:p>
        </p:txBody>
      </p:sp>
      <p:sp>
        <p:nvSpPr>
          <p:cNvPr id="8" name="TextBox 7"/>
          <p:cNvSpPr txBox="1"/>
          <p:nvPr/>
        </p:nvSpPr>
        <p:spPr>
          <a:xfrm>
            <a:off x="340734" y="3620078"/>
            <a:ext cx="3495193" cy="369332"/>
          </a:xfrm>
          <a:prstGeom prst="rect">
            <a:avLst/>
          </a:prstGeom>
          <a:noFill/>
        </p:spPr>
        <p:txBody>
          <a:bodyPr wrap="none" rtlCol="0">
            <a:spAutoFit/>
          </a:bodyPr>
          <a:lstStyle/>
          <a:p>
            <a:r>
              <a:rPr lang="en-US" dirty="0" smtClean="0">
                <a:latin typeface="Arial"/>
                <a:cs typeface="Arial"/>
              </a:rPr>
              <a:t>And Golden Wheel Spiders, too!</a:t>
            </a:r>
            <a:endParaRPr lang="en-US" dirty="0">
              <a:latin typeface="Arial"/>
              <a:cs typeface="Arial"/>
            </a:endParaRPr>
          </a:p>
        </p:txBody>
      </p:sp>
      <p:pic>
        <p:nvPicPr>
          <p:cNvPr id="9" name="Picture 8"/>
          <p:cNvPicPr>
            <a:picLocks noChangeAspect="1"/>
          </p:cNvPicPr>
          <p:nvPr/>
        </p:nvPicPr>
        <p:blipFill>
          <a:blip r:embed="rId4" cstate="print"/>
          <a:stretch>
            <a:fillRect/>
          </a:stretch>
        </p:blipFill>
        <p:spPr>
          <a:xfrm>
            <a:off x="4676063" y="3796994"/>
            <a:ext cx="3828745" cy="2149797"/>
          </a:xfrm>
          <a:prstGeom prst="rect">
            <a:avLst/>
          </a:prstGeom>
        </p:spPr>
      </p:pic>
      <p:pic>
        <p:nvPicPr>
          <p:cNvPr id="10" name="Picture 9"/>
          <p:cNvPicPr>
            <a:picLocks noChangeAspect="1"/>
          </p:cNvPicPr>
          <p:nvPr/>
        </p:nvPicPr>
        <p:blipFill rotWithShape="1">
          <a:blip r:embed="rId5" cstate="print"/>
          <a:srcRect l="12449" t="56180" r="41562" b="-920"/>
          <a:stretch/>
        </p:blipFill>
        <p:spPr>
          <a:xfrm>
            <a:off x="156357" y="4164784"/>
            <a:ext cx="3679570" cy="2693216"/>
          </a:xfrm>
          <a:prstGeom prst="rect">
            <a:avLst/>
          </a:prstGeom>
        </p:spPr>
      </p:pic>
      <p:sp>
        <p:nvSpPr>
          <p:cNvPr id="11" name="Rectangle 10"/>
          <p:cNvSpPr/>
          <p:nvPr/>
        </p:nvSpPr>
        <p:spPr>
          <a:xfrm>
            <a:off x="3976912" y="6143325"/>
            <a:ext cx="4999216" cy="369332"/>
          </a:xfrm>
          <a:prstGeom prst="rect">
            <a:avLst/>
          </a:prstGeom>
        </p:spPr>
        <p:txBody>
          <a:bodyPr wrap="square">
            <a:spAutoFit/>
          </a:bodyPr>
          <a:lstStyle/>
          <a:p>
            <a:r>
              <a:rPr lang="en-US" dirty="0" smtClean="0">
                <a:latin typeface="Arial"/>
                <a:cs typeface="Arial"/>
                <a:hlinkClick r:id="rId6"/>
              </a:rPr>
              <a:t>http://</a:t>
            </a:r>
            <a:r>
              <a:rPr lang="en-US" dirty="0" err="1" smtClean="0">
                <a:latin typeface="Arial"/>
                <a:cs typeface="Arial"/>
                <a:hlinkClick r:id="rId6"/>
              </a:rPr>
              <a:t>www.youtube.com</a:t>
            </a:r>
            <a:r>
              <a:rPr lang="en-US" dirty="0" smtClean="0">
                <a:latin typeface="Arial"/>
                <a:cs typeface="Arial"/>
                <a:hlinkClick r:id="rId6"/>
              </a:rPr>
              <a:t>/</a:t>
            </a:r>
            <a:r>
              <a:rPr lang="en-US" dirty="0" err="1" smtClean="0">
                <a:latin typeface="Arial"/>
                <a:cs typeface="Arial"/>
                <a:hlinkClick r:id="rId6"/>
              </a:rPr>
              <a:t>watch?v</a:t>
            </a:r>
            <a:r>
              <a:rPr lang="en-US" dirty="0" smtClean="0">
                <a:latin typeface="Arial"/>
                <a:cs typeface="Arial"/>
                <a:hlinkClick r:id="rId6"/>
              </a:rPr>
              <a:t>=V4odlo0Afjs</a:t>
            </a:r>
            <a:endParaRPr lang="en-US" dirty="0">
              <a:latin typeface="Arial"/>
              <a:cs typeface="Arial"/>
            </a:endParaRPr>
          </a:p>
        </p:txBody>
      </p:sp>
      <p:pic>
        <p:nvPicPr>
          <p:cNvPr id="12" name="Picture 11"/>
          <p:cNvPicPr>
            <a:picLocks noChangeAspect="1"/>
          </p:cNvPicPr>
          <p:nvPr/>
        </p:nvPicPr>
        <p:blipFill>
          <a:blip r:embed="rId7" cstate="print"/>
          <a:stretch>
            <a:fillRect/>
          </a:stretch>
        </p:blipFill>
        <p:spPr>
          <a:xfrm>
            <a:off x="156357" y="288140"/>
            <a:ext cx="3175000" cy="3175000"/>
          </a:xfrm>
          <a:prstGeom prst="rect">
            <a:avLst/>
          </a:prstGeom>
        </p:spPr>
      </p:pic>
      <p:sp>
        <p:nvSpPr>
          <p:cNvPr id="13" name="TextBox 12"/>
          <p:cNvSpPr txBox="1"/>
          <p:nvPr/>
        </p:nvSpPr>
        <p:spPr>
          <a:xfrm>
            <a:off x="8077200" y="17417"/>
            <a:ext cx="1133644" cy="461665"/>
          </a:xfrm>
          <a:prstGeom prst="rect">
            <a:avLst/>
          </a:prstGeom>
          <a:noFill/>
        </p:spPr>
        <p:txBody>
          <a:bodyPr wrap="none" rtlCol="0">
            <a:spAutoFit/>
          </a:bodyPr>
          <a:lstStyle/>
          <a:p>
            <a:r>
              <a:rPr lang="en-US" sz="2400" dirty="0" smtClean="0"/>
              <a:t>(pg. 13)</a:t>
            </a:r>
            <a:endParaRPr lang="en-US" sz="2400" dirty="0"/>
          </a:p>
        </p:txBody>
      </p:sp>
    </p:spTree>
    <p:extLst>
      <p:ext uri="{BB962C8B-B14F-4D97-AF65-F5344CB8AC3E}">
        <p14:creationId xmlns:p14="http://schemas.microsoft.com/office/powerpoint/2010/main" xmlns="" val="29428551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96391" y="288140"/>
            <a:ext cx="4045899" cy="584776"/>
          </a:xfrm>
          <a:prstGeom prst="rect">
            <a:avLst/>
          </a:prstGeom>
          <a:noFill/>
        </p:spPr>
        <p:txBody>
          <a:bodyPr wrap="none" rtlCol="0">
            <a:spAutoFit/>
          </a:bodyPr>
          <a:lstStyle/>
          <a:p>
            <a:r>
              <a:rPr lang="en-US" sz="3200" b="1" dirty="0" smtClean="0">
                <a:latin typeface="Arial Bold"/>
                <a:cs typeface="Arial Bold"/>
              </a:rPr>
              <a:t>The Wheel and Axle</a:t>
            </a:r>
            <a:endParaRPr lang="en-US" sz="3200" b="1" dirty="0">
              <a:latin typeface="Arial Bold"/>
              <a:cs typeface="Arial Bold"/>
            </a:endParaRPr>
          </a:p>
        </p:txBody>
      </p:sp>
      <p:sp>
        <p:nvSpPr>
          <p:cNvPr id="3" name="TextBox 2"/>
          <p:cNvSpPr txBox="1"/>
          <p:nvPr/>
        </p:nvSpPr>
        <p:spPr>
          <a:xfrm>
            <a:off x="369373" y="895210"/>
            <a:ext cx="5415815" cy="369332"/>
          </a:xfrm>
          <a:prstGeom prst="rect">
            <a:avLst/>
          </a:prstGeom>
          <a:noFill/>
        </p:spPr>
        <p:txBody>
          <a:bodyPr wrap="none" rtlCol="0">
            <a:spAutoFit/>
          </a:bodyPr>
          <a:lstStyle/>
          <a:p>
            <a:r>
              <a:rPr lang="en-US" dirty="0" err="1" smtClean="0">
                <a:latin typeface="Arial Bold"/>
                <a:cs typeface="Arial Bold"/>
              </a:rPr>
              <a:t>Planthoppers</a:t>
            </a:r>
            <a:r>
              <a:rPr lang="en-US" dirty="0" smtClean="0">
                <a:latin typeface="Arial Bold"/>
                <a:cs typeface="Arial Bold"/>
              </a:rPr>
              <a:t> hop with a modified wheel: The Gear.</a:t>
            </a:r>
            <a:endParaRPr lang="en-US" dirty="0">
              <a:latin typeface="Arial Bold"/>
              <a:cs typeface="Arial Bold"/>
            </a:endParaRPr>
          </a:p>
        </p:txBody>
      </p:sp>
      <p:pic>
        <p:nvPicPr>
          <p:cNvPr id="4" name="Picture 3"/>
          <p:cNvPicPr>
            <a:picLocks noChangeAspect="1"/>
          </p:cNvPicPr>
          <p:nvPr/>
        </p:nvPicPr>
        <p:blipFill>
          <a:blip r:embed="rId2" cstate="print"/>
          <a:stretch>
            <a:fillRect/>
          </a:stretch>
        </p:blipFill>
        <p:spPr>
          <a:xfrm>
            <a:off x="369372" y="1416123"/>
            <a:ext cx="3201161" cy="2080755"/>
          </a:xfrm>
          <a:prstGeom prst="rect">
            <a:avLst/>
          </a:prstGeom>
        </p:spPr>
      </p:pic>
      <p:pic>
        <p:nvPicPr>
          <p:cNvPr id="5" name="Picture 4"/>
          <p:cNvPicPr>
            <a:picLocks noChangeAspect="1"/>
          </p:cNvPicPr>
          <p:nvPr/>
        </p:nvPicPr>
        <p:blipFill>
          <a:blip r:embed="rId3" cstate="print"/>
          <a:stretch>
            <a:fillRect/>
          </a:stretch>
        </p:blipFill>
        <p:spPr>
          <a:xfrm>
            <a:off x="6157637" y="1225437"/>
            <a:ext cx="2530022" cy="3204694"/>
          </a:xfrm>
          <a:prstGeom prst="rect">
            <a:avLst/>
          </a:prstGeom>
        </p:spPr>
      </p:pic>
      <p:sp>
        <p:nvSpPr>
          <p:cNvPr id="6" name="TextBox 5"/>
          <p:cNvSpPr txBox="1"/>
          <p:nvPr/>
        </p:nvSpPr>
        <p:spPr>
          <a:xfrm>
            <a:off x="6555366" y="4530843"/>
            <a:ext cx="1909597" cy="369332"/>
          </a:xfrm>
          <a:prstGeom prst="rect">
            <a:avLst/>
          </a:prstGeom>
          <a:noFill/>
        </p:spPr>
        <p:txBody>
          <a:bodyPr wrap="none" rtlCol="0">
            <a:spAutoFit/>
          </a:bodyPr>
          <a:lstStyle/>
          <a:p>
            <a:r>
              <a:rPr lang="en-US" dirty="0"/>
              <a:t>G</a:t>
            </a:r>
            <a:r>
              <a:rPr lang="en-US" dirty="0" smtClean="0"/>
              <a:t>ears on hind legs</a:t>
            </a:r>
            <a:endParaRPr lang="en-US" dirty="0"/>
          </a:p>
        </p:txBody>
      </p:sp>
      <p:sp>
        <p:nvSpPr>
          <p:cNvPr id="7" name="TextBox 6"/>
          <p:cNvSpPr txBox="1"/>
          <p:nvPr/>
        </p:nvSpPr>
        <p:spPr>
          <a:xfrm>
            <a:off x="141121" y="5156465"/>
            <a:ext cx="8852136" cy="1569660"/>
          </a:xfrm>
          <a:prstGeom prst="rect">
            <a:avLst/>
          </a:prstGeom>
          <a:noFill/>
        </p:spPr>
        <p:txBody>
          <a:bodyPr wrap="square" rtlCol="0">
            <a:spAutoFit/>
          </a:bodyPr>
          <a:lstStyle/>
          <a:p>
            <a:r>
              <a:rPr lang="en-US" sz="1600" dirty="0" err="1" smtClean="0">
                <a:latin typeface="Arial"/>
                <a:cs typeface="Arial"/>
              </a:rPr>
              <a:t>Planthopper</a:t>
            </a:r>
            <a:r>
              <a:rPr lang="en-US" sz="1600" dirty="0" smtClean="0">
                <a:latin typeface="Arial"/>
                <a:cs typeface="Arial"/>
              </a:rPr>
              <a:t> synchronize their hind leg </a:t>
            </a:r>
            <a:r>
              <a:rPr lang="en-US" sz="1600" dirty="0">
                <a:latin typeface="Arial"/>
                <a:cs typeface="Arial"/>
              </a:rPr>
              <a:t>movements in 30 millionths of a </a:t>
            </a:r>
            <a:r>
              <a:rPr lang="en-US" sz="1600" dirty="0" smtClean="0">
                <a:latin typeface="Arial"/>
                <a:cs typeface="Arial"/>
              </a:rPr>
              <a:t>second using small gears </a:t>
            </a:r>
            <a:r>
              <a:rPr lang="en-US" sz="1600" dirty="0">
                <a:latin typeface="Arial"/>
                <a:cs typeface="Arial"/>
              </a:rPr>
              <a:t>on the first segment of its hind legs </a:t>
            </a:r>
            <a:r>
              <a:rPr lang="en-US" sz="1600" dirty="0" smtClean="0">
                <a:latin typeface="Arial"/>
                <a:cs typeface="Arial"/>
              </a:rPr>
              <a:t>(similar to the </a:t>
            </a:r>
            <a:r>
              <a:rPr lang="en-US" sz="1600" dirty="0">
                <a:latin typeface="Arial"/>
                <a:cs typeface="Arial"/>
              </a:rPr>
              <a:t>top of </a:t>
            </a:r>
            <a:r>
              <a:rPr lang="en-US" sz="1600" dirty="0" smtClean="0">
                <a:latin typeface="Arial"/>
                <a:cs typeface="Arial"/>
              </a:rPr>
              <a:t>your thigh </a:t>
            </a:r>
            <a:r>
              <a:rPr lang="en-US" sz="1600" dirty="0">
                <a:latin typeface="Arial"/>
                <a:cs typeface="Arial"/>
              </a:rPr>
              <a:t>bone).</a:t>
            </a:r>
          </a:p>
          <a:p>
            <a:r>
              <a:rPr lang="en-US" sz="1600" dirty="0">
                <a:latin typeface="Arial"/>
                <a:cs typeface="Arial"/>
              </a:rPr>
              <a:t>As one leg prepares to leap, the interlocking gear system causes the other leg to move </a:t>
            </a:r>
            <a:r>
              <a:rPr lang="en-US" sz="1600" dirty="0" smtClean="0">
                <a:latin typeface="Arial"/>
                <a:cs typeface="Arial"/>
              </a:rPr>
              <a:t>at the same time. </a:t>
            </a:r>
            <a:r>
              <a:rPr lang="en-US" sz="1600" dirty="0">
                <a:latin typeface="Arial"/>
                <a:cs typeface="Arial"/>
              </a:rPr>
              <a:t>This </a:t>
            </a:r>
            <a:r>
              <a:rPr lang="en-US" sz="1600" dirty="0" smtClean="0">
                <a:latin typeface="Arial"/>
                <a:cs typeface="Arial"/>
              </a:rPr>
              <a:t>lets the </a:t>
            </a:r>
            <a:r>
              <a:rPr lang="en-US" sz="1600" dirty="0" err="1">
                <a:latin typeface="Arial"/>
                <a:cs typeface="Arial"/>
              </a:rPr>
              <a:t>planthopper</a:t>
            </a:r>
            <a:r>
              <a:rPr lang="en-US" sz="1600" dirty="0">
                <a:latin typeface="Arial"/>
                <a:cs typeface="Arial"/>
              </a:rPr>
              <a:t> to propel itself faster and farther and in a straighter </a:t>
            </a:r>
            <a:r>
              <a:rPr lang="en-US" sz="1600" dirty="0" smtClean="0">
                <a:latin typeface="Arial"/>
                <a:cs typeface="Arial"/>
              </a:rPr>
              <a:t>path to </a:t>
            </a:r>
            <a:r>
              <a:rPr lang="en-US" sz="1600" dirty="0">
                <a:latin typeface="Arial"/>
                <a:cs typeface="Arial"/>
              </a:rPr>
              <a:t>escape </a:t>
            </a:r>
            <a:r>
              <a:rPr lang="en-US" sz="1600" dirty="0" smtClean="0">
                <a:latin typeface="Arial"/>
                <a:cs typeface="Arial"/>
              </a:rPr>
              <a:t>danger. </a:t>
            </a:r>
            <a:r>
              <a:rPr lang="en-US" sz="1600" dirty="0">
                <a:latin typeface="Arial"/>
                <a:cs typeface="Arial"/>
              </a:rPr>
              <a:t>At such speeds, synchronizing leg movements </a:t>
            </a:r>
            <a:r>
              <a:rPr lang="en-US" sz="1600" dirty="0" smtClean="0">
                <a:latin typeface="Arial"/>
                <a:cs typeface="Arial"/>
              </a:rPr>
              <a:t>is very important, </a:t>
            </a:r>
            <a:r>
              <a:rPr lang="en-US" sz="1600" dirty="0">
                <a:latin typeface="Arial"/>
                <a:cs typeface="Arial"/>
              </a:rPr>
              <a:t>as one wrong move could send the insect springing to the side instead of forward.</a:t>
            </a:r>
          </a:p>
        </p:txBody>
      </p:sp>
      <p:sp>
        <p:nvSpPr>
          <p:cNvPr id="8" name="TextBox 7"/>
          <p:cNvSpPr txBox="1"/>
          <p:nvPr/>
        </p:nvSpPr>
        <p:spPr>
          <a:xfrm>
            <a:off x="744552" y="3496879"/>
            <a:ext cx="2051839" cy="369332"/>
          </a:xfrm>
          <a:prstGeom prst="rect">
            <a:avLst/>
          </a:prstGeom>
          <a:noFill/>
        </p:spPr>
        <p:txBody>
          <a:bodyPr wrap="none" rtlCol="0">
            <a:spAutoFit/>
          </a:bodyPr>
          <a:lstStyle/>
          <a:p>
            <a:r>
              <a:rPr lang="en-US" dirty="0" err="1" smtClean="0"/>
              <a:t>Planthopper</a:t>
            </a:r>
            <a:r>
              <a:rPr lang="en-US" dirty="0" smtClean="0"/>
              <a:t> nymph</a:t>
            </a:r>
            <a:endParaRPr lang="en-US" dirty="0"/>
          </a:p>
        </p:txBody>
      </p:sp>
      <p:sp>
        <p:nvSpPr>
          <p:cNvPr id="9" name="Rectangle 8"/>
          <p:cNvSpPr/>
          <p:nvPr/>
        </p:nvSpPr>
        <p:spPr>
          <a:xfrm>
            <a:off x="369373" y="3922299"/>
            <a:ext cx="5413085" cy="369332"/>
          </a:xfrm>
          <a:prstGeom prst="rect">
            <a:avLst/>
          </a:prstGeom>
        </p:spPr>
        <p:txBody>
          <a:bodyPr wrap="square">
            <a:spAutoFit/>
          </a:bodyPr>
          <a:lstStyle/>
          <a:p>
            <a:r>
              <a:rPr lang="en-US" dirty="0" smtClean="0">
                <a:hlinkClick r:id="rId4"/>
              </a:rPr>
              <a:t>http://www.youtube.com/watch?v=cq0Mf2pt2XA</a:t>
            </a:r>
            <a:endParaRPr lang="en-US" dirty="0"/>
          </a:p>
        </p:txBody>
      </p:sp>
      <p:sp>
        <p:nvSpPr>
          <p:cNvPr id="10" name="Rectangle 9"/>
          <p:cNvSpPr/>
          <p:nvPr/>
        </p:nvSpPr>
        <p:spPr>
          <a:xfrm>
            <a:off x="369373" y="4296211"/>
            <a:ext cx="4572000" cy="646331"/>
          </a:xfrm>
          <a:prstGeom prst="rect">
            <a:avLst/>
          </a:prstGeom>
        </p:spPr>
        <p:txBody>
          <a:bodyPr>
            <a:spAutoFit/>
          </a:bodyPr>
          <a:lstStyle/>
          <a:p>
            <a:r>
              <a:rPr lang="en-US" dirty="0" smtClean="0">
                <a:hlinkClick r:id="rId5"/>
              </a:rPr>
              <a:t>http://</a:t>
            </a:r>
            <a:r>
              <a:rPr lang="en-US" dirty="0" err="1" smtClean="0">
                <a:hlinkClick r:id="rId5"/>
              </a:rPr>
              <a:t>www.npr.org</a:t>
            </a:r>
            <a:r>
              <a:rPr lang="en-US" dirty="0" smtClean="0">
                <a:hlinkClick r:id="rId5"/>
              </a:rPr>
              <a:t>/2013/09/13/219739500/living-gears-help-this-bug-jump</a:t>
            </a:r>
            <a:endParaRPr lang="en-US" dirty="0"/>
          </a:p>
        </p:txBody>
      </p:sp>
      <p:sp>
        <p:nvSpPr>
          <p:cNvPr id="11" name="TextBox 10"/>
          <p:cNvSpPr txBox="1"/>
          <p:nvPr/>
        </p:nvSpPr>
        <p:spPr>
          <a:xfrm>
            <a:off x="8077200" y="17417"/>
            <a:ext cx="1133644" cy="461665"/>
          </a:xfrm>
          <a:prstGeom prst="rect">
            <a:avLst/>
          </a:prstGeom>
          <a:noFill/>
        </p:spPr>
        <p:txBody>
          <a:bodyPr wrap="none" rtlCol="0">
            <a:spAutoFit/>
          </a:bodyPr>
          <a:lstStyle/>
          <a:p>
            <a:r>
              <a:rPr lang="en-US" sz="2400" dirty="0" smtClean="0"/>
              <a:t>(pg. 13)</a:t>
            </a:r>
            <a:endParaRPr lang="en-US" sz="2400" dirty="0"/>
          </a:p>
        </p:txBody>
      </p:sp>
    </p:spTree>
    <p:extLst>
      <p:ext uri="{BB962C8B-B14F-4D97-AF65-F5344CB8AC3E}">
        <p14:creationId xmlns:p14="http://schemas.microsoft.com/office/powerpoint/2010/main" xmlns="" val="13711516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t>3</a:t>
            </a:r>
            <a:r>
              <a:rPr lang="en-US" b="1" baseline="30000" dirty="0" smtClean="0"/>
              <a:t>rd</a:t>
            </a:r>
            <a:r>
              <a:rPr lang="en-US" b="1" dirty="0" smtClean="0"/>
              <a:t> Grade Inquiry &amp; Design Activity</a:t>
            </a:r>
            <a:endParaRPr lang="en-US" b="1" dirty="0"/>
          </a:p>
        </p:txBody>
      </p:sp>
      <p:sp>
        <p:nvSpPr>
          <p:cNvPr id="5" name="Content Placeholder 4"/>
          <p:cNvSpPr>
            <a:spLocks noGrp="1"/>
          </p:cNvSpPr>
          <p:nvPr>
            <p:ph idx="1"/>
          </p:nvPr>
        </p:nvSpPr>
        <p:spPr>
          <a:xfrm>
            <a:off x="457200" y="2057400"/>
            <a:ext cx="8229600" cy="4068763"/>
          </a:xfrm>
        </p:spPr>
        <p:txBody>
          <a:bodyPr>
            <a:normAutofit/>
          </a:bodyPr>
          <a:lstStyle/>
          <a:p>
            <a:pPr marL="0" indent="0" algn="ctr">
              <a:buNone/>
            </a:pPr>
            <a:r>
              <a:rPr lang="en-US" sz="4000" dirty="0" smtClean="0"/>
              <a:t>Indiana Standard 3.4.2: Define the uses and types of </a:t>
            </a:r>
            <a:r>
              <a:rPr lang="en-US" sz="4000" b="1" dirty="0" smtClean="0">
                <a:solidFill>
                  <a:srgbClr val="0000FF"/>
                </a:solidFill>
              </a:rPr>
              <a:t>simple machines </a:t>
            </a:r>
            <a:r>
              <a:rPr lang="en-US" sz="4000" dirty="0" smtClean="0"/>
              <a:t>and utilize simple machines in the solution to a “real world” problem</a:t>
            </a:r>
            <a:endParaRPr lang="en-US" sz="4000" dirty="0"/>
          </a:p>
          <a:p>
            <a:pPr algn="ctr">
              <a:buNone/>
            </a:pPr>
            <a:endParaRPr lang="en-US" sz="4000"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a:bodyPr>
          <a:lstStyle/>
          <a:p>
            <a:r>
              <a:rPr lang="en-US" sz="4000" b="1" dirty="0" smtClean="0"/>
              <a:t>Lesson Plan #2: Inquiry Activity</a:t>
            </a:r>
            <a:endParaRPr lang="en-US" sz="4000" b="1" dirty="0"/>
          </a:p>
        </p:txBody>
      </p:sp>
      <p:sp>
        <p:nvSpPr>
          <p:cNvPr id="3" name="Content Placeholder 2"/>
          <p:cNvSpPr>
            <a:spLocks noGrp="1"/>
          </p:cNvSpPr>
          <p:nvPr>
            <p:ph idx="1"/>
          </p:nvPr>
        </p:nvSpPr>
        <p:spPr>
          <a:xfrm>
            <a:off x="457200" y="1752600"/>
            <a:ext cx="8763000" cy="5105400"/>
          </a:xfrm>
        </p:spPr>
        <p:txBody>
          <a:bodyPr>
            <a:normAutofit/>
          </a:bodyPr>
          <a:lstStyle/>
          <a:p>
            <a:pPr marL="0" indent="0">
              <a:buNone/>
            </a:pPr>
            <a:r>
              <a:rPr lang="en-US" sz="4000" dirty="0" smtClean="0">
                <a:solidFill>
                  <a:srgbClr val="C00000"/>
                </a:solidFill>
              </a:rPr>
              <a:t>Try to build a </a:t>
            </a:r>
            <a:r>
              <a:rPr lang="en-US" sz="4000" b="1" dirty="0" smtClean="0">
                <a:solidFill>
                  <a:srgbClr val="C00000"/>
                </a:solidFill>
              </a:rPr>
              <a:t>wheel &amp; axle </a:t>
            </a:r>
            <a:r>
              <a:rPr lang="en-US" sz="4000" dirty="0" smtClean="0">
                <a:solidFill>
                  <a:srgbClr val="C00000"/>
                </a:solidFill>
              </a:rPr>
              <a:t>system using the materials at your table!</a:t>
            </a:r>
          </a:p>
        </p:txBody>
      </p:sp>
      <p:sp>
        <p:nvSpPr>
          <p:cNvPr id="5" name="TextBox 4"/>
          <p:cNvSpPr txBox="1"/>
          <p:nvPr/>
        </p:nvSpPr>
        <p:spPr>
          <a:xfrm>
            <a:off x="8077200" y="17417"/>
            <a:ext cx="1133644" cy="461665"/>
          </a:xfrm>
          <a:prstGeom prst="rect">
            <a:avLst/>
          </a:prstGeom>
          <a:noFill/>
        </p:spPr>
        <p:txBody>
          <a:bodyPr wrap="none" rtlCol="0">
            <a:spAutoFit/>
          </a:bodyPr>
          <a:lstStyle/>
          <a:p>
            <a:r>
              <a:rPr lang="en-US" sz="2400" dirty="0" smtClean="0"/>
              <a:t>(pg. 13)</a:t>
            </a:r>
            <a:endParaRPr lang="en-US" sz="2400" dirty="0"/>
          </a:p>
        </p:txBody>
      </p:sp>
    </p:spTree>
    <p:extLst>
      <p:ext uri="{BB962C8B-B14F-4D97-AF65-F5344CB8AC3E}">
        <p14:creationId xmlns:p14="http://schemas.microsoft.com/office/powerpoint/2010/main" xmlns="" val="24097472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cintosh HD:Users:Kendra:Dropbox:SLED:photos of classroom built simple machines:IMG_1005.jpg"/>
          <p:cNvPicPr/>
          <p:nvPr/>
        </p:nvPicPr>
        <p:blipFill rotWithShape="1">
          <a:blip r:embed="rId2" cstate="print">
            <a:extLst>
              <a:ext uri="{28A0092B-C50C-407E-A947-70E740481C1C}">
                <a14:useLocalDpi xmlns:a14="http://schemas.microsoft.com/office/drawing/2010/main" xmlns=""/>
              </a:ext>
            </a:extLst>
          </a:blip>
          <a:srcRect/>
          <a:stretch/>
        </p:blipFill>
        <p:spPr bwMode="auto">
          <a:xfrm>
            <a:off x="4419600" y="838200"/>
            <a:ext cx="4315460" cy="5181600"/>
          </a:xfrm>
          <a:prstGeom prst="rect">
            <a:avLst/>
          </a:prstGeom>
          <a:noFill/>
          <a:ln>
            <a:noFill/>
          </a:ln>
          <a:extLst>
            <a:ext uri="{53640926-AAD7-44D8-BBD7-CCE9431645EC}">
              <a14:shadowObscured xmlns:a14="http://schemas.microsoft.com/office/drawing/2010/main" xmlns=""/>
            </a:ext>
          </a:extLst>
        </p:spPr>
      </p:pic>
      <p:pic>
        <p:nvPicPr>
          <p:cNvPr id="5" name="Picture 4" descr="Macintosh HD:Users:Kendra:Dropbox:SLED:photos of classroom built simple machines:IMG_0998.jpg"/>
          <p:cNvPicPr/>
          <p:nvPr/>
        </p:nvPicPr>
        <p:blipFill rotWithShape="1">
          <a:blip r:embed="rId3" cstate="print">
            <a:extLst>
              <a:ext uri="{28A0092B-C50C-407E-A947-70E740481C1C}">
                <a14:useLocalDpi xmlns:a14="http://schemas.microsoft.com/office/drawing/2010/main" xmlns=""/>
              </a:ext>
            </a:extLst>
          </a:blip>
          <a:srcRect/>
          <a:stretch/>
        </p:blipFill>
        <p:spPr bwMode="auto">
          <a:xfrm>
            <a:off x="533400" y="533400"/>
            <a:ext cx="3727869" cy="5638800"/>
          </a:xfrm>
          <a:prstGeom prst="rect">
            <a:avLst/>
          </a:prstGeom>
          <a:noFill/>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34261465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00400" y="381000"/>
            <a:ext cx="2747868" cy="707886"/>
          </a:xfrm>
          <a:prstGeom prst="rect">
            <a:avLst/>
          </a:prstGeom>
          <a:noFill/>
        </p:spPr>
        <p:txBody>
          <a:bodyPr wrap="none" rtlCol="0">
            <a:spAutoFit/>
          </a:bodyPr>
          <a:lstStyle/>
          <a:p>
            <a:r>
              <a:rPr lang="en-US" sz="4000" b="1" dirty="0" smtClean="0">
                <a:latin typeface="Arial Bold"/>
                <a:cs typeface="Arial Bold"/>
              </a:rPr>
              <a:t>The Pulley</a:t>
            </a:r>
            <a:endParaRPr lang="en-US" sz="4000" b="1" dirty="0">
              <a:latin typeface="Arial Bold"/>
              <a:cs typeface="Arial Bold"/>
            </a:endParaRPr>
          </a:p>
        </p:txBody>
      </p:sp>
      <p:pic>
        <p:nvPicPr>
          <p:cNvPr id="4" name="Picture 3"/>
          <p:cNvPicPr>
            <a:picLocks noChangeAspect="1"/>
          </p:cNvPicPr>
          <p:nvPr/>
        </p:nvPicPr>
        <p:blipFill>
          <a:blip r:embed="rId2" cstate="print"/>
          <a:stretch>
            <a:fillRect/>
          </a:stretch>
        </p:blipFill>
        <p:spPr>
          <a:xfrm>
            <a:off x="1524000" y="1371600"/>
            <a:ext cx="4074602" cy="2526253"/>
          </a:xfrm>
          <a:prstGeom prst="rect">
            <a:avLst/>
          </a:prstGeom>
        </p:spPr>
      </p:pic>
      <p:sp>
        <p:nvSpPr>
          <p:cNvPr id="5" name="Rectangle 4"/>
          <p:cNvSpPr/>
          <p:nvPr/>
        </p:nvSpPr>
        <p:spPr>
          <a:xfrm>
            <a:off x="346387" y="3995677"/>
            <a:ext cx="8582724" cy="2585323"/>
          </a:xfrm>
          <a:prstGeom prst="rect">
            <a:avLst/>
          </a:prstGeom>
        </p:spPr>
        <p:txBody>
          <a:bodyPr wrap="square">
            <a:spAutoFit/>
          </a:bodyPr>
          <a:lstStyle/>
          <a:p>
            <a:r>
              <a:rPr lang="en-US" dirty="0" smtClean="0"/>
              <a:t>“The </a:t>
            </a:r>
            <a:r>
              <a:rPr lang="en-US" dirty="0"/>
              <a:t>pulley is a way of getting force to go around </a:t>
            </a:r>
            <a:r>
              <a:rPr lang="en-US" dirty="0" smtClean="0"/>
              <a:t>corners…”</a:t>
            </a:r>
            <a:endParaRPr lang="en-US" dirty="0"/>
          </a:p>
          <a:p>
            <a:endParaRPr lang="en-US" dirty="0" smtClean="0"/>
          </a:p>
          <a:p>
            <a:r>
              <a:rPr lang="en-US" dirty="0" smtClean="0"/>
              <a:t>“The </a:t>
            </a:r>
            <a:r>
              <a:rPr lang="en-US" dirty="0"/>
              <a:t>patella, or knee cap, allows your thigh muscles to lift your lower leg without crushing the knee joint. If the quadriceps were connected directly to your shin, every time it contracted, the bones of the lower leg would grind into the base of the femur, and it would take a lot of effort to move. But by routing the connection over the top of the patella, evolution changed the geometry--when the quad pulls on the lower leg, the force comes from in front of the shin, rather than from directly above, so the shin moves easily</a:t>
            </a:r>
            <a:r>
              <a:rPr lang="en-US" dirty="0" smtClean="0"/>
              <a:t>.”</a:t>
            </a:r>
            <a:endParaRPr lang="en-US" dirty="0"/>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096000" y="381000"/>
            <a:ext cx="2486025" cy="304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TextBox 5"/>
          <p:cNvSpPr txBox="1"/>
          <p:nvPr/>
        </p:nvSpPr>
        <p:spPr>
          <a:xfrm>
            <a:off x="8077200" y="17417"/>
            <a:ext cx="1133644" cy="461665"/>
          </a:xfrm>
          <a:prstGeom prst="rect">
            <a:avLst/>
          </a:prstGeom>
          <a:noFill/>
        </p:spPr>
        <p:txBody>
          <a:bodyPr wrap="none" rtlCol="0">
            <a:spAutoFit/>
          </a:bodyPr>
          <a:lstStyle/>
          <a:p>
            <a:r>
              <a:rPr lang="en-US" sz="2400" dirty="0" smtClean="0"/>
              <a:t>(pg. 14)</a:t>
            </a:r>
            <a:endParaRPr lang="en-US" sz="2400" dirty="0"/>
          </a:p>
        </p:txBody>
      </p:sp>
    </p:spTree>
    <p:extLst>
      <p:ext uri="{BB962C8B-B14F-4D97-AF65-F5344CB8AC3E}">
        <p14:creationId xmlns:p14="http://schemas.microsoft.com/office/powerpoint/2010/main" xmlns="" val="19506610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a:bodyPr>
          <a:lstStyle/>
          <a:p>
            <a:r>
              <a:rPr lang="en-US" sz="4000" b="1" dirty="0" smtClean="0"/>
              <a:t>Lesson Plan #2: Inquiry Activity</a:t>
            </a:r>
            <a:endParaRPr lang="en-US" sz="4000" b="1" dirty="0"/>
          </a:p>
        </p:txBody>
      </p:sp>
      <p:sp>
        <p:nvSpPr>
          <p:cNvPr id="3" name="Content Placeholder 2"/>
          <p:cNvSpPr>
            <a:spLocks noGrp="1"/>
          </p:cNvSpPr>
          <p:nvPr>
            <p:ph idx="1"/>
          </p:nvPr>
        </p:nvSpPr>
        <p:spPr>
          <a:xfrm>
            <a:off x="457200" y="1752600"/>
            <a:ext cx="8763000" cy="5105400"/>
          </a:xfrm>
        </p:spPr>
        <p:txBody>
          <a:bodyPr>
            <a:normAutofit/>
          </a:bodyPr>
          <a:lstStyle/>
          <a:p>
            <a:pPr marL="0" indent="0">
              <a:buNone/>
            </a:pPr>
            <a:r>
              <a:rPr lang="en-US" sz="4000" dirty="0" smtClean="0">
                <a:solidFill>
                  <a:srgbClr val="C00000"/>
                </a:solidFill>
              </a:rPr>
              <a:t>Using the materials at your table, try to </a:t>
            </a:r>
            <a:r>
              <a:rPr lang="en-US" sz="4000" b="1" dirty="0" smtClean="0">
                <a:solidFill>
                  <a:srgbClr val="C00000"/>
                </a:solidFill>
              </a:rPr>
              <a:t>build a pulley system </a:t>
            </a:r>
            <a:r>
              <a:rPr lang="en-US" sz="4000" dirty="0" smtClean="0">
                <a:solidFill>
                  <a:srgbClr val="C00000"/>
                </a:solidFill>
              </a:rPr>
              <a:t>to pass messages to a classmate seated across the room.</a:t>
            </a:r>
          </a:p>
        </p:txBody>
      </p:sp>
      <p:sp>
        <p:nvSpPr>
          <p:cNvPr id="5" name="TextBox 4"/>
          <p:cNvSpPr txBox="1"/>
          <p:nvPr/>
        </p:nvSpPr>
        <p:spPr>
          <a:xfrm>
            <a:off x="8077200" y="17417"/>
            <a:ext cx="1133644" cy="461665"/>
          </a:xfrm>
          <a:prstGeom prst="rect">
            <a:avLst/>
          </a:prstGeom>
          <a:noFill/>
        </p:spPr>
        <p:txBody>
          <a:bodyPr wrap="none" rtlCol="0">
            <a:spAutoFit/>
          </a:bodyPr>
          <a:lstStyle/>
          <a:p>
            <a:r>
              <a:rPr lang="en-US" sz="2400" dirty="0" smtClean="0"/>
              <a:t>(pg. 14)</a:t>
            </a:r>
            <a:endParaRPr lang="en-US" sz="2400" dirty="0"/>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09800" y="3709987"/>
            <a:ext cx="4543524" cy="31480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8054451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cintosh HD:Users:Kendra:Dropbox:SLED:photos of classroom built simple machines:IMG_1018.jpg"/>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1143000" y="838200"/>
            <a:ext cx="6777672" cy="5193665"/>
          </a:xfrm>
          <a:prstGeom prst="rect">
            <a:avLst/>
          </a:prstGeom>
          <a:noFill/>
          <a:ln>
            <a:noFill/>
          </a:ln>
        </p:spPr>
      </p:pic>
    </p:spTree>
    <p:extLst>
      <p:ext uri="{BB962C8B-B14F-4D97-AF65-F5344CB8AC3E}">
        <p14:creationId xmlns:p14="http://schemas.microsoft.com/office/powerpoint/2010/main" xmlns="" val="257601240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38400" y="76200"/>
            <a:ext cx="4237057" cy="646331"/>
          </a:xfrm>
          <a:prstGeom prst="rect">
            <a:avLst/>
          </a:prstGeom>
          <a:noFill/>
        </p:spPr>
        <p:txBody>
          <a:bodyPr wrap="none" rtlCol="0">
            <a:spAutoFit/>
          </a:bodyPr>
          <a:lstStyle/>
          <a:p>
            <a:r>
              <a:rPr lang="en-US" sz="3600" b="1" dirty="0" smtClean="0">
                <a:latin typeface="Arial Bold"/>
                <a:cs typeface="Arial Bold"/>
              </a:rPr>
              <a:t>The Inclined Plane</a:t>
            </a:r>
            <a:endParaRPr lang="en-US" sz="3600" b="1" dirty="0">
              <a:latin typeface="Arial Bold"/>
              <a:cs typeface="Arial Bold"/>
            </a:endParaRPr>
          </a:p>
        </p:txBody>
      </p:sp>
      <p:sp>
        <p:nvSpPr>
          <p:cNvPr id="3" name="TextBox 2"/>
          <p:cNvSpPr txBox="1"/>
          <p:nvPr/>
        </p:nvSpPr>
        <p:spPr>
          <a:xfrm>
            <a:off x="266823" y="6151540"/>
            <a:ext cx="4098390" cy="461665"/>
          </a:xfrm>
          <a:prstGeom prst="rect">
            <a:avLst/>
          </a:prstGeom>
          <a:noFill/>
        </p:spPr>
        <p:txBody>
          <a:bodyPr wrap="square" rtlCol="0">
            <a:spAutoFit/>
          </a:bodyPr>
          <a:lstStyle/>
          <a:p>
            <a:r>
              <a:rPr lang="en-US" sz="2400" dirty="0" smtClean="0"/>
              <a:t>Penguins, too!</a:t>
            </a:r>
            <a:endParaRPr lang="en-US" sz="2400" dirty="0"/>
          </a:p>
        </p:txBody>
      </p:sp>
      <p:sp>
        <p:nvSpPr>
          <p:cNvPr id="4" name="TextBox 3"/>
          <p:cNvSpPr txBox="1"/>
          <p:nvPr/>
        </p:nvSpPr>
        <p:spPr>
          <a:xfrm>
            <a:off x="3752940" y="6188238"/>
            <a:ext cx="5106536" cy="369332"/>
          </a:xfrm>
          <a:prstGeom prst="rect">
            <a:avLst/>
          </a:prstGeom>
          <a:noFill/>
        </p:spPr>
        <p:txBody>
          <a:bodyPr wrap="none" rtlCol="0">
            <a:spAutoFit/>
          </a:bodyPr>
          <a:lstStyle/>
          <a:p>
            <a:r>
              <a:rPr lang="en-US" dirty="0" smtClean="0">
                <a:hlinkClick r:id="rId2"/>
              </a:rPr>
              <a:t>http://</a:t>
            </a:r>
            <a:r>
              <a:rPr lang="en-US" dirty="0" err="1" smtClean="0">
                <a:hlinkClick r:id="rId2"/>
              </a:rPr>
              <a:t>www.youtube.com</a:t>
            </a:r>
            <a:r>
              <a:rPr lang="en-US" dirty="0" smtClean="0">
                <a:hlinkClick r:id="rId2"/>
              </a:rPr>
              <a:t>/</a:t>
            </a:r>
            <a:r>
              <a:rPr lang="en-US" dirty="0" err="1" smtClean="0">
                <a:hlinkClick r:id="rId2"/>
              </a:rPr>
              <a:t>watch?v</a:t>
            </a:r>
            <a:r>
              <a:rPr lang="en-US" dirty="0" smtClean="0">
                <a:hlinkClick r:id="rId2"/>
              </a:rPr>
              <a:t>=CkMzHGA8GgM</a:t>
            </a:r>
            <a:endParaRPr lang="en-US" dirty="0"/>
          </a:p>
        </p:txBody>
      </p:sp>
      <p:pic>
        <p:nvPicPr>
          <p:cNvPr id="5" name="Picture 4"/>
          <p:cNvPicPr>
            <a:picLocks noChangeAspect="1"/>
          </p:cNvPicPr>
          <p:nvPr/>
        </p:nvPicPr>
        <p:blipFill rotWithShape="1">
          <a:blip r:embed="rId3" cstate="print"/>
          <a:srcRect l="28316" r="28805"/>
          <a:stretch/>
        </p:blipFill>
        <p:spPr>
          <a:xfrm>
            <a:off x="5428671" y="783491"/>
            <a:ext cx="3430805" cy="5334000"/>
          </a:xfrm>
          <a:prstGeom prst="rect">
            <a:avLst/>
          </a:prstGeom>
        </p:spPr>
      </p:pic>
      <p:sp>
        <p:nvSpPr>
          <p:cNvPr id="6" name="TextBox 5"/>
          <p:cNvSpPr txBox="1"/>
          <p:nvPr/>
        </p:nvSpPr>
        <p:spPr>
          <a:xfrm>
            <a:off x="3886200" y="990600"/>
            <a:ext cx="1585206" cy="954107"/>
          </a:xfrm>
          <a:prstGeom prst="rect">
            <a:avLst/>
          </a:prstGeom>
          <a:noFill/>
        </p:spPr>
        <p:txBody>
          <a:bodyPr wrap="square" rtlCol="0">
            <a:spAutoFit/>
          </a:bodyPr>
          <a:lstStyle/>
          <a:p>
            <a:r>
              <a:rPr lang="en-US" sz="2800" dirty="0" smtClean="0"/>
              <a:t>Cats like them.</a:t>
            </a:r>
            <a:endParaRPr lang="en-US" sz="2800" dirty="0"/>
          </a:p>
        </p:txBody>
      </p:sp>
      <p:pic>
        <p:nvPicPr>
          <p:cNvPr id="8" name="Picture 7"/>
          <p:cNvPicPr>
            <a:picLocks noChangeAspect="1"/>
          </p:cNvPicPr>
          <p:nvPr/>
        </p:nvPicPr>
        <p:blipFill>
          <a:blip r:embed="rId4" cstate="print"/>
          <a:stretch>
            <a:fillRect/>
          </a:stretch>
        </p:blipFill>
        <p:spPr>
          <a:xfrm>
            <a:off x="206393" y="803887"/>
            <a:ext cx="3542402" cy="5313604"/>
          </a:xfrm>
          <a:prstGeom prst="rect">
            <a:avLst/>
          </a:prstGeom>
        </p:spPr>
      </p:pic>
      <p:sp>
        <p:nvSpPr>
          <p:cNvPr id="9" name="TextBox 8"/>
          <p:cNvSpPr txBox="1"/>
          <p:nvPr/>
        </p:nvSpPr>
        <p:spPr>
          <a:xfrm>
            <a:off x="8077200" y="17417"/>
            <a:ext cx="978153" cy="461665"/>
          </a:xfrm>
          <a:prstGeom prst="rect">
            <a:avLst/>
          </a:prstGeom>
          <a:noFill/>
        </p:spPr>
        <p:txBody>
          <a:bodyPr wrap="none" rtlCol="0">
            <a:spAutoFit/>
          </a:bodyPr>
          <a:lstStyle/>
          <a:p>
            <a:r>
              <a:rPr lang="en-US" sz="2400" dirty="0" smtClean="0"/>
              <a:t>(pg. 8)</a:t>
            </a:r>
            <a:endParaRPr lang="en-US" sz="2400" dirty="0"/>
          </a:p>
        </p:txBody>
      </p:sp>
    </p:spTree>
    <p:extLst>
      <p:ext uri="{BB962C8B-B14F-4D97-AF65-F5344CB8AC3E}">
        <p14:creationId xmlns:p14="http://schemas.microsoft.com/office/powerpoint/2010/main" xmlns="" val="18890041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99823" y="2817541"/>
            <a:ext cx="2845379" cy="2131287"/>
          </a:xfrm>
          <a:prstGeom prst="rect">
            <a:avLst/>
          </a:prstGeom>
        </p:spPr>
      </p:pic>
      <p:pic>
        <p:nvPicPr>
          <p:cNvPr id="5" name="Picture 4"/>
          <p:cNvPicPr>
            <a:picLocks noChangeAspect="1"/>
          </p:cNvPicPr>
          <p:nvPr/>
        </p:nvPicPr>
        <p:blipFill>
          <a:blip r:embed="rId3" cstate="print"/>
          <a:stretch>
            <a:fillRect/>
          </a:stretch>
        </p:blipFill>
        <p:spPr>
          <a:xfrm>
            <a:off x="6082597" y="2813213"/>
            <a:ext cx="2869291" cy="2149198"/>
          </a:xfrm>
          <a:prstGeom prst="rect">
            <a:avLst/>
          </a:prstGeom>
        </p:spPr>
      </p:pic>
      <p:pic>
        <p:nvPicPr>
          <p:cNvPr id="6" name="Picture 5"/>
          <p:cNvPicPr>
            <a:picLocks noChangeAspect="1"/>
          </p:cNvPicPr>
          <p:nvPr/>
        </p:nvPicPr>
        <p:blipFill>
          <a:blip r:embed="rId4" cstate="print"/>
          <a:stretch>
            <a:fillRect/>
          </a:stretch>
        </p:blipFill>
        <p:spPr>
          <a:xfrm>
            <a:off x="3038774" y="2809779"/>
            <a:ext cx="2963427" cy="2139049"/>
          </a:xfrm>
          <a:prstGeom prst="rect">
            <a:avLst/>
          </a:prstGeom>
        </p:spPr>
      </p:pic>
      <p:sp>
        <p:nvSpPr>
          <p:cNvPr id="7" name="TextBox 6"/>
          <p:cNvSpPr txBox="1"/>
          <p:nvPr/>
        </p:nvSpPr>
        <p:spPr>
          <a:xfrm>
            <a:off x="2286000" y="381000"/>
            <a:ext cx="4684296" cy="707886"/>
          </a:xfrm>
          <a:prstGeom prst="rect">
            <a:avLst/>
          </a:prstGeom>
          <a:noFill/>
        </p:spPr>
        <p:txBody>
          <a:bodyPr wrap="none" rtlCol="0">
            <a:spAutoFit/>
          </a:bodyPr>
          <a:lstStyle/>
          <a:p>
            <a:r>
              <a:rPr lang="en-US" sz="4000" b="1" dirty="0" smtClean="0">
                <a:latin typeface="Arial Bold"/>
                <a:cs typeface="Arial Bold"/>
              </a:rPr>
              <a:t>The Inclined Plane</a:t>
            </a:r>
            <a:endParaRPr lang="en-US" sz="4000" b="1" dirty="0">
              <a:latin typeface="Arial Bold"/>
              <a:cs typeface="Arial Bold"/>
            </a:endParaRPr>
          </a:p>
        </p:txBody>
      </p:sp>
      <p:sp>
        <p:nvSpPr>
          <p:cNvPr id="8" name="TextBox 7"/>
          <p:cNvSpPr txBox="1"/>
          <p:nvPr/>
        </p:nvSpPr>
        <p:spPr>
          <a:xfrm>
            <a:off x="8077200" y="17417"/>
            <a:ext cx="978153" cy="461665"/>
          </a:xfrm>
          <a:prstGeom prst="rect">
            <a:avLst/>
          </a:prstGeom>
          <a:noFill/>
        </p:spPr>
        <p:txBody>
          <a:bodyPr wrap="none" rtlCol="0">
            <a:spAutoFit/>
          </a:bodyPr>
          <a:lstStyle/>
          <a:p>
            <a:r>
              <a:rPr lang="en-US" sz="2400" dirty="0" smtClean="0"/>
              <a:t>(pg. 8)</a:t>
            </a:r>
            <a:endParaRPr lang="en-US" sz="2400" dirty="0"/>
          </a:p>
        </p:txBody>
      </p:sp>
    </p:spTree>
    <p:extLst>
      <p:ext uri="{BB962C8B-B14F-4D97-AF65-F5344CB8AC3E}">
        <p14:creationId xmlns:p14="http://schemas.microsoft.com/office/powerpoint/2010/main" xmlns="" val="41730764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94581" y="365414"/>
            <a:ext cx="4237057" cy="646331"/>
          </a:xfrm>
          <a:prstGeom prst="rect">
            <a:avLst/>
          </a:prstGeom>
          <a:noFill/>
        </p:spPr>
        <p:txBody>
          <a:bodyPr wrap="none" rtlCol="0">
            <a:spAutoFit/>
          </a:bodyPr>
          <a:lstStyle/>
          <a:p>
            <a:r>
              <a:rPr lang="en-US" sz="3600" b="1" dirty="0" smtClean="0">
                <a:latin typeface="Arial Bold"/>
                <a:cs typeface="Arial Bold"/>
              </a:rPr>
              <a:t>The Inclined Plane</a:t>
            </a:r>
            <a:endParaRPr lang="en-US" sz="3600" b="1" dirty="0">
              <a:latin typeface="Arial Bold"/>
              <a:cs typeface="Arial Bold"/>
            </a:endParaRPr>
          </a:p>
        </p:txBody>
      </p:sp>
      <p:sp>
        <p:nvSpPr>
          <p:cNvPr id="6" name="Rectangle 5"/>
          <p:cNvSpPr/>
          <p:nvPr/>
        </p:nvSpPr>
        <p:spPr>
          <a:xfrm>
            <a:off x="437589" y="6054746"/>
            <a:ext cx="8196779" cy="646331"/>
          </a:xfrm>
          <a:prstGeom prst="rect">
            <a:avLst/>
          </a:prstGeom>
        </p:spPr>
        <p:txBody>
          <a:bodyPr wrap="square">
            <a:spAutoFit/>
          </a:bodyPr>
          <a:lstStyle/>
          <a:p>
            <a:r>
              <a:rPr lang="en-US" dirty="0"/>
              <a:t>Wing-assisted incline running (WAIR</a:t>
            </a:r>
            <a:r>
              <a:rPr lang="en-US" dirty="0" smtClean="0"/>
              <a:t>): when </a:t>
            </a:r>
            <a:r>
              <a:rPr lang="en-US" dirty="0"/>
              <a:t>a bird flaps its wings to aid </a:t>
            </a:r>
            <a:r>
              <a:rPr lang="en-US" dirty="0" smtClean="0"/>
              <a:t>in </a:t>
            </a:r>
            <a:r>
              <a:rPr lang="en-US" dirty="0"/>
              <a:t>climbing a slope. </a:t>
            </a:r>
            <a:r>
              <a:rPr lang="en-US" dirty="0" smtClean="0"/>
              <a:t>Ground birds use this as an escape strategy.</a:t>
            </a:r>
            <a:endParaRPr lang="en-US" dirty="0"/>
          </a:p>
        </p:txBody>
      </p:sp>
      <p:sp>
        <p:nvSpPr>
          <p:cNvPr id="7" name="Rectangle 6"/>
          <p:cNvSpPr/>
          <p:nvPr/>
        </p:nvSpPr>
        <p:spPr>
          <a:xfrm>
            <a:off x="3991076" y="5133666"/>
            <a:ext cx="4982240" cy="369332"/>
          </a:xfrm>
          <a:prstGeom prst="rect">
            <a:avLst/>
          </a:prstGeom>
        </p:spPr>
        <p:txBody>
          <a:bodyPr wrap="square">
            <a:spAutoFit/>
          </a:bodyPr>
          <a:lstStyle/>
          <a:p>
            <a:r>
              <a:rPr lang="en-US" dirty="0">
                <a:hlinkClick r:id="rId2"/>
              </a:rPr>
              <a:t>http://</a:t>
            </a:r>
            <a:r>
              <a:rPr lang="en-US" dirty="0" err="1">
                <a:hlinkClick r:id="rId2"/>
              </a:rPr>
              <a:t>www.youtube.com</a:t>
            </a:r>
            <a:r>
              <a:rPr lang="en-US" dirty="0">
                <a:hlinkClick r:id="rId2"/>
              </a:rPr>
              <a:t>/</a:t>
            </a:r>
            <a:r>
              <a:rPr lang="en-US" dirty="0" err="1">
                <a:hlinkClick r:id="rId2"/>
              </a:rPr>
              <a:t>watch?v</a:t>
            </a:r>
            <a:r>
              <a:rPr lang="en-US" dirty="0">
                <a:hlinkClick r:id="rId2"/>
              </a:rPr>
              <a:t>=e81J915TEXg</a:t>
            </a:r>
            <a:endParaRPr lang="en-US" dirty="0"/>
          </a:p>
        </p:txBody>
      </p:sp>
      <p:pic>
        <p:nvPicPr>
          <p:cNvPr id="8" name="Picture 7"/>
          <p:cNvPicPr>
            <a:picLocks noChangeAspect="1"/>
          </p:cNvPicPr>
          <p:nvPr/>
        </p:nvPicPr>
        <p:blipFill>
          <a:blip r:embed="rId3" cstate="print"/>
          <a:stretch>
            <a:fillRect/>
          </a:stretch>
        </p:blipFill>
        <p:spPr>
          <a:xfrm>
            <a:off x="437589" y="1088529"/>
            <a:ext cx="2944550" cy="4392801"/>
          </a:xfrm>
          <a:prstGeom prst="rect">
            <a:avLst/>
          </a:prstGeom>
        </p:spPr>
      </p:pic>
      <p:sp>
        <p:nvSpPr>
          <p:cNvPr id="9" name="Rectangle 8"/>
          <p:cNvSpPr/>
          <p:nvPr/>
        </p:nvSpPr>
        <p:spPr>
          <a:xfrm>
            <a:off x="115063" y="5481330"/>
            <a:ext cx="3267076" cy="369332"/>
          </a:xfrm>
          <a:prstGeom prst="rect">
            <a:avLst/>
          </a:prstGeom>
        </p:spPr>
        <p:txBody>
          <a:bodyPr wrap="square">
            <a:spAutoFit/>
          </a:bodyPr>
          <a:lstStyle/>
          <a:p>
            <a:r>
              <a:rPr lang="en-US" dirty="0"/>
              <a:t>J </a:t>
            </a:r>
            <a:r>
              <a:rPr lang="en-US" dirty="0" err="1"/>
              <a:t>Exp</a:t>
            </a:r>
            <a:r>
              <a:rPr lang="en-US" dirty="0"/>
              <a:t> </a:t>
            </a:r>
            <a:r>
              <a:rPr lang="en-US" dirty="0" err="1" smtClean="0"/>
              <a:t>Biol</a:t>
            </a:r>
            <a:r>
              <a:rPr lang="en-US" dirty="0"/>
              <a:t> </a:t>
            </a:r>
            <a:r>
              <a:rPr lang="cs-CZ" dirty="0" smtClean="0"/>
              <a:t>214:2354</a:t>
            </a:r>
            <a:r>
              <a:rPr lang="cs-CZ" dirty="0"/>
              <a:t>-</a:t>
            </a:r>
            <a:r>
              <a:rPr lang="cs-CZ" dirty="0" smtClean="0"/>
              <a:t>2361, 2011</a:t>
            </a:r>
            <a:endParaRPr lang="en-US" dirty="0"/>
          </a:p>
        </p:txBody>
      </p:sp>
      <p:sp>
        <p:nvSpPr>
          <p:cNvPr id="10" name="TextBox 9"/>
          <p:cNvSpPr txBox="1"/>
          <p:nvPr/>
        </p:nvSpPr>
        <p:spPr>
          <a:xfrm>
            <a:off x="8077200" y="17417"/>
            <a:ext cx="978153" cy="461665"/>
          </a:xfrm>
          <a:prstGeom prst="rect">
            <a:avLst/>
          </a:prstGeom>
          <a:noFill/>
        </p:spPr>
        <p:txBody>
          <a:bodyPr wrap="none" rtlCol="0">
            <a:spAutoFit/>
          </a:bodyPr>
          <a:lstStyle/>
          <a:p>
            <a:r>
              <a:rPr lang="en-US" sz="2400" dirty="0" smtClean="0"/>
              <a:t>(pg. 8)</a:t>
            </a:r>
            <a:endParaRPr lang="en-US" sz="2400" dirty="0"/>
          </a:p>
        </p:txBody>
      </p:sp>
    </p:spTree>
    <p:extLst>
      <p:ext uri="{BB962C8B-B14F-4D97-AF65-F5344CB8AC3E}">
        <p14:creationId xmlns:p14="http://schemas.microsoft.com/office/powerpoint/2010/main" xmlns="" val="24422277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smtClean="0"/>
              <a:t>Inclined Plane Online Example</a:t>
            </a:r>
            <a:endParaRPr lang="en-US" b="1" dirty="0"/>
          </a:p>
        </p:txBody>
      </p:sp>
      <p:sp>
        <p:nvSpPr>
          <p:cNvPr id="3" name="Content Placeholder 2"/>
          <p:cNvSpPr>
            <a:spLocks noGrp="1"/>
          </p:cNvSpPr>
          <p:nvPr>
            <p:ph idx="1"/>
          </p:nvPr>
        </p:nvSpPr>
        <p:spPr>
          <a:xfrm>
            <a:off x="457200" y="1295400"/>
            <a:ext cx="8229600" cy="4525963"/>
          </a:xfrm>
        </p:spPr>
        <p:txBody>
          <a:bodyPr/>
          <a:lstStyle/>
          <a:p>
            <a:pPr marL="0" indent="0">
              <a:buNone/>
            </a:pPr>
            <a:r>
              <a:rPr lang="en-US" sz="3600" dirty="0" smtClean="0"/>
              <a:t>Chicago Museum of Science &amp; Industry Simple Machines game</a:t>
            </a:r>
          </a:p>
          <a:p>
            <a:pPr marL="0" indent="0">
              <a:buNone/>
            </a:pPr>
            <a:r>
              <a:rPr lang="en-US" sz="2000" dirty="0"/>
              <a:t>http://www.msichicago.org/fileadmin/Activities/Games/simple_machines/</a:t>
            </a:r>
          </a:p>
        </p:txBody>
      </p:sp>
      <p:sp>
        <p:nvSpPr>
          <p:cNvPr id="4" name="TextBox 3"/>
          <p:cNvSpPr txBox="1"/>
          <p:nvPr/>
        </p:nvSpPr>
        <p:spPr>
          <a:xfrm>
            <a:off x="8077200" y="17417"/>
            <a:ext cx="978153" cy="461665"/>
          </a:xfrm>
          <a:prstGeom prst="rect">
            <a:avLst/>
          </a:prstGeom>
          <a:noFill/>
        </p:spPr>
        <p:txBody>
          <a:bodyPr wrap="none" rtlCol="0">
            <a:spAutoFit/>
          </a:bodyPr>
          <a:lstStyle/>
          <a:p>
            <a:r>
              <a:rPr lang="en-US" sz="2400" dirty="0" smtClean="0"/>
              <a:t>(pg. 8)</a:t>
            </a:r>
            <a:endParaRPr lang="en-US" sz="2400"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71600" y="2971800"/>
            <a:ext cx="6248400" cy="377565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2795904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a:bodyPr>
          <a:lstStyle/>
          <a:p>
            <a:r>
              <a:rPr lang="en-US" sz="4000" b="1" dirty="0" smtClean="0"/>
              <a:t>Lesson Plan #2: Inquiry Activity</a:t>
            </a:r>
            <a:endParaRPr lang="en-US" sz="4000" b="1" dirty="0"/>
          </a:p>
        </p:txBody>
      </p:sp>
      <p:sp>
        <p:nvSpPr>
          <p:cNvPr id="3" name="Content Placeholder 2"/>
          <p:cNvSpPr>
            <a:spLocks noGrp="1"/>
          </p:cNvSpPr>
          <p:nvPr>
            <p:ph idx="1"/>
          </p:nvPr>
        </p:nvSpPr>
        <p:spPr>
          <a:xfrm>
            <a:off x="457200" y="1752600"/>
            <a:ext cx="8763000" cy="5105400"/>
          </a:xfrm>
        </p:spPr>
        <p:txBody>
          <a:bodyPr>
            <a:normAutofit/>
          </a:bodyPr>
          <a:lstStyle/>
          <a:p>
            <a:pPr marL="0" indent="0">
              <a:buNone/>
            </a:pPr>
            <a:r>
              <a:rPr lang="en-US" sz="4000" dirty="0" smtClean="0">
                <a:solidFill>
                  <a:srgbClr val="C00000"/>
                </a:solidFill>
              </a:rPr>
              <a:t>What are the different ways you could construct an </a:t>
            </a:r>
            <a:r>
              <a:rPr lang="en-US" sz="4000" b="1" dirty="0" smtClean="0">
                <a:solidFill>
                  <a:srgbClr val="C00000"/>
                </a:solidFill>
              </a:rPr>
              <a:t>inclined plane </a:t>
            </a:r>
            <a:r>
              <a:rPr lang="en-US" sz="4000" dirty="0" smtClean="0">
                <a:solidFill>
                  <a:srgbClr val="C00000"/>
                </a:solidFill>
              </a:rPr>
              <a:t>using the materials at your </a:t>
            </a:r>
            <a:r>
              <a:rPr lang="en-US" sz="4000" dirty="0" smtClean="0">
                <a:solidFill>
                  <a:srgbClr val="C00000"/>
                </a:solidFill>
              </a:rPr>
              <a:t>table?</a:t>
            </a:r>
            <a:endParaRPr lang="en-US" sz="4000" dirty="0" smtClean="0">
              <a:solidFill>
                <a:srgbClr val="C00000"/>
              </a:solidFill>
            </a:endParaRPr>
          </a:p>
        </p:txBody>
      </p:sp>
    </p:spTree>
    <p:extLst>
      <p:ext uri="{BB962C8B-B14F-4D97-AF65-F5344CB8AC3E}">
        <p14:creationId xmlns:p14="http://schemas.microsoft.com/office/powerpoint/2010/main" xmlns="" val="38284854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Lesson Objectives</a:t>
            </a:r>
            <a:endParaRPr lang="en-US" b="1" dirty="0"/>
          </a:p>
        </p:txBody>
      </p:sp>
      <p:sp>
        <p:nvSpPr>
          <p:cNvPr id="3" name="Content Placeholder 2"/>
          <p:cNvSpPr>
            <a:spLocks noGrp="1"/>
          </p:cNvSpPr>
          <p:nvPr>
            <p:ph idx="1"/>
          </p:nvPr>
        </p:nvSpPr>
        <p:spPr>
          <a:xfrm>
            <a:off x="457200" y="1981200"/>
            <a:ext cx="8229600" cy="4144963"/>
          </a:xfrm>
        </p:spPr>
        <p:txBody>
          <a:bodyPr>
            <a:normAutofit/>
          </a:bodyPr>
          <a:lstStyle/>
          <a:p>
            <a:r>
              <a:rPr lang="en-US" sz="4000" dirty="0" smtClean="0"/>
              <a:t>Identify and describe </a:t>
            </a:r>
            <a:r>
              <a:rPr lang="en-US" sz="4000" b="1" dirty="0" smtClean="0">
                <a:solidFill>
                  <a:srgbClr val="7030A0"/>
                </a:solidFill>
              </a:rPr>
              <a:t>simple machines </a:t>
            </a:r>
            <a:r>
              <a:rPr lang="en-US" sz="4000" dirty="0" smtClean="0"/>
              <a:t>and apply their use to real-world tasks</a:t>
            </a:r>
          </a:p>
          <a:p>
            <a:r>
              <a:rPr lang="en-US" sz="4000" dirty="0" smtClean="0"/>
              <a:t>Define what a </a:t>
            </a:r>
            <a:r>
              <a:rPr lang="en-US" sz="4000" b="1" dirty="0" smtClean="0">
                <a:solidFill>
                  <a:srgbClr val="7030A0"/>
                </a:solidFill>
              </a:rPr>
              <a:t>compound machine </a:t>
            </a:r>
            <a:r>
              <a:rPr lang="en-US" sz="4000" dirty="0" smtClean="0"/>
              <a:t>is and give several examples</a:t>
            </a:r>
            <a:endParaRPr lang="en-US" sz="40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cintosh HD:Users:Kendra:Dropbox:SLED:photos of classroom built simple machines:IMG_1036.JPG"/>
          <p:cNvPicPr/>
          <p:nvPr/>
        </p:nvPicPr>
        <p:blipFill rotWithShape="1">
          <a:blip r:embed="rId2" cstate="print">
            <a:extLst>
              <a:ext uri="{28A0092B-C50C-407E-A947-70E740481C1C}">
                <a14:useLocalDpi xmlns:a14="http://schemas.microsoft.com/office/drawing/2010/main" xmlns=""/>
              </a:ext>
            </a:extLst>
          </a:blip>
          <a:srcRect/>
          <a:stretch/>
        </p:blipFill>
        <p:spPr bwMode="auto">
          <a:xfrm>
            <a:off x="1219200" y="1219200"/>
            <a:ext cx="6667500" cy="4467225"/>
          </a:xfrm>
          <a:prstGeom prst="rect">
            <a:avLst/>
          </a:prstGeom>
          <a:noFill/>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11925339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76600" y="304800"/>
            <a:ext cx="2638543" cy="646331"/>
          </a:xfrm>
          <a:prstGeom prst="rect">
            <a:avLst/>
          </a:prstGeom>
          <a:noFill/>
        </p:spPr>
        <p:txBody>
          <a:bodyPr wrap="none" rtlCol="0">
            <a:spAutoFit/>
          </a:bodyPr>
          <a:lstStyle/>
          <a:p>
            <a:r>
              <a:rPr lang="en-US" sz="3600" b="1" dirty="0" smtClean="0">
                <a:latin typeface="Arial Bold"/>
                <a:cs typeface="Arial Bold"/>
              </a:rPr>
              <a:t>The Wedge</a:t>
            </a:r>
            <a:endParaRPr lang="en-US" sz="3600" b="1" dirty="0">
              <a:latin typeface="Arial Bold"/>
              <a:cs typeface="Arial Bold"/>
            </a:endParaRPr>
          </a:p>
        </p:txBody>
      </p:sp>
      <p:sp>
        <p:nvSpPr>
          <p:cNvPr id="3" name="Rectangle 2"/>
          <p:cNvSpPr/>
          <p:nvPr/>
        </p:nvSpPr>
        <p:spPr>
          <a:xfrm>
            <a:off x="314061" y="6351247"/>
            <a:ext cx="7332132" cy="369332"/>
          </a:xfrm>
          <a:prstGeom prst="rect">
            <a:avLst/>
          </a:prstGeom>
        </p:spPr>
        <p:txBody>
          <a:bodyPr wrap="square">
            <a:spAutoFit/>
          </a:bodyPr>
          <a:lstStyle/>
          <a:p>
            <a:r>
              <a:rPr lang="en-US" dirty="0" smtClean="0"/>
              <a:t>http://</a:t>
            </a:r>
            <a:r>
              <a:rPr lang="en-US" dirty="0" err="1" smtClean="0"/>
              <a:t>www.asknature.org</a:t>
            </a:r>
            <a:r>
              <a:rPr lang="en-US" dirty="0" smtClean="0"/>
              <a:t>/strategy/4c3d00f23cae38c1d23517b6378859ee</a:t>
            </a:r>
            <a:endParaRPr lang="en-US" dirty="0"/>
          </a:p>
        </p:txBody>
      </p:sp>
      <p:pic>
        <p:nvPicPr>
          <p:cNvPr id="4" name="Picture 3"/>
          <p:cNvPicPr>
            <a:picLocks noChangeAspect="1"/>
          </p:cNvPicPr>
          <p:nvPr/>
        </p:nvPicPr>
        <p:blipFill rotWithShape="1">
          <a:blip r:embed="rId2" cstate="print"/>
          <a:srcRect l="10761" r="23882"/>
          <a:stretch/>
        </p:blipFill>
        <p:spPr>
          <a:xfrm>
            <a:off x="314061" y="1721513"/>
            <a:ext cx="4077822" cy="2856868"/>
          </a:xfrm>
          <a:prstGeom prst="rect">
            <a:avLst/>
          </a:prstGeom>
        </p:spPr>
      </p:pic>
      <p:pic>
        <p:nvPicPr>
          <p:cNvPr id="5" name="Picture 4"/>
          <p:cNvPicPr>
            <a:picLocks noChangeAspect="1"/>
          </p:cNvPicPr>
          <p:nvPr/>
        </p:nvPicPr>
        <p:blipFill>
          <a:blip r:embed="rId3" cstate="print"/>
          <a:stretch>
            <a:fillRect/>
          </a:stretch>
        </p:blipFill>
        <p:spPr>
          <a:xfrm>
            <a:off x="4494515" y="1387991"/>
            <a:ext cx="4488426" cy="3545856"/>
          </a:xfrm>
          <a:prstGeom prst="rect">
            <a:avLst/>
          </a:prstGeom>
        </p:spPr>
      </p:pic>
      <p:sp>
        <p:nvSpPr>
          <p:cNvPr id="6" name="TextBox 5"/>
          <p:cNvSpPr txBox="1"/>
          <p:nvPr/>
        </p:nvSpPr>
        <p:spPr>
          <a:xfrm>
            <a:off x="275574" y="5220868"/>
            <a:ext cx="8829939" cy="1200329"/>
          </a:xfrm>
          <a:prstGeom prst="rect">
            <a:avLst/>
          </a:prstGeom>
          <a:noFill/>
        </p:spPr>
        <p:txBody>
          <a:bodyPr wrap="square" rtlCol="0">
            <a:spAutoFit/>
          </a:bodyPr>
          <a:lstStyle/>
          <a:p>
            <a:r>
              <a:rPr lang="en-US" dirty="0" smtClean="0"/>
              <a:t>“If </a:t>
            </a:r>
            <a:r>
              <a:rPr lang="en-US" dirty="0"/>
              <a:t>a kingfisher had a rounded beak, such as on the left, it would push water ahead of it, scaring or displacing the prey. Instead, the wedge-shaped beak and head (right) enters the water without a splash, increasing the changes of a successful hunt. Artist: Emily Harrington. Copyright: All rights reserved</a:t>
            </a:r>
            <a:r>
              <a:rPr lang="en-US" dirty="0" smtClean="0"/>
              <a:t>.”</a:t>
            </a:r>
            <a:endParaRPr lang="en-US" dirty="0"/>
          </a:p>
        </p:txBody>
      </p:sp>
      <p:sp>
        <p:nvSpPr>
          <p:cNvPr id="7" name="TextBox 6"/>
          <p:cNvSpPr txBox="1"/>
          <p:nvPr/>
        </p:nvSpPr>
        <p:spPr>
          <a:xfrm>
            <a:off x="1616478" y="1203325"/>
            <a:ext cx="1673017" cy="369332"/>
          </a:xfrm>
          <a:prstGeom prst="rect">
            <a:avLst/>
          </a:prstGeom>
          <a:noFill/>
        </p:spPr>
        <p:txBody>
          <a:bodyPr wrap="none" rtlCol="0">
            <a:spAutoFit/>
          </a:bodyPr>
          <a:lstStyle/>
          <a:p>
            <a:r>
              <a:rPr lang="en-US" dirty="0" smtClean="0">
                <a:latin typeface="Arial Bold"/>
                <a:cs typeface="Arial Bold"/>
              </a:rPr>
              <a:t>The Kingfisher</a:t>
            </a:r>
            <a:endParaRPr lang="en-US" dirty="0">
              <a:latin typeface="Arial Bold"/>
              <a:cs typeface="Arial Bold"/>
            </a:endParaRPr>
          </a:p>
        </p:txBody>
      </p:sp>
      <p:sp>
        <p:nvSpPr>
          <p:cNvPr id="8" name="TextBox 7"/>
          <p:cNvSpPr txBox="1"/>
          <p:nvPr/>
        </p:nvSpPr>
        <p:spPr>
          <a:xfrm>
            <a:off x="8077200" y="17417"/>
            <a:ext cx="978153" cy="461665"/>
          </a:xfrm>
          <a:prstGeom prst="rect">
            <a:avLst/>
          </a:prstGeom>
          <a:noFill/>
        </p:spPr>
        <p:txBody>
          <a:bodyPr wrap="none" rtlCol="0">
            <a:spAutoFit/>
          </a:bodyPr>
          <a:lstStyle/>
          <a:p>
            <a:r>
              <a:rPr lang="en-US" sz="2400" dirty="0" smtClean="0"/>
              <a:t>(pg. 9)</a:t>
            </a:r>
            <a:endParaRPr lang="en-US" sz="2400" dirty="0"/>
          </a:p>
        </p:txBody>
      </p:sp>
    </p:spTree>
    <p:extLst>
      <p:ext uri="{BB962C8B-B14F-4D97-AF65-F5344CB8AC3E}">
        <p14:creationId xmlns:p14="http://schemas.microsoft.com/office/powerpoint/2010/main" xmlns="" val="18593744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499484" y="1180147"/>
            <a:ext cx="3522234" cy="5228884"/>
          </a:xfrm>
          <a:prstGeom prst="rect">
            <a:avLst/>
          </a:prstGeom>
        </p:spPr>
      </p:pic>
      <p:sp>
        <p:nvSpPr>
          <p:cNvPr id="5" name="TextBox 4"/>
          <p:cNvSpPr txBox="1"/>
          <p:nvPr/>
        </p:nvSpPr>
        <p:spPr>
          <a:xfrm>
            <a:off x="3835926" y="333520"/>
            <a:ext cx="2298626" cy="584776"/>
          </a:xfrm>
          <a:prstGeom prst="rect">
            <a:avLst/>
          </a:prstGeom>
          <a:noFill/>
        </p:spPr>
        <p:txBody>
          <a:bodyPr wrap="none" rtlCol="0">
            <a:spAutoFit/>
          </a:bodyPr>
          <a:lstStyle/>
          <a:p>
            <a:r>
              <a:rPr lang="en-US" sz="3200" dirty="0" smtClean="0">
                <a:latin typeface="Arial Bold"/>
                <a:cs typeface="Arial Bold"/>
              </a:rPr>
              <a:t>The Wedge</a:t>
            </a:r>
            <a:endParaRPr lang="en-US" sz="3200" dirty="0">
              <a:latin typeface="Arial Bold"/>
              <a:cs typeface="Arial Bold"/>
            </a:endParaRPr>
          </a:p>
        </p:txBody>
      </p:sp>
      <p:sp>
        <p:nvSpPr>
          <p:cNvPr id="6" name="Rectangle 5"/>
          <p:cNvSpPr/>
          <p:nvPr/>
        </p:nvSpPr>
        <p:spPr>
          <a:xfrm>
            <a:off x="143525" y="6410567"/>
            <a:ext cx="8105639" cy="369332"/>
          </a:xfrm>
          <a:prstGeom prst="rect">
            <a:avLst/>
          </a:prstGeom>
        </p:spPr>
        <p:txBody>
          <a:bodyPr wrap="square">
            <a:spAutoFit/>
          </a:bodyPr>
          <a:lstStyle/>
          <a:p>
            <a:r>
              <a:rPr lang="en-US" dirty="0" smtClean="0"/>
              <a:t>http://</a:t>
            </a:r>
            <a:r>
              <a:rPr lang="en-US" dirty="0" err="1" smtClean="0"/>
              <a:t>besttravelphotos.me</a:t>
            </a:r>
            <a:r>
              <a:rPr lang="en-US" dirty="0" smtClean="0"/>
              <a:t>/2012/11/14/airborne-fishing-kingfisher-</a:t>
            </a:r>
            <a:r>
              <a:rPr lang="en-US" dirty="0" err="1" smtClean="0"/>
              <a:t>england</a:t>
            </a:r>
            <a:r>
              <a:rPr lang="en-US" dirty="0" smtClean="0"/>
              <a:t>/</a:t>
            </a:r>
            <a:endParaRPr lang="en-US" dirty="0"/>
          </a:p>
        </p:txBody>
      </p:sp>
      <p:sp>
        <p:nvSpPr>
          <p:cNvPr id="7" name="TextBox 6"/>
          <p:cNvSpPr txBox="1"/>
          <p:nvPr/>
        </p:nvSpPr>
        <p:spPr>
          <a:xfrm>
            <a:off x="1013506" y="741599"/>
            <a:ext cx="2261369" cy="369332"/>
          </a:xfrm>
          <a:prstGeom prst="rect">
            <a:avLst/>
          </a:prstGeom>
          <a:noFill/>
        </p:spPr>
        <p:txBody>
          <a:bodyPr wrap="none" rtlCol="0">
            <a:spAutoFit/>
          </a:bodyPr>
          <a:lstStyle/>
          <a:p>
            <a:r>
              <a:rPr lang="en-US" dirty="0" smtClean="0"/>
              <a:t>The Kingfisher fishing!</a:t>
            </a:r>
            <a:endParaRPr lang="en-US" dirty="0"/>
          </a:p>
        </p:txBody>
      </p:sp>
      <p:sp>
        <p:nvSpPr>
          <p:cNvPr id="8" name="Rectangle 7"/>
          <p:cNvSpPr/>
          <p:nvPr/>
        </p:nvSpPr>
        <p:spPr>
          <a:xfrm>
            <a:off x="4338669" y="1438236"/>
            <a:ext cx="4572000" cy="646331"/>
          </a:xfrm>
          <a:prstGeom prst="rect">
            <a:avLst/>
          </a:prstGeom>
        </p:spPr>
        <p:txBody>
          <a:bodyPr>
            <a:spAutoFit/>
          </a:bodyPr>
          <a:lstStyle/>
          <a:p>
            <a:r>
              <a:rPr lang="en-US" dirty="0" smtClean="0">
                <a:hlinkClick r:id="rId3"/>
              </a:rPr>
              <a:t>http://</a:t>
            </a:r>
            <a:r>
              <a:rPr lang="en-US" dirty="0" err="1" smtClean="0">
                <a:hlinkClick r:id="rId3"/>
              </a:rPr>
              <a:t>www.youtube.com</a:t>
            </a:r>
            <a:r>
              <a:rPr lang="en-US" dirty="0" smtClean="0">
                <a:hlinkClick r:id="rId3"/>
              </a:rPr>
              <a:t>/</a:t>
            </a:r>
            <a:r>
              <a:rPr lang="en-US" dirty="0" err="1" smtClean="0">
                <a:hlinkClick r:id="rId3"/>
              </a:rPr>
              <a:t>watch?v</a:t>
            </a:r>
            <a:r>
              <a:rPr lang="en-US" dirty="0" smtClean="0">
                <a:hlinkClick r:id="rId3"/>
              </a:rPr>
              <a:t>=1CsyenHROSE</a:t>
            </a:r>
            <a:endParaRPr lang="en-US" dirty="0"/>
          </a:p>
        </p:txBody>
      </p:sp>
      <p:sp>
        <p:nvSpPr>
          <p:cNvPr id="9" name="Rectangle 8"/>
          <p:cNvSpPr/>
          <p:nvPr/>
        </p:nvSpPr>
        <p:spPr>
          <a:xfrm>
            <a:off x="4338669" y="2939075"/>
            <a:ext cx="4572000" cy="646331"/>
          </a:xfrm>
          <a:prstGeom prst="rect">
            <a:avLst/>
          </a:prstGeom>
        </p:spPr>
        <p:txBody>
          <a:bodyPr>
            <a:spAutoFit/>
          </a:bodyPr>
          <a:lstStyle/>
          <a:p>
            <a:r>
              <a:rPr lang="en-US" dirty="0" smtClean="0">
                <a:hlinkClick r:id="rId4"/>
              </a:rPr>
              <a:t>http://</a:t>
            </a:r>
            <a:r>
              <a:rPr lang="en-US" dirty="0" err="1" smtClean="0">
                <a:hlinkClick r:id="rId4"/>
              </a:rPr>
              <a:t>www.youtube.com</a:t>
            </a:r>
            <a:r>
              <a:rPr lang="en-US" dirty="0" smtClean="0">
                <a:hlinkClick r:id="rId4"/>
              </a:rPr>
              <a:t>/</a:t>
            </a:r>
            <a:r>
              <a:rPr lang="en-US" dirty="0" err="1" smtClean="0">
                <a:hlinkClick r:id="rId4"/>
              </a:rPr>
              <a:t>watch?v</a:t>
            </a:r>
            <a:r>
              <a:rPr lang="en-US" dirty="0" smtClean="0">
                <a:hlinkClick r:id="rId4"/>
              </a:rPr>
              <a:t>=6YRM0sy3xIY</a:t>
            </a:r>
            <a:endParaRPr lang="en-US" dirty="0"/>
          </a:p>
        </p:txBody>
      </p:sp>
      <p:sp>
        <p:nvSpPr>
          <p:cNvPr id="10" name="TextBox 9"/>
          <p:cNvSpPr txBox="1"/>
          <p:nvPr/>
        </p:nvSpPr>
        <p:spPr>
          <a:xfrm>
            <a:off x="8077200" y="17417"/>
            <a:ext cx="978153" cy="461665"/>
          </a:xfrm>
          <a:prstGeom prst="rect">
            <a:avLst/>
          </a:prstGeom>
          <a:noFill/>
        </p:spPr>
        <p:txBody>
          <a:bodyPr wrap="none" rtlCol="0">
            <a:spAutoFit/>
          </a:bodyPr>
          <a:lstStyle/>
          <a:p>
            <a:r>
              <a:rPr lang="en-US" sz="2400" dirty="0" smtClean="0"/>
              <a:t>(pg. 9)</a:t>
            </a:r>
            <a:endParaRPr lang="en-US" sz="2400" dirty="0"/>
          </a:p>
        </p:txBody>
      </p:sp>
    </p:spTree>
    <p:extLst>
      <p:ext uri="{BB962C8B-B14F-4D97-AF65-F5344CB8AC3E}">
        <p14:creationId xmlns:p14="http://schemas.microsoft.com/office/powerpoint/2010/main" xmlns="" val="23144972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a:bodyPr>
          <a:lstStyle/>
          <a:p>
            <a:r>
              <a:rPr lang="en-US" sz="4000" b="1" dirty="0" smtClean="0"/>
              <a:t>Lesson Plan #2: Inquiry Activity</a:t>
            </a:r>
            <a:endParaRPr lang="en-US" sz="4000" b="1" dirty="0"/>
          </a:p>
        </p:txBody>
      </p:sp>
      <p:sp>
        <p:nvSpPr>
          <p:cNvPr id="3" name="Content Placeholder 2"/>
          <p:cNvSpPr>
            <a:spLocks noGrp="1"/>
          </p:cNvSpPr>
          <p:nvPr>
            <p:ph idx="1"/>
          </p:nvPr>
        </p:nvSpPr>
        <p:spPr>
          <a:xfrm>
            <a:off x="457200" y="1752600"/>
            <a:ext cx="8763000" cy="5105400"/>
          </a:xfrm>
        </p:spPr>
        <p:txBody>
          <a:bodyPr>
            <a:normAutofit/>
          </a:bodyPr>
          <a:lstStyle/>
          <a:p>
            <a:pPr marL="0" indent="0">
              <a:buNone/>
            </a:pPr>
            <a:r>
              <a:rPr lang="en-US" sz="4000" dirty="0" smtClean="0">
                <a:solidFill>
                  <a:srgbClr val="C00000"/>
                </a:solidFill>
              </a:rPr>
              <a:t>Activity: watching wedges in action!</a:t>
            </a:r>
          </a:p>
        </p:txBody>
      </p:sp>
      <p:pic>
        <p:nvPicPr>
          <p:cNvPr id="4" name="Picture 3"/>
          <p:cNvPicPr/>
          <p:nvPr/>
        </p:nvPicPr>
        <p:blipFill rotWithShape="1">
          <a:blip r:embed="rId3" cstate="print"/>
          <a:srcRect l="35098" t="21598" r="47084" b="41901"/>
          <a:stretch/>
        </p:blipFill>
        <p:spPr bwMode="auto">
          <a:xfrm>
            <a:off x="2819400" y="2590800"/>
            <a:ext cx="3043872" cy="3954145"/>
          </a:xfrm>
          <a:prstGeom prst="rect">
            <a:avLst/>
          </a:prstGeom>
          <a:ln>
            <a:noFill/>
          </a:ln>
          <a:extLst>
            <a:ext uri="{53640926-AAD7-44D8-BBD7-CCE9431645EC}">
              <a14:shadowObscured xmlns:a14="http://schemas.microsoft.com/office/drawing/2010/main" xmlns=""/>
            </a:ext>
          </a:extLst>
        </p:spPr>
      </p:pic>
      <p:sp>
        <p:nvSpPr>
          <p:cNvPr id="5" name="TextBox 4"/>
          <p:cNvSpPr txBox="1"/>
          <p:nvPr/>
        </p:nvSpPr>
        <p:spPr>
          <a:xfrm>
            <a:off x="8077200" y="17417"/>
            <a:ext cx="978153" cy="461665"/>
          </a:xfrm>
          <a:prstGeom prst="rect">
            <a:avLst/>
          </a:prstGeom>
          <a:noFill/>
        </p:spPr>
        <p:txBody>
          <a:bodyPr wrap="none" rtlCol="0">
            <a:spAutoFit/>
          </a:bodyPr>
          <a:lstStyle/>
          <a:p>
            <a:r>
              <a:rPr lang="en-US" sz="2400" dirty="0" smtClean="0"/>
              <a:t>(pg. 9)</a:t>
            </a:r>
            <a:endParaRPr lang="en-US" sz="2400" dirty="0"/>
          </a:p>
        </p:txBody>
      </p:sp>
    </p:spTree>
    <p:extLst>
      <p:ext uri="{BB962C8B-B14F-4D97-AF65-F5344CB8AC3E}">
        <p14:creationId xmlns:p14="http://schemas.microsoft.com/office/powerpoint/2010/main" xmlns="" val="27523391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a:bodyPr>
          <a:lstStyle/>
          <a:p>
            <a:r>
              <a:rPr lang="en-US" sz="4000" b="1" dirty="0" smtClean="0"/>
              <a:t>Lesson Plan #2: Inquiry Activity</a:t>
            </a:r>
            <a:endParaRPr lang="en-US" sz="4000" b="1" dirty="0"/>
          </a:p>
        </p:txBody>
      </p:sp>
      <p:sp>
        <p:nvSpPr>
          <p:cNvPr id="3" name="Content Placeholder 2"/>
          <p:cNvSpPr>
            <a:spLocks noGrp="1"/>
          </p:cNvSpPr>
          <p:nvPr>
            <p:ph idx="1"/>
          </p:nvPr>
        </p:nvSpPr>
        <p:spPr>
          <a:xfrm>
            <a:off x="457200" y="1752600"/>
            <a:ext cx="8763000" cy="5105400"/>
          </a:xfrm>
        </p:spPr>
        <p:txBody>
          <a:bodyPr>
            <a:normAutofit/>
          </a:bodyPr>
          <a:lstStyle/>
          <a:p>
            <a:pPr marL="0" indent="0">
              <a:buNone/>
            </a:pPr>
            <a:r>
              <a:rPr lang="en-US" sz="4000" dirty="0" smtClean="0">
                <a:solidFill>
                  <a:srgbClr val="C00000"/>
                </a:solidFill>
              </a:rPr>
              <a:t>Try to build a </a:t>
            </a:r>
            <a:r>
              <a:rPr lang="en-US" sz="4000" b="1" dirty="0" smtClean="0">
                <a:solidFill>
                  <a:srgbClr val="C00000"/>
                </a:solidFill>
              </a:rPr>
              <a:t>wedge</a:t>
            </a:r>
            <a:r>
              <a:rPr lang="en-US" sz="4000" dirty="0" smtClean="0">
                <a:solidFill>
                  <a:srgbClr val="C00000"/>
                </a:solidFill>
              </a:rPr>
              <a:t> using the materials at your table!</a:t>
            </a:r>
          </a:p>
        </p:txBody>
      </p:sp>
    </p:spTree>
    <p:extLst>
      <p:ext uri="{BB962C8B-B14F-4D97-AF65-F5344CB8AC3E}">
        <p14:creationId xmlns:p14="http://schemas.microsoft.com/office/powerpoint/2010/main" xmlns="" val="27523391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cintosh HD:Users:Kendra:Dropbox:SLED:photos of classroom built simple machines:IMG_1017.jpg"/>
          <p:cNvPicPr/>
          <p:nvPr/>
        </p:nvPicPr>
        <p:blipFill rotWithShape="1">
          <a:blip r:embed="rId2" cstate="print">
            <a:extLst>
              <a:ext uri="{28A0092B-C50C-407E-A947-70E740481C1C}">
                <a14:useLocalDpi xmlns:a14="http://schemas.microsoft.com/office/drawing/2010/main" xmlns=""/>
              </a:ext>
            </a:extLst>
          </a:blip>
          <a:srcRect/>
          <a:stretch/>
        </p:blipFill>
        <p:spPr bwMode="auto">
          <a:xfrm>
            <a:off x="1219200" y="1143000"/>
            <a:ext cx="6438900" cy="4499610"/>
          </a:xfrm>
          <a:prstGeom prst="rect">
            <a:avLst/>
          </a:prstGeom>
          <a:noFill/>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18502436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2800" y="228600"/>
            <a:ext cx="2492990" cy="646331"/>
          </a:xfrm>
          <a:prstGeom prst="rect">
            <a:avLst/>
          </a:prstGeom>
          <a:noFill/>
        </p:spPr>
        <p:txBody>
          <a:bodyPr wrap="none" rtlCol="0">
            <a:spAutoFit/>
          </a:bodyPr>
          <a:lstStyle/>
          <a:p>
            <a:r>
              <a:rPr lang="en-US" sz="3600" b="1" dirty="0" smtClean="0">
                <a:latin typeface="Arial Bold"/>
                <a:cs typeface="Arial Bold"/>
              </a:rPr>
              <a:t>The Screw</a:t>
            </a:r>
            <a:endParaRPr lang="en-US" sz="3600" b="1" dirty="0">
              <a:latin typeface="Arial Bold"/>
              <a:cs typeface="Arial Bold"/>
            </a:endParaRPr>
          </a:p>
        </p:txBody>
      </p:sp>
      <p:sp>
        <p:nvSpPr>
          <p:cNvPr id="4" name="TextBox 3"/>
          <p:cNvSpPr txBox="1"/>
          <p:nvPr/>
        </p:nvSpPr>
        <p:spPr>
          <a:xfrm>
            <a:off x="2039292" y="912033"/>
            <a:ext cx="5225108" cy="369332"/>
          </a:xfrm>
          <a:prstGeom prst="rect">
            <a:avLst/>
          </a:prstGeom>
          <a:noFill/>
        </p:spPr>
        <p:txBody>
          <a:bodyPr wrap="none" rtlCol="0">
            <a:spAutoFit/>
          </a:bodyPr>
          <a:lstStyle/>
          <a:p>
            <a:r>
              <a:rPr lang="en-US" dirty="0" smtClean="0"/>
              <a:t>Papuan Weevils have leg joints that screw together!</a:t>
            </a:r>
            <a:endParaRPr lang="en-US" dirty="0"/>
          </a:p>
        </p:txBody>
      </p:sp>
      <p:sp>
        <p:nvSpPr>
          <p:cNvPr id="5" name="TextBox 4"/>
          <p:cNvSpPr txBox="1"/>
          <p:nvPr/>
        </p:nvSpPr>
        <p:spPr>
          <a:xfrm>
            <a:off x="102632" y="5526989"/>
            <a:ext cx="8954770" cy="1200329"/>
          </a:xfrm>
          <a:prstGeom prst="rect">
            <a:avLst/>
          </a:prstGeom>
          <a:noFill/>
        </p:spPr>
        <p:txBody>
          <a:bodyPr wrap="square" rtlCol="0">
            <a:spAutoFit/>
          </a:bodyPr>
          <a:lstStyle/>
          <a:p>
            <a:pPr lvl="0"/>
            <a:r>
              <a:rPr lang="en-US" dirty="0" smtClean="0"/>
              <a:t>The nut: The outer part of the joint (the </a:t>
            </a:r>
            <a:r>
              <a:rPr lang="en-US" dirty="0" err="1" smtClean="0"/>
              <a:t>coxa</a:t>
            </a:r>
            <a:r>
              <a:rPr lang="en-US" dirty="0" smtClean="0"/>
              <a:t>) has an inner screw </a:t>
            </a:r>
            <a:r>
              <a:rPr lang="en-US" dirty="0"/>
              <a:t>thread </a:t>
            </a:r>
            <a:r>
              <a:rPr lang="en-US" dirty="0" smtClean="0"/>
              <a:t>(A &amp; B). </a:t>
            </a:r>
            <a:endParaRPr lang="en-US" dirty="0"/>
          </a:p>
          <a:p>
            <a:pPr lvl="0"/>
            <a:r>
              <a:rPr lang="en-US" dirty="0" smtClean="0"/>
              <a:t>The screw: The inner part of the joint (the </a:t>
            </a:r>
            <a:r>
              <a:rPr lang="en-US" dirty="0" err="1" smtClean="0"/>
              <a:t>trocanter</a:t>
            </a:r>
            <a:r>
              <a:rPr lang="en-US" dirty="0" smtClean="0"/>
              <a:t>) has an external screw thread (C &amp; D).</a:t>
            </a:r>
            <a:endParaRPr lang="en-US" dirty="0"/>
          </a:p>
          <a:p>
            <a:r>
              <a:rPr lang="en-US" dirty="0" smtClean="0"/>
              <a:t>The beetles’ muscles pull on the leg to turn the screw!</a:t>
            </a:r>
            <a:r>
              <a:rPr lang="en-US" dirty="0" smtClean="0">
                <a:effectLst/>
              </a:rPr>
              <a:t> </a:t>
            </a:r>
            <a:endParaRPr lang="en-US" dirty="0"/>
          </a:p>
          <a:p>
            <a:endParaRPr lang="en-US" dirty="0"/>
          </a:p>
        </p:txBody>
      </p:sp>
      <p:pic>
        <p:nvPicPr>
          <p:cNvPr id="6" name="Picture 5"/>
          <p:cNvPicPr>
            <a:picLocks noChangeAspect="1"/>
          </p:cNvPicPr>
          <p:nvPr/>
        </p:nvPicPr>
        <p:blipFill>
          <a:blip r:embed="rId2" cstate="print"/>
          <a:stretch>
            <a:fillRect/>
          </a:stretch>
        </p:blipFill>
        <p:spPr>
          <a:xfrm>
            <a:off x="3047185" y="1524000"/>
            <a:ext cx="5397500" cy="3797300"/>
          </a:xfrm>
          <a:prstGeom prst="rect">
            <a:avLst/>
          </a:prstGeom>
        </p:spPr>
      </p:pic>
      <p:pic>
        <p:nvPicPr>
          <p:cNvPr id="7" name="Picture 6"/>
          <p:cNvPicPr>
            <a:picLocks noChangeAspect="1"/>
          </p:cNvPicPr>
          <p:nvPr/>
        </p:nvPicPr>
        <p:blipFill>
          <a:blip r:embed="rId3" cstate="print"/>
          <a:stretch>
            <a:fillRect/>
          </a:stretch>
        </p:blipFill>
        <p:spPr>
          <a:xfrm>
            <a:off x="192438" y="1844700"/>
            <a:ext cx="2423696" cy="3219748"/>
          </a:xfrm>
          <a:prstGeom prst="rect">
            <a:avLst/>
          </a:prstGeom>
        </p:spPr>
      </p:pic>
      <p:sp>
        <p:nvSpPr>
          <p:cNvPr id="8" name="TextBox 7"/>
          <p:cNvSpPr txBox="1"/>
          <p:nvPr/>
        </p:nvSpPr>
        <p:spPr>
          <a:xfrm>
            <a:off x="8077200" y="17417"/>
            <a:ext cx="1133644" cy="461665"/>
          </a:xfrm>
          <a:prstGeom prst="rect">
            <a:avLst/>
          </a:prstGeom>
          <a:noFill/>
        </p:spPr>
        <p:txBody>
          <a:bodyPr wrap="none" rtlCol="0">
            <a:spAutoFit/>
          </a:bodyPr>
          <a:lstStyle/>
          <a:p>
            <a:r>
              <a:rPr lang="en-US" sz="2400" dirty="0" smtClean="0"/>
              <a:t>(pg. 10)</a:t>
            </a:r>
            <a:endParaRPr lang="en-US" sz="2400" dirty="0"/>
          </a:p>
        </p:txBody>
      </p:sp>
    </p:spTree>
    <p:extLst>
      <p:ext uri="{BB962C8B-B14F-4D97-AF65-F5344CB8AC3E}">
        <p14:creationId xmlns:p14="http://schemas.microsoft.com/office/powerpoint/2010/main" xmlns="" val="11281385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a:bodyPr>
          <a:lstStyle/>
          <a:p>
            <a:r>
              <a:rPr lang="en-US" sz="4000" b="1" dirty="0" smtClean="0"/>
              <a:t>Lesson Plan #2: Inquiry Activity</a:t>
            </a:r>
            <a:endParaRPr lang="en-US" sz="4000" b="1" dirty="0"/>
          </a:p>
        </p:txBody>
      </p:sp>
      <p:sp>
        <p:nvSpPr>
          <p:cNvPr id="3" name="Content Placeholder 2"/>
          <p:cNvSpPr>
            <a:spLocks noGrp="1"/>
          </p:cNvSpPr>
          <p:nvPr>
            <p:ph idx="1"/>
          </p:nvPr>
        </p:nvSpPr>
        <p:spPr>
          <a:xfrm>
            <a:off x="457200" y="1752600"/>
            <a:ext cx="8763000" cy="5105400"/>
          </a:xfrm>
        </p:spPr>
        <p:txBody>
          <a:bodyPr>
            <a:normAutofit/>
          </a:bodyPr>
          <a:lstStyle/>
          <a:p>
            <a:pPr marL="0" indent="0">
              <a:buNone/>
            </a:pPr>
            <a:r>
              <a:rPr lang="en-US" sz="4000" dirty="0" smtClean="0">
                <a:solidFill>
                  <a:srgbClr val="C00000"/>
                </a:solidFill>
              </a:rPr>
              <a:t>Activity: watching screws in action!</a:t>
            </a:r>
          </a:p>
        </p:txBody>
      </p:sp>
      <p:sp>
        <p:nvSpPr>
          <p:cNvPr id="5" name="TextBox 4"/>
          <p:cNvSpPr txBox="1"/>
          <p:nvPr/>
        </p:nvSpPr>
        <p:spPr>
          <a:xfrm>
            <a:off x="8077200" y="17417"/>
            <a:ext cx="1133644" cy="461665"/>
          </a:xfrm>
          <a:prstGeom prst="rect">
            <a:avLst/>
          </a:prstGeom>
          <a:noFill/>
        </p:spPr>
        <p:txBody>
          <a:bodyPr wrap="none" rtlCol="0">
            <a:spAutoFit/>
          </a:bodyPr>
          <a:lstStyle/>
          <a:p>
            <a:r>
              <a:rPr lang="en-US" sz="2400" dirty="0" smtClean="0"/>
              <a:t>(pg. 10)</a:t>
            </a:r>
            <a:endParaRPr lang="en-US" sz="2400" dirty="0"/>
          </a:p>
        </p:txBody>
      </p:sp>
      <p:pic>
        <p:nvPicPr>
          <p:cNvPr id="6" name="Picture 5" descr="http://2.bp.blogspot.com/_ZTcfiGQZF3o/S7pVelHfnCI/AAAAAAAACEQ/s5aKqz0E_ug/s320/screw1.jpg">
            <a:hlinkClick r:id="rId3"/>
          </p:cNvPr>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953000" y="2971800"/>
            <a:ext cx="3655695" cy="2895600"/>
          </a:xfrm>
          <a:prstGeom prst="rect">
            <a:avLst/>
          </a:prstGeom>
          <a:noFill/>
          <a:ln>
            <a:noFill/>
          </a:ln>
        </p:spPr>
      </p:pic>
      <p:pic>
        <p:nvPicPr>
          <p:cNvPr id="7" name="Picture 6" descr="http://1.bp.blogspot.com/_ZTcfiGQZF3o/S7pVq-mZXlI/AAAAAAAACEY/3oV4_hYU_8w/s320/screw2.jpg">
            <a:hlinkClick r:id="rId5"/>
          </p:cNvPr>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09600" y="3276600"/>
            <a:ext cx="3882390" cy="2362200"/>
          </a:xfrm>
          <a:prstGeom prst="rect">
            <a:avLst/>
          </a:prstGeom>
          <a:noFill/>
          <a:ln>
            <a:noFill/>
          </a:ln>
        </p:spPr>
      </p:pic>
    </p:spTree>
    <p:extLst>
      <p:ext uri="{BB962C8B-B14F-4D97-AF65-F5344CB8AC3E}">
        <p14:creationId xmlns:p14="http://schemas.microsoft.com/office/powerpoint/2010/main" xmlns="" val="10458416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28784" y="252785"/>
            <a:ext cx="2364750" cy="646331"/>
          </a:xfrm>
          <a:prstGeom prst="rect">
            <a:avLst/>
          </a:prstGeom>
          <a:noFill/>
        </p:spPr>
        <p:txBody>
          <a:bodyPr wrap="none" rtlCol="0">
            <a:spAutoFit/>
          </a:bodyPr>
          <a:lstStyle/>
          <a:p>
            <a:r>
              <a:rPr lang="en-US" sz="3600" b="1" dirty="0" smtClean="0">
                <a:latin typeface="Arial Bold"/>
                <a:cs typeface="Arial Bold"/>
              </a:rPr>
              <a:t>The Lever</a:t>
            </a:r>
            <a:endParaRPr lang="en-US" sz="3600" b="1" dirty="0">
              <a:latin typeface="Arial Bold"/>
              <a:cs typeface="Arial Bold"/>
            </a:endParaRPr>
          </a:p>
        </p:txBody>
      </p:sp>
      <p:sp>
        <p:nvSpPr>
          <p:cNvPr id="4" name="TextBox 3"/>
          <p:cNvSpPr txBox="1"/>
          <p:nvPr/>
        </p:nvSpPr>
        <p:spPr>
          <a:xfrm>
            <a:off x="1051993" y="1011555"/>
            <a:ext cx="5418520" cy="369332"/>
          </a:xfrm>
          <a:prstGeom prst="rect">
            <a:avLst/>
          </a:prstGeom>
          <a:noFill/>
        </p:spPr>
        <p:txBody>
          <a:bodyPr wrap="none" rtlCol="0">
            <a:spAutoFit/>
          </a:bodyPr>
          <a:lstStyle/>
          <a:p>
            <a:r>
              <a:rPr lang="en-US" dirty="0" smtClean="0"/>
              <a:t>Your skeletal muscles work as levers to move your body.</a:t>
            </a:r>
            <a:endParaRPr lang="en-US" dirty="0"/>
          </a:p>
        </p:txBody>
      </p:sp>
      <p:pic>
        <p:nvPicPr>
          <p:cNvPr id="5" name="Picture 4"/>
          <p:cNvPicPr>
            <a:picLocks noChangeAspect="1"/>
          </p:cNvPicPr>
          <p:nvPr/>
        </p:nvPicPr>
        <p:blipFill>
          <a:blip r:embed="rId2" cstate="print"/>
          <a:stretch>
            <a:fillRect/>
          </a:stretch>
        </p:blipFill>
        <p:spPr>
          <a:xfrm>
            <a:off x="1129528" y="1526077"/>
            <a:ext cx="6915360" cy="5186520"/>
          </a:xfrm>
          <a:prstGeom prst="rect">
            <a:avLst/>
          </a:prstGeom>
        </p:spPr>
      </p:pic>
      <p:sp>
        <p:nvSpPr>
          <p:cNvPr id="6" name="TextBox 5"/>
          <p:cNvSpPr txBox="1"/>
          <p:nvPr/>
        </p:nvSpPr>
        <p:spPr>
          <a:xfrm>
            <a:off x="8077200" y="17417"/>
            <a:ext cx="1133644" cy="461665"/>
          </a:xfrm>
          <a:prstGeom prst="rect">
            <a:avLst/>
          </a:prstGeom>
          <a:noFill/>
        </p:spPr>
        <p:txBody>
          <a:bodyPr wrap="none" rtlCol="0">
            <a:spAutoFit/>
          </a:bodyPr>
          <a:lstStyle/>
          <a:p>
            <a:r>
              <a:rPr lang="en-US" sz="2400" dirty="0" smtClean="0"/>
              <a:t>(pg. 12)</a:t>
            </a:r>
            <a:endParaRPr lang="en-US" sz="2400" dirty="0"/>
          </a:p>
        </p:txBody>
      </p:sp>
    </p:spTree>
    <p:extLst>
      <p:ext uri="{BB962C8B-B14F-4D97-AF65-F5344CB8AC3E}">
        <p14:creationId xmlns:p14="http://schemas.microsoft.com/office/powerpoint/2010/main" xmlns="" val="11901606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756922" y="773788"/>
            <a:ext cx="7787314" cy="5840486"/>
          </a:xfrm>
          <a:prstGeom prst="rect">
            <a:avLst/>
          </a:prstGeom>
        </p:spPr>
      </p:pic>
      <p:sp>
        <p:nvSpPr>
          <p:cNvPr id="3" name="TextBox 2"/>
          <p:cNvSpPr txBox="1"/>
          <p:nvPr/>
        </p:nvSpPr>
        <p:spPr>
          <a:xfrm>
            <a:off x="3628784" y="252785"/>
            <a:ext cx="2133918" cy="584776"/>
          </a:xfrm>
          <a:prstGeom prst="rect">
            <a:avLst/>
          </a:prstGeom>
          <a:noFill/>
        </p:spPr>
        <p:txBody>
          <a:bodyPr wrap="none" rtlCol="0">
            <a:spAutoFit/>
          </a:bodyPr>
          <a:lstStyle/>
          <a:p>
            <a:r>
              <a:rPr lang="en-US" sz="3200" b="1" dirty="0" smtClean="0">
                <a:latin typeface="Arial Bold"/>
                <a:cs typeface="Arial Bold"/>
              </a:rPr>
              <a:t>The Lever</a:t>
            </a:r>
            <a:endParaRPr lang="en-US" sz="3200" b="1" dirty="0">
              <a:latin typeface="Arial Bold"/>
              <a:cs typeface="Arial Bold"/>
            </a:endParaRPr>
          </a:p>
        </p:txBody>
      </p:sp>
      <p:sp>
        <p:nvSpPr>
          <p:cNvPr id="5" name="TextBox 4"/>
          <p:cNvSpPr txBox="1"/>
          <p:nvPr/>
        </p:nvSpPr>
        <p:spPr>
          <a:xfrm>
            <a:off x="8077200" y="17417"/>
            <a:ext cx="1133644" cy="461665"/>
          </a:xfrm>
          <a:prstGeom prst="rect">
            <a:avLst/>
          </a:prstGeom>
          <a:noFill/>
        </p:spPr>
        <p:txBody>
          <a:bodyPr wrap="none" rtlCol="0">
            <a:spAutoFit/>
          </a:bodyPr>
          <a:lstStyle/>
          <a:p>
            <a:r>
              <a:rPr lang="en-US" sz="2400" dirty="0" smtClean="0"/>
              <a:t>(pg. 12)</a:t>
            </a:r>
            <a:endParaRPr lang="en-US" sz="2400" dirty="0"/>
          </a:p>
        </p:txBody>
      </p:sp>
    </p:spTree>
    <p:extLst>
      <p:ext uri="{BB962C8B-B14F-4D97-AF65-F5344CB8AC3E}">
        <p14:creationId xmlns:p14="http://schemas.microsoft.com/office/powerpoint/2010/main" xmlns="" val="87065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t>Lesson Vocabulary</a:t>
            </a:r>
            <a:endParaRPr lang="en-US" b="1" dirty="0"/>
          </a:p>
        </p:txBody>
      </p:sp>
      <p:sp>
        <p:nvSpPr>
          <p:cNvPr id="4" name="TextBox 3"/>
          <p:cNvSpPr txBox="1"/>
          <p:nvPr/>
        </p:nvSpPr>
        <p:spPr>
          <a:xfrm>
            <a:off x="8131013" y="17417"/>
            <a:ext cx="1015021" cy="461665"/>
          </a:xfrm>
          <a:prstGeom prst="rect">
            <a:avLst/>
          </a:prstGeom>
          <a:noFill/>
        </p:spPr>
        <p:txBody>
          <a:bodyPr wrap="none" rtlCol="0">
            <a:spAutoFit/>
          </a:bodyPr>
          <a:lstStyle/>
          <a:p>
            <a:r>
              <a:rPr lang="en-US" sz="2400" dirty="0" smtClean="0"/>
              <a:t>(pg. 2)</a:t>
            </a:r>
            <a:endParaRPr lang="en-US" sz="240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xmlns="" val="465572574"/>
              </p:ext>
            </p:extLst>
          </p:nvPr>
        </p:nvGraphicFramePr>
        <p:xfrm>
          <a:off x="304800" y="1010746"/>
          <a:ext cx="8458199" cy="5847254"/>
        </p:xfrm>
        <a:graphic>
          <a:graphicData uri="http://schemas.openxmlformats.org/drawingml/2006/table">
            <a:tbl>
              <a:tblPr firstRow="1" firstCol="1" bandRow="1" bandCol="1">
                <a:tableStyleId>{5C22544A-7EE6-4342-B048-85BDC9FD1C3A}</a:tableStyleId>
              </a:tblPr>
              <a:tblGrid>
                <a:gridCol w="1680223"/>
                <a:gridCol w="4236235"/>
                <a:gridCol w="2541741"/>
              </a:tblGrid>
              <a:tr h="317162">
                <a:tc>
                  <a:txBody>
                    <a:bodyPr/>
                    <a:lstStyle/>
                    <a:p>
                      <a:pPr marL="0" marR="0">
                        <a:spcBef>
                          <a:spcPts val="0"/>
                        </a:spcBef>
                        <a:spcAft>
                          <a:spcPts val="0"/>
                        </a:spcAft>
                      </a:pPr>
                      <a:r>
                        <a:rPr lang="en-US" sz="1800" dirty="0">
                          <a:effectLst/>
                        </a:rPr>
                        <a:t>Term</a:t>
                      </a:r>
                      <a:endParaRPr lang="en-US" sz="1800" dirty="0">
                        <a:effectLst/>
                        <a:latin typeface="Times New Roman"/>
                        <a:ea typeface="Times New Roman"/>
                      </a:endParaRPr>
                    </a:p>
                  </a:txBody>
                  <a:tcPr marL="56647" marR="56647" marT="0" marB="0" anchor="ctr"/>
                </a:tc>
                <a:tc>
                  <a:txBody>
                    <a:bodyPr/>
                    <a:lstStyle/>
                    <a:p>
                      <a:pPr marL="0" marR="0">
                        <a:spcBef>
                          <a:spcPts val="0"/>
                        </a:spcBef>
                        <a:spcAft>
                          <a:spcPts val="0"/>
                        </a:spcAft>
                      </a:pPr>
                      <a:r>
                        <a:rPr lang="en-US" sz="1800">
                          <a:effectLst/>
                        </a:rPr>
                        <a:t>Defined by a scientist or engineer</a:t>
                      </a:r>
                      <a:endParaRPr lang="en-US" sz="1800">
                        <a:effectLst/>
                        <a:latin typeface="Times New Roman"/>
                        <a:ea typeface="Times New Roman"/>
                      </a:endParaRPr>
                    </a:p>
                  </a:txBody>
                  <a:tcPr marL="56647" marR="56647" marT="0" marB="0" anchor="ctr"/>
                </a:tc>
                <a:tc>
                  <a:txBody>
                    <a:bodyPr/>
                    <a:lstStyle/>
                    <a:p>
                      <a:pPr marL="0" marR="0">
                        <a:spcBef>
                          <a:spcPts val="0"/>
                        </a:spcBef>
                        <a:spcAft>
                          <a:spcPts val="0"/>
                        </a:spcAft>
                      </a:pPr>
                      <a:r>
                        <a:rPr lang="en-US" sz="1800" dirty="0">
                          <a:effectLst/>
                        </a:rPr>
                        <a:t>Defined by a 3rd </a:t>
                      </a:r>
                      <a:r>
                        <a:rPr lang="en-US" sz="1800" dirty="0" smtClean="0">
                          <a:effectLst/>
                        </a:rPr>
                        <a:t>grader</a:t>
                      </a:r>
                      <a:endParaRPr lang="en-US" sz="1800" dirty="0">
                        <a:effectLst/>
                        <a:latin typeface="Times New Roman"/>
                        <a:ea typeface="Times New Roman"/>
                      </a:endParaRPr>
                    </a:p>
                  </a:txBody>
                  <a:tcPr marL="56647" marR="56647" marT="0" marB="0" anchor="ctr"/>
                </a:tc>
              </a:tr>
              <a:tr h="317162">
                <a:tc>
                  <a:txBody>
                    <a:bodyPr/>
                    <a:lstStyle/>
                    <a:p>
                      <a:pPr marL="0" marR="0" algn="ctr">
                        <a:spcBef>
                          <a:spcPts val="0"/>
                        </a:spcBef>
                        <a:spcAft>
                          <a:spcPts val="0"/>
                        </a:spcAft>
                      </a:pPr>
                      <a:r>
                        <a:rPr lang="en-US" sz="1800">
                          <a:effectLst/>
                        </a:rPr>
                        <a:t>Simple Machine</a:t>
                      </a:r>
                      <a:endParaRPr lang="en-US" sz="1800">
                        <a:effectLst/>
                        <a:latin typeface="Times New Roman"/>
                        <a:ea typeface="Times New Roman"/>
                      </a:endParaRPr>
                    </a:p>
                  </a:txBody>
                  <a:tcPr marL="56647" marR="56647" marT="0" marB="0" anchor="ctr"/>
                </a:tc>
                <a:tc>
                  <a:txBody>
                    <a:bodyPr/>
                    <a:lstStyle/>
                    <a:p>
                      <a:pPr marL="0" marR="0">
                        <a:spcBef>
                          <a:spcPts val="0"/>
                        </a:spcBef>
                        <a:spcAft>
                          <a:spcPts val="0"/>
                        </a:spcAft>
                      </a:pPr>
                      <a:r>
                        <a:rPr lang="en-US" sz="1400">
                          <a:effectLst/>
                        </a:rPr>
                        <a:t>Simple non-powered devices that change the directions of forces and motions</a:t>
                      </a:r>
                      <a:endParaRPr lang="en-US" sz="1400">
                        <a:effectLst/>
                        <a:latin typeface="Times New Roman"/>
                        <a:ea typeface="Times New Roman"/>
                      </a:endParaRPr>
                    </a:p>
                  </a:txBody>
                  <a:tcPr marL="56647" marR="56647" marT="0" marB="0" anchor="ctr"/>
                </a:tc>
                <a:tc>
                  <a:txBody>
                    <a:bodyPr/>
                    <a:lstStyle/>
                    <a:p>
                      <a:pPr marL="0" marR="0" algn="ctr">
                        <a:spcBef>
                          <a:spcPts val="0"/>
                        </a:spcBef>
                        <a:spcAft>
                          <a:spcPts val="0"/>
                        </a:spcAft>
                      </a:pPr>
                      <a:r>
                        <a:rPr lang="en-US" sz="1400">
                          <a:effectLst/>
                        </a:rPr>
                        <a:t>Tools that make work easier</a:t>
                      </a:r>
                      <a:endParaRPr lang="en-US" sz="1400">
                        <a:effectLst/>
                        <a:latin typeface="Times New Roman"/>
                        <a:ea typeface="Times New Roman"/>
                      </a:endParaRPr>
                    </a:p>
                  </a:txBody>
                  <a:tcPr marL="56647" marR="56647" marT="0" marB="0" anchor="ctr"/>
                </a:tc>
              </a:tr>
              <a:tr h="317162">
                <a:tc>
                  <a:txBody>
                    <a:bodyPr/>
                    <a:lstStyle/>
                    <a:p>
                      <a:pPr marL="0" marR="0" algn="ctr">
                        <a:spcBef>
                          <a:spcPts val="0"/>
                        </a:spcBef>
                        <a:spcAft>
                          <a:spcPts val="0"/>
                        </a:spcAft>
                      </a:pPr>
                      <a:r>
                        <a:rPr lang="en-US" sz="1800">
                          <a:effectLst/>
                        </a:rPr>
                        <a:t>Force</a:t>
                      </a:r>
                      <a:endParaRPr lang="en-US" sz="1800">
                        <a:effectLst/>
                        <a:latin typeface="Times New Roman"/>
                        <a:ea typeface="Times New Roman"/>
                      </a:endParaRPr>
                    </a:p>
                  </a:txBody>
                  <a:tcPr marL="56647" marR="56647" marT="0" marB="0" anchor="ctr"/>
                </a:tc>
                <a:tc>
                  <a:txBody>
                    <a:bodyPr/>
                    <a:lstStyle/>
                    <a:p>
                      <a:pPr marL="0" marR="0">
                        <a:spcBef>
                          <a:spcPts val="0"/>
                        </a:spcBef>
                        <a:spcAft>
                          <a:spcPts val="0"/>
                        </a:spcAft>
                      </a:pPr>
                      <a:r>
                        <a:rPr lang="en-US" sz="1400">
                          <a:effectLst/>
                        </a:rPr>
                        <a:t>Interaction between physical bodies that create a pushing or pulling on the bodies</a:t>
                      </a:r>
                      <a:endParaRPr lang="en-US" sz="1400">
                        <a:effectLst/>
                        <a:latin typeface="Times New Roman"/>
                        <a:ea typeface="Times New Roman"/>
                      </a:endParaRPr>
                    </a:p>
                  </a:txBody>
                  <a:tcPr marL="56647" marR="56647" marT="0" marB="0" anchor="ctr"/>
                </a:tc>
                <a:tc>
                  <a:txBody>
                    <a:bodyPr/>
                    <a:lstStyle/>
                    <a:p>
                      <a:pPr marL="0" marR="0" algn="ctr">
                        <a:spcBef>
                          <a:spcPts val="0"/>
                        </a:spcBef>
                        <a:spcAft>
                          <a:spcPts val="0"/>
                        </a:spcAft>
                      </a:pPr>
                      <a:r>
                        <a:rPr lang="en-US" sz="1400">
                          <a:effectLst/>
                        </a:rPr>
                        <a:t>A push or a pull</a:t>
                      </a:r>
                      <a:endParaRPr lang="en-US" sz="1400">
                        <a:effectLst/>
                        <a:latin typeface="Times New Roman"/>
                        <a:ea typeface="Times New Roman"/>
                      </a:endParaRPr>
                    </a:p>
                  </a:txBody>
                  <a:tcPr marL="56647" marR="56647" marT="0" marB="0" anchor="ctr"/>
                </a:tc>
              </a:tr>
              <a:tr h="317162">
                <a:tc>
                  <a:txBody>
                    <a:bodyPr/>
                    <a:lstStyle/>
                    <a:p>
                      <a:pPr marL="0" marR="0" algn="ctr">
                        <a:spcBef>
                          <a:spcPts val="0"/>
                        </a:spcBef>
                        <a:spcAft>
                          <a:spcPts val="0"/>
                        </a:spcAft>
                      </a:pPr>
                      <a:r>
                        <a:rPr lang="en-US" sz="1800">
                          <a:effectLst/>
                        </a:rPr>
                        <a:t>Work</a:t>
                      </a:r>
                      <a:endParaRPr lang="en-US" sz="1800">
                        <a:effectLst/>
                        <a:latin typeface="Times New Roman"/>
                        <a:ea typeface="Times New Roman"/>
                      </a:endParaRPr>
                    </a:p>
                  </a:txBody>
                  <a:tcPr marL="56647" marR="56647" marT="0" marB="0" anchor="ctr"/>
                </a:tc>
                <a:tc>
                  <a:txBody>
                    <a:bodyPr/>
                    <a:lstStyle/>
                    <a:p>
                      <a:pPr marL="0" marR="0">
                        <a:spcBef>
                          <a:spcPts val="0"/>
                        </a:spcBef>
                        <a:spcAft>
                          <a:spcPts val="0"/>
                        </a:spcAft>
                      </a:pPr>
                      <a:r>
                        <a:rPr lang="en-US" sz="1400">
                          <a:effectLst/>
                        </a:rPr>
                        <a:t>The product of force and motion</a:t>
                      </a:r>
                      <a:endParaRPr lang="en-US" sz="1400">
                        <a:effectLst/>
                        <a:latin typeface="Times New Roman"/>
                        <a:ea typeface="Times New Roman"/>
                      </a:endParaRPr>
                    </a:p>
                  </a:txBody>
                  <a:tcPr marL="56647" marR="56647" marT="0" marB="0" anchor="ctr"/>
                </a:tc>
                <a:tc>
                  <a:txBody>
                    <a:bodyPr/>
                    <a:lstStyle/>
                    <a:p>
                      <a:pPr marL="0" marR="0" algn="ctr">
                        <a:spcBef>
                          <a:spcPts val="0"/>
                        </a:spcBef>
                        <a:spcAft>
                          <a:spcPts val="0"/>
                        </a:spcAft>
                      </a:pPr>
                      <a:r>
                        <a:rPr lang="en-US" sz="1400">
                          <a:effectLst/>
                        </a:rPr>
                        <a:t>When a force moves an object</a:t>
                      </a:r>
                      <a:endParaRPr lang="en-US" sz="1400">
                        <a:effectLst/>
                        <a:latin typeface="Times New Roman"/>
                        <a:ea typeface="Times New Roman"/>
                      </a:endParaRPr>
                    </a:p>
                  </a:txBody>
                  <a:tcPr marL="56647" marR="56647" marT="0" marB="0" anchor="ctr"/>
                </a:tc>
              </a:tr>
              <a:tr h="475743">
                <a:tc>
                  <a:txBody>
                    <a:bodyPr/>
                    <a:lstStyle/>
                    <a:p>
                      <a:pPr marL="0" marR="0" algn="ctr">
                        <a:spcBef>
                          <a:spcPts val="0"/>
                        </a:spcBef>
                        <a:spcAft>
                          <a:spcPts val="0"/>
                        </a:spcAft>
                      </a:pPr>
                      <a:r>
                        <a:rPr lang="en-US" sz="1800">
                          <a:effectLst/>
                        </a:rPr>
                        <a:t>Gravity</a:t>
                      </a:r>
                      <a:endParaRPr lang="en-US" sz="1800">
                        <a:effectLst/>
                        <a:latin typeface="Times New Roman"/>
                        <a:ea typeface="Times New Roman"/>
                      </a:endParaRPr>
                    </a:p>
                  </a:txBody>
                  <a:tcPr marL="56647" marR="56647" marT="0" marB="0" anchor="ctr"/>
                </a:tc>
                <a:tc>
                  <a:txBody>
                    <a:bodyPr/>
                    <a:lstStyle/>
                    <a:p>
                      <a:pPr marL="0" marR="0">
                        <a:spcBef>
                          <a:spcPts val="0"/>
                        </a:spcBef>
                        <a:spcAft>
                          <a:spcPts val="0"/>
                        </a:spcAft>
                      </a:pPr>
                      <a:r>
                        <a:rPr lang="en-US" sz="1400">
                          <a:effectLst/>
                        </a:rPr>
                        <a:t>The force exerted by celestial bodies that acts to pull objects to their centers</a:t>
                      </a:r>
                      <a:endParaRPr lang="en-US" sz="1400">
                        <a:effectLst/>
                        <a:latin typeface="Times New Roman"/>
                        <a:ea typeface="Times New Roman"/>
                      </a:endParaRPr>
                    </a:p>
                  </a:txBody>
                  <a:tcPr marL="56647" marR="56647" marT="0" marB="0" anchor="ctr"/>
                </a:tc>
                <a:tc>
                  <a:txBody>
                    <a:bodyPr/>
                    <a:lstStyle/>
                    <a:p>
                      <a:pPr marL="0" marR="0" algn="ctr">
                        <a:spcBef>
                          <a:spcPts val="0"/>
                        </a:spcBef>
                        <a:spcAft>
                          <a:spcPts val="0"/>
                        </a:spcAft>
                      </a:pPr>
                      <a:r>
                        <a:rPr lang="en-US" sz="1400">
                          <a:effectLst/>
                        </a:rPr>
                        <a:t>The force that keeps us on earth; prevents us from flying into space</a:t>
                      </a:r>
                      <a:endParaRPr lang="en-US" sz="1400">
                        <a:effectLst/>
                        <a:latin typeface="Times New Roman"/>
                        <a:ea typeface="Times New Roman"/>
                      </a:endParaRPr>
                    </a:p>
                  </a:txBody>
                  <a:tcPr marL="56647" marR="56647" marT="0" marB="0" anchor="ctr"/>
                </a:tc>
              </a:tr>
              <a:tr h="792905">
                <a:tc>
                  <a:txBody>
                    <a:bodyPr/>
                    <a:lstStyle/>
                    <a:p>
                      <a:pPr marL="0" marR="0" algn="ctr">
                        <a:spcBef>
                          <a:spcPts val="0"/>
                        </a:spcBef>
                        <a:spcAft>
                          <a:spcPts val="0"/>
                        </a:spcAft>
                      </a:pPr>
                      <a:r>
                        <a:rPr lang="en-US" sz="1800">
                          <a:effectLst/>
                        </a:rPr>
                        <a:t>Friction</a:t>
                      </a:r>
                      <a:endParaRPr lang="en-US" sz="1800">
                        <a:effectLst/>
                        <a:latin typeface="Times New Roman"/>
                        <a:ea typeface="Times New Roman"/>
                      </a:endParaRPr>
                    </a:p>
                  </a:txBody>
                  <a:tcPr marL="56647" marR="56647" marT="0" marB="0" anchor="ctr"/>
                </a:tc>
                <a:tc>
                  <a:txBody>
                    <a:bodyPr/>
                    <a:lstStyle/>
                    <a:p>
                      <a:pPr marL="0" marR="0">
                        <a:spcBef>
                          <a:spcPts val="0"/>
                        </a:spcBef>
                        <a:spcAft>
                          <a:spcPts val="0"/>
                        </a:spcAft>
                      </a:pPr>
                      <a:r>
                        <a:rPr lang="en-US" sz="1400">
                          <a:effectLst/>
                        </a:rPr>
                        <a:t>An force opposing relative motion between objects</a:t>
                      </a:r>
                      <a:endParaRPr lang="en-US" sz="1400">
                        <a:effectLst/>
                        <a:latin typeface="Times New Roman"/>
                        <a:ea typeface="Times New Roman"/>
                      </a:endParaRPr>
                    </a:p>
                  </a:txBody>
                  <a:tcPr marL="56647" marR="56647" marT="0" marB="0" anchor="ctr"/>
                </a:tc>
                <a:tc>
                  <a:txBody>
                    <a:bodyPr/>
                    <a:lstStyle/>
                    <a:p>
                      <a:pPr marL="0" marR="0" algn="ctr">
                        <a:spcBef>
                          <a:spcPts val="0"/>
                        </a:spcBef>
                        <a:spcAft>
                          <a:spcPts val="0"/>
                        </a:spcAft>
                      </a:pPr>
                      <a:r>
                        <a:rPr lang="en-US" sz="1400">
                          <a:effectLst/>
                        </a:rPr>
                        <a:t>A force that holds back the movement of an object (i.e. skating on an ice rink vs. skating on carpet)</a:t>
                      </a:r>
                      <a:endParaRPr lang="en-US" sz="1400">
                        <a:effectLst/>
                        <a:latin typeface="Times New Roman"/>
                        <a:ea typeface="Times New Roman"/>
                      </a:endParaRPr>
                    </a:p>
                  </a:txBody>
                  <a:tcPr marL="56647" marR="56647" marT="0" marB="0" anchor="ctr"/>
                </a:tc>
              </a:tr>
              <a:tr h="317162">
                <a:tc>
                  <a:txBody>
                    <a:bodyPr/>
                    <a:lstStyle/>
                    <a:p>
                      <a:pPr marL="0" marR="0" algn="ctr">
                        <a:spcBef>
                          <a:spcPts val="0"/>
                        </a:spcBef>
                        <a:spcAft>
                          <a:spcPts val="0"/>
                        </a:spcAft>
                      </a:pPr>
                      <a:r>
                        <a:rPr lang="en-US" sz="1800">
                          <a:effectLst/>
                        </a:rPr>
                        <a:t>Incline Plane</a:t>
                      </a:r>
                      <a:endParaRPr lang="en-US" sz="1800">
                        <a:effectLst/>
                        <a:latin typeface="Times New Roman"/>
                        <a:ea typeface="Times New Roman"/>
                      </a:endParaRPr>
                    </a:p>
                  </a:txBody>
                  <a:tcPr marL="56647" marR="56647" marT="0" marB="0" anchor="ctr"/>
                </a:tc>
                <a:tc>
                  <a:txBody>
                    <a:bodyPr/>
                    <a:lstStyle/>
                    <a:p>
                      <a:pPr marL="0" marR="0">
                        <a:spcBef>
                          <a:spcPts val="0"/>
                        </a:spcBef>
                        <a:spcAft>
                          <a:spcPts val="0"/>
                        </a:spcAft>
                      </a:pPr>
                      <a:r>
                        <a:rPr lang="en-US" sz="1400">
                          <a:effectLst/>
                        </a:rPr>
                        <a:t>A planar surface at an angle from horizontal </a:t>
                      </a:r>
                      <a:endParaRPr lang="en-US" sz="1400">
                        <a:effectLst/>
                        <a:latin typeface="Times New Roman"/>
                        <a:ea typeface="Times New Roman"/>
                      </a:endParaRPr>
                    </a:p>
                  </a:txBody>
                  <a:tcPr marL="56647" marR="56647" marT="0" marB="0" anchor="ctr"/>
                </a:tc>
                <a:tc>
                  <a:txBody>
                    <a:bodyPr/>
                    <a:lstStyle/>
                    <a:p>
                      <a:pPr marL="0" marR="0" algn="ctr">
                        <a:spcBef>
                          <a:spcPts val="0"/>
                        </a:spcBef>
                        <a:spcAft>
                          <a:spcPts val="0"/>
                        </a:spcAft>
                      </a:pPr>
                      <a:r>
                        <a:rPr lang="en-US" sz="1400">
                          <a:effectLst/>
                        </a:rPr>
                        <a:t>Helps us move things higher and lower</a:t>
                      </a:r>
                      <a:endParaRPr lang="en-US" sz="1400">
                        <a:effectLst/>
                        <a:latin typeface="Times New Roman"/>
                        <a:ea typeface="Times New Roman"/>
                      </a:endParaRPr>
                    </a:p>
                  </a:txBody>
                  <a:tcPr marL="56647" marR="56647" marT="0" marB="0" anchor="ctr"/>
                </a:tc>
              </a:tr>
              <a:tr h="475743">
                <a:tc>
                  <a:txBody>
                    <a:bodyPr/>
                    <a:lstStyle/>
                    <a:p>
                      <a:pPr marL="0" marR="0" algn="ctr">
                        <a:spcBef>
                          <a:spcPts val="0"/>
                        </a:spcBef>
                        <a:spcAft>
                          <a:spcPts val="0"/>
                        </a:spcAft>
                      </a:pPr>
                      <a:r>
                        <a:rPr lang="en-US" sz="1800">
                          <a:effectLst/>
                        </a:rPr>
                        <a:t>Screw</a:t>
                      </a:r>
                      <a:endParaRPr lang="en-US" sz="1800">
                        <a:effectLst/>
                        <a:latin typeface="Times New Roman"/>
                        <a:ea typeface="Times New Roman"/>
                      </a:endParaRPr>
                    </a:p>
                  </a:txBody>
                  <a:tcPr marL="56647" marR="56647" marT="0" marB="0" anchor="ctr"/>
                </a:tc>
                <a:tc>
                  <a:txBody>
                    <a:bodyPr/>
                    <a:lstStyle/>
                    <a:p>
                      <a:pPr marL="0" marR="0">
                        <a:spcBef>
                          <a:spcPts val="0"/>
                        </a:spcBef>
                        <a:spcAft>
                          <a:spcPts val="0"/>
                        </a:spcAft>
                      </a:pPr>
                      <a:r>
                        <a:rPr lang="en-US" sz="1400">
                          <a:effectLst/>
                        </a:rPr>
                        <a:t>An inclined plane wrapped around a cylinder (round tube)</a:t>
                      </a:r>
                      <a:endParaRPr lang="en-US" sz="1400">
                        <a:effectLst/>
                        <a:latin typeface="Times New Roman"/>
                        <a:ea typeface="Times New Roman"/>
                      </a:endParaRPr>
                    </a:p>
                  </a:txBody>
                  <a:tcPr marL="56647" marR="56647" marT="0" marB="0" anchor="ctr"/>
                </a:tc>
                <a:tc>
                  <a:txBody>
                    <a:bodyPr/>
                    <a:lstStyle/>
                    <a:p>
                      <a:pPr marL="0" marR="0" algn="ctr">
                        <a:spcBef>
                          <a:spcPts val="0"/>
                        </a:spcBef>
                        <a:spcAft>
                          <a:spcPts val="0"/>
                        </a:spcAft>
                      </a:pPr>
                      <a:r>
                        <a:rPr lang="en-US" sz="1400">
                          <a:effectLst/>
                        </a:rPr>
                        <a:t>Holds things together; a long and twisted incline plane</a:t>
                      </a:r>
                      <a:endParaRPr lang="en-US" sz="1400">
                        <a:effectLst/>
                        <a:latin typeface="Times New Roman"/>
                        <a:ea typeface="Times New Roman"/>
                      </a:endParaRPr>
                    </a:p>
                  </a:txBody>
                  <a:tcPr marL="56647" marR="56647" marT="0" marB="0" anchor="ctr"/>
                </a:tc>
              </a:tr>
              <a:tr h="317162">
                <a:tc>
                  <a:txBody>
                    <a:bodyPr/>
                    <a:lstStyle/>
                    <a:p>
                      <a:pPr marL="0" marR="0" algn="ctr">
                        <a:spcBef>
                          <a:spcPts val="0"/>
                        </a:spcBef>
                        <a:spcAft>
                          <a:spcPts val="0"/>
                        </a:spcAft>
                      </a:pPr>
                      <a:r>
                        <a:rPr lang="en-US" sz="1800">
                          <a:effectLst/>
                        </a:rPr>
                        <a:t>Wedge</a:t>
                      </a:r>
                      <a:endParaRPr lang="en-US" sz="1800">
                        <a:effectLst/>
                        <a:latin typeface="Times New Roman"/>
                        <a:ea typeface="Times New Roman"/>
                      </a:endParaRPr>
                    </a:p>
                  </a:txBody>
                  <a:tcPr marL="56647" marR="56647" marT="0" marB="0" anchor="ctr"/>
                </a:tc>
                <a:tc>
                  <a:txBody>
                    <a:bodyPr/>
                    <a:lstStyle/>
                    <a:p>
                      <a:pPr marL="0" marR="0">
                        <a:spcBef>
                          <a:spcPts val="0"/>
                        </a:spcBef>
                        <a:spcAft>
                          <a:spcPts val="0"/>
                        </a:spcAft>
                      </a:pPr>
                      <a:r>
                        <a:rPr lang="en-US" sz="1400">
                          <a:effectLst/>
                        </a:rPr>
                        <a:t>Two planar surfaces at small acute angles and coming together at a sharp edge</a:t>
                      </a:r>
                      <a:endParaRPr lang="en-US" sz="1400">
                        <a:effectLst/>
                        <a:latin typeface="Times New Roman"/>
                        <a:ea typeface="Times New Roman"/>
                      </a:endParaRPr>
                    </a:p>
                  </a:txBody>
                  <a:tcPr marL="56647" marR="56647" marT="0" marB="0" anchor="ctr"/>
                </a:tc>
                <a:tc>
                  <a:txBody>
                    <a:bodyPr/>
                    <a:lstStyle/>
                    <a:p>
                      <a:pPr marL="0" marR="0" algn="ctr">
                        <a:spcBef>
                          <a:spcPts val="0"/>
                        </a:spcBef>
                        <a:spcAft>
                          <a:spcPts val="0"/>
                        </a:spcAft>
                      </a:pPr>
                      <a:r>
                        <a:rPr lang="en-US" sz="1400">
                          <a:effectLst/>
                        </a:rPr>
                        <a:t>Splits or cuts objects</a:t>
                      </a:r>
                      <a:endParaRPr lang="en-US" sz="1400">
                        <a:effectLst/>
                        <a:latin typeface="Times New Roman"/>
                        <a:ea typeface="Times New Roman"/>
                      </a:endParaRPr>
                    </a:p>
                  </a:txBody>
                  <a:tcPr marL="56647" marR="56647" marT="0" marB="0" anchor="ctr"/>
                </a:tc>
              </a:tr>
              <a:tr h="317162">
                <a:tc>
                  <a:txBody>
                    <a:bodyPr/>
                    <a:lstStyle/>
                    <a:p>
                      <a:pPr marL="0" marR="0" algn="ctr">
                        <a:spcBef>
                          <a:spcPts val="0"/>
                        </a:spcBef>
                        <a:spcAft>
                          <a:spcPts val="0"/>
                        </a:spcAft>
                      </a:pPr>
                      <a:r>
                        <a:rPr lang="en-US" sz="1800">
                          <a:effectLst/>
                        </a:rPr>
                        <a:t>Lever</a:t>
                      </a:r>
                      <a:endParaRPr lang="en-US" sz="1800">
                        <a:effectLst/>
                        <a:latin typeface="Times New Roman"/>
                        <a:ea typeface="Times New Roman"/>
                      </a:endParaRPr>
                    </a:p>
                  </a:txBody>
                  <a:tcPr marL="56647" marR="56647" marT="0" marB="0" anchor="ctr"/>
                </a:tc>
                <a:tc>
                  <a:txBody>
                    <a:bodyPr/>
                    <a:lstStyle/>
                    <a:p>
                      <a:pPr marL="0" marR="0">
                        <a:spcBef>
                          <a:spcPts val="0"/>
                        </a:spcBef>
                        <a:spcAft>
                          <a:spcPts val="0"/>
                        </a:spcAft>
                      </a:pPr>
                      <a:r>
                        <a:rPr lang="en-US" sz="1400">
                          <a:effectLst/>
                        </a:rPr>
                        <a:t>A rigid object that rotates on a pivot point</a:t>
                      </a:r>
                      <a:endParaRPr lang="en-US" sz="1400">
                        <a:effectLst/>
                        <a:latin typeface="Times New Roman"/>
                        <a:ea typeface="Times New Roman"/>
                      </a:endParaRPr>
                    </a:p>
                  </a:txBody>
                  <a:tcPr marL="56647" marR="56647" marT="0" marB="0" anchor="ctr"/>
                </a:tc>
                <a:tc>
                  <a:txBody>
                    <a:bodyPr/>
                    <a:lstStyle/>
                    <a:p>
                      <a:pPr marL="0" marR="0" algn="ctr">
                        <a:spcBef>
                          <a:spcPts val="0"/>
                        </a:spcBef>
                        <a:spcAft>
                          <a:spcPts val="0"/>
                        </a:spcAft>
                      </a:pPr>
                      <a:r>
                        <a:rPr lang="en-US" sz="1400">
                          <a:effectLst/>
                        </a:rPr>
                        <a:t>Moves things up and down</a:t>
                      </a:r>
                      <a:endParaRPr lang="en-US" sz="1400">
                        <a:effectLst/>
                        <a:latin typeface="Times New Roman"/>
                        <a:ea typeface="Times New Roman"/>
                      </a:endParaRPr>
                    </a:p>
                  </a:txBody>
                  <a:tcPr marL="56647" marR="56647" marT="0" marB="0" anchor="ctr"/>
                </a:tc>
              </a:tr>
              <a:tr h="317162">
                <a:tc>
                  <a:txBody>
                    <a:bodyPr/>
                    <a:lstStyle/>
                    <a:p>
                      <a:pPr marL="0" marR="0" algn="ctr">
                        <a:spcBef>
                          <a:spcPts val="0"/>
                        </a:spcBef>
                        <a:spcAft>
                          <a:spcPts val="0"/>
                        </a:spcAft>
                      </a:pPr>
                      <a:r>
                        <a:rPr lang="en-US" sz="1800">
                          <a:effectLst/>
                        </a:rPr>
                        <a:t>Pulley</a:t>
                      </a:r>
                      <a:endParaRPr lang="en-US" sz="1800">
                        <a:effectLst/>
                        <a:latin typeface="Times New Roman"/>
                        <a:ea typeface="Times New Roman"/>
                      </a:endParaRPr>
                    </a:p>
                  </a:txBody>
                  <a:tcPr marL="56647" marR="56647" marT="0" marB="0" anchor="ctr"/>
                </a:tc>
                <a:tc>
                  <a:txBody>
                    <a:bodyPr/>
                    <a:lstStyle/>
                    <a:p>
                      <a:pPr marL="0" marR="0">
                        <a:spcBef>
                          <a:spcPts val="0"/>
                        </a:spcBef>
                        <a:spcAft>
                          <a:spcPts val="0"/>
                        </a:spcAft>
                      </a:pPr>
                      <a:r>
                        <a:rPr lang="en-US" sz="1400">
                          <a:effectLst/>
                        </a:rPr>
                        <a:t>A wheel that a cord can wrap around to change direction of force</a:t>
                      </a:r>
                      <a:endParaRPr lang="en-US" sz="1400">
                        <a:effectLst/>
                        <a:latin typeface="Times New Roman"/>
                        <a:ea typeface="Times New Roman"/>
                      </a:endParaRPr>
                    </a:p>
                  </a:txBody>
                  <a:tcPr marL="56647" marR="56647" marT="0" marB="0" anchor="ctr"/>
                </a:tc>
                <a:tc>
                  <a:txBody>
                    <a:bodyPr/>
                    <a:lstStyle/>
                    <a:p>
                      <a:pPr marL="0" marR="0" algn="ctr">
                        <a:spcBef>
                          <a:spcPts val="0"/>
                        </a:spcBef>
                        <a:spcAft>
                          <a:spcPts val="0"/>
                        </a:spcAft>
                      </a:pPr>
                      <a:r>
                        <a:rPr lang="en-US" sz="1400">
                          <a:effectLst/>
                        </a:rPr>
                        <a:t>Changes the direction of something</a:t>
                      </a:r>
                      <a:endParaRPr lang="en-US" sz="1400">
                        <a:effectLst/>
                        <a:latin typeface="Times New Roman"/>
                        <a:ea typeface="Times New Roman"/>
                      </a:endParaRPr>
                    </a:p>
                  </a:txBody>
                  <a:tcPr marL="56647" marR="56647" marT="0" marB="0" anchor="ctr"/>
                </a:tc>
              </a:tr>
              <a:tr h="317162">
                <a:tc>
                  <a:txBody>
                    <a:bodyPr/>
                    <a:lstStyle/>
                    <a:p>
                      <a:pPr marL="0" marR="0" algn="ctr">
                        <a:spcBef>
                          <a:spcPts val="0"/>
                        </a:spcBef>
                        <a:spcAft>
                          <a:spcPts val="0"/>
                        </a:spcAft>
                      </a:pPr>
                      <a:r>
                        <a:rPr lang="en-US" sz="1800">
                          <a:effectLst/>
                        </a:rPr>
                        <a:t>Wheel and Axle</a:t>
                      </a:r>
                      <a:endParaRPr lang="en-US" sz="1800">
                        <a:effectLst/>
                        <a:latin typeface="Times New Roman"/>
                        <a:ea typeface="Times New Roman"/>
                      </a:endParaRPr>
                    </a:p>
                  </a:txBody>
                  <a:tcPr marL="56647" marR="56647" marT="0" marB="0" anchor="ctr"/>
                </a:tc>
                <a:tc>
                  <a:txBody>
                    <a:bodyPr/>
                    <a:lstStyle/>
                    <a:p>
                      <a:pPr marL="0" marR="0">
                        <a:spcBef>
                          <a:spcPts val="0"/>
                        </a:spcBef>
                        <a:spcAft>
                          <a:spcPts val="0"/>
                        </a:spcAft>
                      </a:pPr>
                      <a:r>
                        <a:rPr lang="en-US" sz="1400">
                          <a:effectLst/>
                        </a:rPr>
                        <a:t>Two round objects connected by a straight rod</a:t>
                      </a:r>
                      <a:endParaRPr lang="en-US" sz="1400">
                        <a:effectLst/>
                        <a:latin typeface="Times New Roman"/>
                        <a:ea typeface="Times New Roman"/>
                      </a:endParaRPr>
                    </a:p>
                  </a:txBody>
                  <a:tcPr marL="56647" marR="56647" marT="0" marB="0" anchor="ctr"/>
                </a:tc>
                <a:tc>
                  <a:txBody>
                    <a:bodyPr/>
                    <a:lstStyle/>
                    <a:p>
                      <a:pPr marL="0" marR="0" algn="ctr">
                        <a:spcBef>
                          <a:spcPts val="0"/>
                        </a:spcBef>
                        <a:spcAft>
                          <a:spcPts val="0"/>
                        </a:spcAft>
                      </a:pPr>
                      <a:r>
                        <a:rPr lang="en-US" sz="1400">
                          <a:effectLst/>
                        </a:rPr>
                        <a:t>Moves objects by rolling</a:t>
                      </a:r>
                      <a:endParaRPr lang="en-US" sz="1400">
                        <a:effectLst/>
                        <a:latin typeface="Times New Roman"/>
                        <a:ea typeface="Times New Roman"/>
                      </a:endParaRPr>
                    </a:p>
                  </a:txBody>
                  <a:tcPr marL="56647" marR="56647" marT="0" marB="0" anchor="ctr"/>
                </a:tc>
              </a:tr>
              <a:tr h="475743">
                <a:tc>
                  <a:txBody>
                    <a:bodyPr/>
                    <a:lstStyle/>
                    <a:p>
                      <a:pPr marL="0" marR="0" algn="ctr">
                        <a:spcBef>
                          <a:spcPts val="0"/>
                        </a:spcBef>
                        <a:spcAft>
                          <a:spcPts val="0"/>
                        </a:spcAft>
                      </a:pPr>
                      <a:r>
                        <a:rPr lang="en-US" sz="1800" dirty="0">
                          <a:effectLst/>
                        </a:rPr>
                        <a:t>Gear</a:t>
                      </a:r>
                      <a:endParaRPr lang="en-US" sz="1800" dirty="0">
                        <a:effectLst/>
                        <a:latin typeface="Times New Roman"/>
                        <a:ea typeface="Times New Roman"/>
                      </a:endParaRPr>
                    </a:p>
                  </a:txBody>
                  <a:tcPr marL="56647" marR="56647" marT="0" marB="0" anchor="ctr"/>
                </a:tc>
                <a:tc>
                  <a:txBody>
                    <a:bodyPr/>
                    <a:lstStyle/>
                    <a:p>
                      <a:pPr marL="0" marR="0">
                        <a:spcBef>
                          <a:spcPts val="0"/>
                        </a:spcBef>
                        <a:spcAft>
                          <a:spcPts val="0"/>
                        </a:spcAft>
                      </a:pPr>
                      <a:r>
                        <a:rPr lang="en-US" sz="1400">
                          <a:effectLst/>
                        </a:rPr>
                        <a:t>A set of wheels with teeth that engage and cause both wheels to rotate and transmit force</a:t>
                      </a:r>
                      <a:endParaRPr lang="en-US" sz="1400">
                        <a:effectLst/>
                        <a:latin typeface="Times New Roman"/>
                        <a:ea typeface="Times New Roman"/>
                      </a:endParaRPr>
                    </a:p>
                  </a:txBody>
                  <a:tcPr marL="56647" marR="56647" marT="0" marB="0" anchor="ctr"/>
                </a:tc>
                <a:tc>
                  <a:txBody>
                    <a:bodyPr/>
                    <a:lstStyle/>
                    <a:p>
                      <a:pPr marL="0" marR="0" algn="ctr">
                        <a:spcBef>
                          <a:spcPts val="0"/>
                        </a:spcBef>
                        <a:spcAft>
                          <a:spcPts val="0"/>
                        </a:spcAft>
                      </a:pPr>
                      <a:r>
                        <a:rPr lang="en-US" sz="1400" dirty="0">
                          <a:effectLst/>
                        </a:rPr>
                        <a:t>Toothed wheel</a:t>
                      </a:r>
                      <a:endParaRPr lang="en-US" sz="1400" dirty="0">
                        <a:effectLst/>
                        <a:latin typeface="Times New Roman"/>
                        <a:ea typeface="Times New Roman"/>
                      </a:endParaRPr>
                    </a:p>
                  </a:txBody>
                  <a:tcPr marL="56647" marR="56647" marT="0" marB="0" anchor="ctr"/>
                </a:tc>
              </a:tr>
            </a:tbl>
          </a:graphicData>
        </a:graphic>
      </p:graphicFrame>
    </p:spTree>
    <p:extLst>
      <p:ext uri="{BB962C8B-B14F-4D97-AF65-F5344CB8AC3E}">
        <p14:creationId xmlns:p14="http://schemas.microsoft.com/office/powerpoint/2010/main" xmlns="" val="196537484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smtClean="0"/>
              <a:t>Lever Online Example</a:t>
            </a:r>
            <a:endParaRPr lang="en-US" b="1" dirty="0"/>
          </a:p>
        </p:txBody>
      </p:sp>
      <p:sp>
        <p:nvSpPr>
          <p:cNvPr id="3" name="Content Placeholder 2"/>
          <p:cNvSpPr>
            <a:spLocks noGrp="1"/>
          </p:cNvSpPr>
          <p:nvPr>
            <p:ph idx="1"/>
          </p:nvPr>
        </p:nvSpPr>
        <p:spPr>
          <a:xfrm>
            <a:off x="457200" y="1295400"/>
            <a:ext cx="8229600" cy="4525963"/>
          </a:xfrm>
        </p:spPr>
        <p:txBody>
          <a:bodyPr/>
          <a:lstStyle/>
          <a:p>
            <a:pPr marL="0" indent="0">
              <a:buNone/>
            </a:pPr>
            <a:r>
              <a:rPr lang="en-US" sz="3600" dirty="0" smtClean="0"/>
              <a:t>Chicago Museum of Science &amp; Industry Simple Machines game</a:t>
            </a:r>
          </a:p>
          <a:p>
            <a:pPr marL="0" indent="0">
              <a:buNone/>
            </a:pPr>
            <a:r>
              <a:rPr lang="en-US" sz="2000" dirty="0"/>
              <a:t>http://www.msichicago.org/fileadmin/Activities/Games/simple_machines/</a:t>
            </a:r>
          </a:p>
        </p:txBody>
      </p:sp>
      <p:sp>
        <p:nvSpPr>
          <p:cNvPr id="4" name="TextBox 3"/>
          <p:cNvSpPr txBox="1"/>
          <p:nvPr/>
        </p:nvSpPr>
        <p:spPr>
          <a:xfrm>
            <a:off x="8077200" y="17417"/>
            <a:ext cx="1133644" cy="461665"/>
          </a:xfrm>
          <a:prstGeom prst="rect">
            <a:avLst/>
          </a:prstGeom>
          <a:noFill/>
        </p:spPr>
        <p:txBody>
          <a:bodyPr wrap="none" rtlCol="0">
            <a:spAutoFit/>
          </a:bodyPr>
          <a:lstStyle/>
          <a:p>
            <a:r>
              <a:rPr lang="en-US" sz="2400" dirty="0" smtClean="0"/>
              <a:t>(pg. 12)</a:t>
            </a:r>
            <a:endParaRPr lang="en-US" sz="2400" dirty="0"/>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47800" y="3088404"/>
            <a:ext cx="5791200" cy="376088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8928522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a:bodyPr>
          <a:lstStyle/>
          <a:p>
            <a:r>
              <a:rPr lang="en-US" sz="4000" b="1" dirty="0" smtClean="0"/>
              <a:t>Lesson Plan #2: Inquiry Activity</a:t>
            </a:r>
            <a:endParaRPr lang="en-US" sz="4000" b="1" dirty="0"/>
          </a:p>
        </p:txBody>
      </p:sp>
      <p:sp>
        <p:nvSpPr>
          <p:cNvPr id="3" name="Content Placeholder 2"/>
          <p:cNvSpPr>
            <a:spLocks noGrp="1"/>
          </p:cNvSpPr>
          <p:nvPr>
            <p:ph idx="1"/>
          </p:nvPr>
        </p:nvSpPr>
        <p:spPr>
          <a:xfrm>
            <a:off x="457200" y="1752600"/>
            <a:ext cx="8763000" cy="5105400"/>
          </a:xfrm>
        </p:spPr>
        <p:txBody>
          <a:bodyPr>
            <a:normAutofit/>
          </a:bodyPr>
          <a:lstStyle/>
          <a:p>
            <a:pPr marL="0" indent="0">
              <a:buNone/>
            </a:pPr>
            <a:r>
              <a:rPr lang="en-US" sz="4000" dirty="0" smtClean="0">
                <a:solidFill>
                  <a:srgbClr val="C00000"/>
                </a:solidFill>
              </a:rPr>
              <a:t>Try to build a </a:t>
            </a:r>
            <a:r>
              <a:rPr lang="en-US" sz="4000" b="1" dirty="0" smtClean="0">
                <a:solidFill>
                  <a:srgbClr val="C00000"/>
                </a:solidFill>
              </a:rPr>
              <a:t>lever </a:t>
            </a:r>
            <a:r>
              <a:rPr lang="en-US" sz="4000" dirty="0" smtClean="0">
                <a:solidFill>
                  <a:srgbClr val="C00000"/>
                </a:solidFill>
              </a:rPr>
              <a:t>using the materials at your table!</a:t>
            </a:r>
          </a:p>
        </p:txBody>
      </p:sp>
    </p:spTree>
    <p:extLst>
      <p:ext uri="{BB962C8B-B14F-4D97-AF65-F5344CB8AC3E}">
        <p14:creationId xmlns:p14="http://schemas.microsoft.com/office/powerpoint/2010/main" xmlns="" val="14828049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cintosh HD:Users:Kendra:Dropbox:SLED:photos of classroom built simple machines:IMG_1009.jpg"/>
          <p:cNvPicPr/>
          <p:nvPr/>
        </p:nvPicPr>
        <p:blipFill rotWithShape="1">
          <a:blip r:embed="rId2" cstate="print">
            <a:extLst>
              <a:ext uri="{28A0092B-C50C-407E-A947-70E740481C1C}">
                <a14:useLocalDpi xmlns:a14="http://schemas.microsoft.com/office/drawing/2010/main" xmlns=""/>
              </a:ext>
            </a:extLst>
          </a:blip>
          <a:srcRect/>
          <a:stretch/>
        </p:blipFill>
        <p:spPr bwMode="auto">
          <a:xfrm>
            <a:off x="1524000" y="381000"/>
            <a:ext cx="6572250" cy="3040380"/>
          </a:xfrm>
          <a:prstGeom prst="rect">
            <a:avLst/>
          </a:prstGeom>
          <a:noFill/>
          <a:ln>
            <a:noFill/>
          </a:ln>
          <a:extLst>
            <a:ext uri="{53640926-AAD7-44D8-BBD7-CCE9431645EC}">
              <a14:shadowObscured xmlns:a14="http://schemas.microsoft.com/office/drawing/2010/main" xmlns=""/>
            </a:ext>
          </a:extLst>
        </p:spPr>
      </p:pic>
      <p:pic>
        <p:nvPicPr>
          <p:cNvPr id="3" name="Picture 2" descr="Macintosh HD:Users:Kendra:Dropbox:SLED:photos of classroom built simple machines:IMG_1011.jpg"/>
          <p:cNvPicPr/>
          <p:nvPr/>
        </p:nvPicPr>
        <p:blipFill rotWithShape="1">
          <a:blip r:embed="rId3" cstate="print">
            <a:extLst>
              <a:ext uri="{28A0092B-C50C-407E-A947-70E740481C1C}">
                <a14:useLocalDpi xmlns:a14="http://schemas.microsoft.com/office/drawing/2010/main" xmlns=""/>
              </a:ext>
            </a:extLst>
          </a:blip>
          <a:srcRect/>
          <a:stretch/>
        </p:blipFill>
        <p:spPr bwMode="auto">
          <a:xfrm>
            <a:off x="2819400" y="3657600"/>
            <a:ext cx="4076700" cy="2734272"/>
          </a:xfrm>
          <a:prstGeom prst="rect">
            <a:avLst/>
          </a:prstGeom>
          <a:noFill/>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15286080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33600" y="3886200"/>
            <a:ext cx="5462519" cy="369332"/>
          </a:xfrm>
          <a:prstGeom prst="rect">
            <a:avLst/>
          </a:prstGeom>
        </p:spPr>
        <p:txBody>
          <a:bodyPr wrap="square">
            <a:spAutoFit/>
          </a:bodyPr>
          <a:lstStyle/>
          <a:p>
            <a:r>
              <a:rPr lang="en-US" dirty="0">
                <a:hlinkClick r:id="rId2"/>
              </a:rPr>
              <a:t>http://</a:t>
            </a:r>
            <a:r>
              <a:rPr lang="en-US" dirty="0" err="1">
                <a:hlinkClick r:id="rId2"/>
              </a:rPr>
              <a:t>www.youtube.com</a:t>
            </a:r>
            <a:r>
              <a:rPr lang="en-US" dirty="0">
                <a:hlinkClick r:id="rId2"/>
              </a:rPr>
              <a:t>/</a:t>
            </a:r>
            <a:r>
              <a:rPr lang="en-US" dirty="0" err="1">
                <a:hlinkClick r:id="rId2"/>
              </a:rPr>
              <a:t>watch?v</a:t>
            </a:r>
            <a:r>
              <a:rPr lang="en-US" dirty="0">
                <a:hlinkClick r:id="rId2"/>
              </a:rPr>
              <a:t>=ogCp1W7cRZ4</a:t>
            </a:r>
            <a:endParaRPr lang="en-US" dirty="0"/>
          </a:p>
        </p:txBody>
      </p:sp>
      <p:sp>
        <p:nvSpPr>
          <p:cNvPr id="5" name="TextBox 4"/>
          <p:cNvSpPr txBox="1"/>
          <p:nvPr/>
        </p:nvSpPr>
        <p:spPr>
          <a:xfrm>
            <a:off x="685800" y="685800"/>
            <a:ext cx="7696200" cy="2554545"/>
          </a:xfrm>
          <a:prstGeom prst="rect">
            <a:avLst/>
          </a:prstGeom>
          <a:noFill/>
        </p:spPr>
        <p:txBody>
          <a:bodyPr wrap="square" rtlCol="0">
            <a:spAutoFit/>
          </a:bodyPr>
          <a:lstStyle/>
          <a:p>
            <a:pPr algn="ctr"/>
            <a:r>
              <a:rPr lang="en-US" sz="4000" b="1" dirty="0" smtClean="0">
                <a:latin typeface="Arial"/>
                <a:cs typeface="Arial"/>
              </a:rPr>
              <a:t>Combining Simple </a:t>
            </a:r>
            <a:r>
              <a:rPr lang="en-US" sz="4000" b="1" dirty="0" smtClean="0">
                <a:latin typeface="Arial"/>
                <a:cs typeface="Arial"/>
              </a:rPr>
              <a:t>Machines into a </a:t>
            </a:r>
            <a:r>
              <a:rPr lang="en-US" sz="4000" b="1" dirty="0" smtClean="0">
                <a:solidFill>
                  <a:srgbClr val="0070C0"/>
                </a:solidFill>
                <a:latin typeface="Arial"/>
                <a:cs typeface="Arial"/>
              </a:rPr>
              <a:t>Compound Machine</a:t>
            </a:r>
            <a:r>
              <a:rPr lang="en-US" sz="4000" b="1" dirty="0" smtClean="0">
                <a:latin typeface="Arial"/>
                <a:cs typeface="Arial"/>
              </a:rPr>
              <a:t>:</a:t>
            </a:r>
          </a:p>
          <a:p>
            <a:pPr algn="ctr"/>
            <a:r>
              <a:rPr lang="en-US" sz="4000" b="1" dirty="0" smtClean="0">
                <a:latin typeface="Arial"/>
                <a:cs typeface="Arial"/>
              </a:rPr>
              <a:t> </a:t>
            </a:r>
            <a:endParaRPr lang="en-US" sz="4000" b="1" dirty="0" smtClean="0">
              <a:latin typeface="Arial"/>
              <a:cs typeface="Arial"/>
            </a:endParaRPr>
          </a:p>
          <a:p>
            <a:pPr algn="ctr"/>
            <a:r>
              <a:rPr lang="en-US" sz="4000" b="1" dirty="0" smtClean="0">
                <a:latin typeface="Arial"/>
                <a:cs typeface="Arial"/>
              </a:rPr>
              <a:t>the hamster trap.</a:t>
            </a:r>
            <a:endParaRPr lang="en-US" sz="4000" b="1" dirty="0">
              <a:latin typeface="Arial"/>
              <a:cs typeface="Arial"/>
            </a:endParaRPr>
          </a:p>
        </p:txBody>
      </p:sp>
    </p:spTree>
    <p:extLst>
      <p:ext uri="{BB962C8B-B14F-4D97-AF65-F5344CB8AC3E}">
        <p14:creationId xmlns:p14="http://schemas.microsoft.com/office/powerpoint/2010/main" xmlns="" val="277017886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Design Challenge: Save the Wolf!</a:t>
            </a:r>
            <a:endParaRPr lang="en-US" b="1" dirty="0"/>
          </a:p>
        </p:txBody>
      </p:sp>
      <p:sp>
        <p:nvSpPr>
          <p:cNvPr id="3" name="Content Placeholder 2"/>
          <p:cNvSpPr>
            <a:spLocks noGrp="1"/>
          </p:cNvSpPr>
          <p:nvPr>
            <p:ph idx="1"/>
          </p:nvPr>
        </p:nvSpPr>
        <p:spPr/>
        <p:txBody>
          <a:bodyPr>
            <a:noAutofit/>
          </a:bodyPr>
          <a:lstStyle/>
          <a:p>
            <a:pPr marL="0" marR="0" indent="0">
              <a:spcBef>
                <a:spcPts val="0"/>
              </a:spcBef>
              <a:spcAft>
                <a:spcPts val="0"/>
              </a:spcAft>
              <a:buNone/>
            </a:pPr>
            <a:r>
              <a:rPr lang="en-US" sz="2000" dirty="0">
                <a:latin typeface="Comic Sans MS"/>
                <a:ea typeface="Times New Roman"/>
              </a:rPr>
              <a:t>A gray wolf has wandered into an active construction zone on the campus of Purdue University.  The construction zone is not a safe place for the wolf.  Purdue decides to hire the staff of Wolf Park to safely capture and move the wolf from the construction zone to their park in Battleground, Indiana. </a:t>
            </a:r>
            <a:endParaRPr lang="en-US" sz="1600" dirty="0">
              <a:latin typeface="Times New Roman"/>
              <a:ea typeface="Times New Roman"/>
            </a:endParaRPr>
          </a:p>
          <a:p>
            <a:pPr marL="0" marR="0" indent="0">
              <a:spcBef>
                <a:spcPts val="0"/>
              </a:spcBef>
              <a:spcAft>
                <a:spcPts val="0"/>
              </a:spcAft>
              <a:buNone/>
            </a:pPr>
            <a:r>
              <a:rPr lang="en-US" sz="2000" dirty="0">
                <a:latin typeface="Comic Sans MS"/>
                <a:ea typeface="Times New Roman"/>
              </a:rPr>
              <a:t> </a:t>
            </a:r>
            <a:endParaRPr lang="en-US" sz="1600" dirty="0">
              <a:latin typeface="Times New Roman"/>
              <a:ea typeface="Times New Roman"/>
            </a:endParaRPr>
          </a:p>
          <a:p>
            <a:pPr marL="0" marR="0" indent="0">
              <a:spcBef>
                <a:spcPts val="0"/>
              </a:spcBef>
              <a:spcAft>
                <a:spcPts val="0"/>
              </a:spcAft>
              <a:buNone/>
            </a:pPr>
            <a:r>
              <a:rPr lang="en-US" sz="2000" dirty="0">
                <a:latin typeface="Comic Sans MS"/>
                <a:ea typeface="Times New Roman"/>
              </a:rPr>
              <a:t>As a staff member of Wolf Park, you and your team must </a:t>
            </a:r>
            <a:r>
              <a:rPr lang="en-US" sz="2000" b="1" dirty="0">
                <a:latin typeface="Comic Sans MS"/>
                <a:ea typeface="Times New Roman"/>
              </a:rPr>
              <a:t>design a compound machine to safely capture the wolf. </a:t>
            </a:r>
            <a:r>
              <a:rPr lang="en-US" sz="2000" dirty="0">
                <a:latin typeface="Comic Sans MS"/>
                <a:ea typeface="Times New Roman"/>
              </a:rPr>
              <a:t>The machine must be large enough to comfortably contain the wolf and should prevent the wolf from escaping. The machine should be made from at least two classes of simple machines (lever, pulley, wedge, inclined plane, wheel/axel, screw) and should be constructed from the materials provided.</a:t>
            </a:r>
            <a:endParaRPr lang="en-US" sz="1600" dirty="0">
              <a:latin typeface="Times New Roman"/>
              <a:ea typeface="Times New Roman"/>
            </a:endParaRPr>
          </a:p>
          <a:p>
            <a:pPr marL="0" indent="0">
              <a:buNone/>
            </a:pPr>
            <a:endParaRPr lang="en-US" sz="2000" dirty="0"/>
          </a:p>
        </p:txBody>
      </p:sp>
      <p:pic>
        <p:nvPicPr>
          <p:cNvPr id="4" name="Picture 3" descr="Wolf Park"/>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828800" y="5791200"/>
            <a:ext cx="5943600" cy="854075"/>
          </a:xfrm>
          <a:prstGeom prst="rect">
            <a:avLst/>
          </a:prstGeom>
          <a:noFill/>
          <a:ln>
            <a:noFill/>
          </a:ln>
        </p:spPr>
      </p:pic>
      <p:sp>
        <p:nvSpPr>
          <p:cNvPr id="5" name="TextBox 4"/>
          <p:cNvSpPr txBox="1"/>
          <p:nvPr/>
        </p:nvSpPr>
        <p:spPr>
          <a:xfrm>
            <a:off x="8077200" y="17417"/>
            <a:ext cx="1133644" cy="461665"/>
          </a:xfrm>
          <a:prstGeom prst="rect">
            <a:avLst/>
          </a:prstGeom>
          <a:noFill/>
        </p:spPr>
        <p:txBody>
          <a:bodyPr wrap="none" rtlCol="0">
            <a:spAutoFit/>
          </a:bodyPr>
          <a:lstStyle/>
          <a:p>
            <a:r>
              <a:rPr lang="en-US" sz="2400" dirty="0" smtClean="0"/>
              <a:t>(pg. </a:t>
            </a:r>
            <a:r>
              <a:rPr lang="en-US" sz="2400" dirty="0" smtClean="0"/>
              <a:t>16)</a:t>
            </a:r>
            <a:endParaRPr lang="en-US" sz="2400" dirty="0"/>
          </a:p>
        </p:txBody>
      </p:sp>
    </p:spTree>
    <p:extLst>
      <p:ext uri="{BB962C8B-B14F-4D97-AF65-F5344CB8AC3E}">
        <p14:creationId xmlns:p14="http://schemas.microsoft.com/office/powerpoint/2010/main" xmlns="" val="330423733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Assessment</a:t>
            </a:r>
            <a:endParaRPr lang="en-US" b="1" dirty="0"/>
          </a:p>
        </p:txBody>
      </p:sp>
      <p:pic>
        <p:nvPicPr>
          <p:cNvPr id="10241" name="Picture 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8600" y="1600200"/>
            <a:ext cx="4705350" cy="39909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257800" y="1981200"/>
            <a:ext cx="3457575" cy="33432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TextBox 4"/>
          <p:cNvSpPr txBox="1"/>
          <p:nvPr/>
        </p:nvSpPr>
        <p:spPr>
          <a:xfrm>
            <a:off x="8077200" y="17417"/>
            <a:ext cx="1133644" cy="461665"/>
          </a:xfrm>
          <a:prstGeom prst="rect">
            <a:avLst/>
          </a:prstGeom>
          <a:noFill/>
        </p:spPr>
        <p:txBody>
          <a:bodyPr wrap="none" rtlCol="0">
            <a:spAutoFit/>
          </a:bodyPr>
          <a:lstStyle/>
          <a:p>
            <a:r>
              <a:rPr lang="en-US" sz="2400" dirty="0" smtClean="0"/>
              <a:t>(pg. </a:t>
            </a:r>
            <a:r>
              <a:rPr lang="en-US" sz="2400" dirty="0" smtClean="0"/>
              <a:t>19)</a:t>
            </a:r>
            <a:endParaRPr lang="en-US" sz="2400" dirty="0"/>
          </a:p>
        </p:txBody>
      </p:sp>
    </p:spTree>
    <p:extLst>
      <p:ext uri="{BB962C8B-B14F-4D97-AF65-F5344CB8AC3E}">
        <p14:creationId xmlns:p14="http://schemas.microsoft.com/office/powerpoint/2010/main" xmlns="" val="364881008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Lesson Extensions and Resources</a:t>
            </a:r>
            <a:endParaRPr lang="en-US" b="1" dirty="0"/>
          </a:p>
        </p:txBody>
      </p:sp>
      <p:sp>
        <p:nvSpPr>
          <p:cNvPr id="3" name="Content Placeholder 2"/>
          <p:cNvSpPr>
            <a:spLocks noGrp="1"/>
          </p:cNvSpPr>
          <p:nvPr>
            <p:ph idx="1"/>
          </p:nvPr>
        </p:nvSpPr>
        <p:spPr>
          <a:xfrm>
            <a:off x="457200" y="1600200"/>
            <a:ext cx="8229600" cy="4953000"/>
          </a:xfrm>
        </p:spPr>
        <p:txBody>
          <a:bodyPr>
            <a:normAutofit fontScale="85000" lnSpcReduction="20000"/>
          </a:bodyPr>
          <a:lstStyle/>
          <a:p>
            <a:r>
              <a:rPr lang="en-US" dirty="0" smtClean="0"/>
              <a:t>Activities</a:t>
            </a:r>
          </a:p>
          <a:p>
            <a:pPr lvl="1"/>
            <a:r>
              <a:rPr lang="en-US" dirty="0" smtClean="0"/>
              <a:t>Wolf Park in Battle Ground, Indiana</a:t>
            </a:r>
          </a:p>
          <a:p>
            <a:pPr lvl="1"/>
            <a:r>
              <a:rPr lang="en-US" dirty="0"/>
              <a:t>The Children’s Museum of Indianapolis has a “Construction Site” exhibit that allows students to explore different types of simple machines. (</a:t>
            </a:r>
            <a:r>
              <a:rPr lang="en-US" u="sng" dirty="0">
                <a:hlinkClick r:id="rId2"/>
              </a:rPr>
              <a:t>http://www.childrensmuseum.org/scienceworks</a:t>
            </a:r>
            <a:r>
              <a:rPr lang="en-US" dirty="0"/>
              <a:t>) </a:t>
            </a:r>
          </a:p>
          <a:p>
            <a:pPr lvl="1"/>
            <a:r>
              <a:rPr lang="en-US" dirty="0"/>
              <a:t>Purdue University hosts a regional Rube Goldberg Machine </a:t>
            </a:r>
            <a:r>
              <a:rPr lang="en-US" dirty="0" smtClean="0"/>
              <a:t>Contest…</a:t>
            </a:r>
          </a:p>
          <a:p>
            <a:r>
              <a:rPr lang="en-US" dirty="0" smtClean="0"/>
              <a:t>Interactive Websites</a:t>
            </a:r>
          </a:p>
          <a:p>
            <a:r>
              <a:rPr lang="en-US" dirty="0" smtClean="0"/>
              <a:t>iPad apps</a:t>
            </a:r>
          </a:p>
          <a:p>
            <a:r>
              <a:rPr lang="en-US" dirty="0" smtClean="0"/>
              <a:t>Books</a:t>
            </a:r>
          </a:p>
          <a:p>
            <a:r>
              <a:rPr lang="en-US" dirty="0" smtClean="0"/>
              <a:t>Force &amp; work examples </a:t>
            </a:r>
            <a:br>
              <a:rPr lang="en-US" dirty="0" smtClean="0"/>
            </a:br>
            <a:r>
              <a:rPr lang="en-US" dirty="0" smtClean="0"/>
              <a:t>related to simple machines</a:t>
            </a:r>
            <a:endParaRPr lang="en-US" dirty="0"/>
          </a:p>
        </p:txBody>
      </p:sp>
      <p:pic>
        <p:nvPicPr>
          <p:cNvPr id="4" name="Picture 3" descr="http://www.wolfpark.org/Images/Education/thewholegang.jpg"/>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76800" y="4038600"/>
            <a:ext cx="3862446" cy="2438400"/>
          </a:xfrm>
          <a:prstGeom prst="rect">
            <a:avLst/>
          </a:prstGeom>
          <a:noFill/>
          <a:ln>
            <a:noFill/>
          </a:ln>
        </p:spPr>
      </p:pic>
      <p:sp>
        <p:nvSpPr>
          <p:cNvPr id="5" name="TextBox 4"/>
          <p:cNvSpPr txBox="1"/>
          <p:nvPr/>
        </p:nvSpPr>
        <p:spPr>
          <a:xfrm>
            <a:off x="8077200" y="17417"/>
            <a:ext cx="1133644" cy="461665"/>
          </a:xfrm>
          <a:prstGeom prst="rect">
            <a:avLst/>
          </a:prstGeom>
          <a:noFill/>
        </p:spPr>
        <p:txBody>
          <a:bodyPr wrap="none" rtlCol="0">
            <a:spAutoFit/>
          </a:bodyPr>
          <a:lstStyle/>
          <a:p>
            <a:r>
              <a:rPr lang="en-US" sz="2400" dirty="0" smtClean="0"/>
              <a:t>(pg. </a:t>
            </a:r>
            <a:r>
              <a:rPr lang="en-US" sz="2400" dirty="0" smtClean="0"/>
              <a:t>22</a:t>
            </a:r>
            <a:r>
              <a:rPr lang="en-US" sz="2400" dirty="0" smtClean="0"/>
              <a:t>)</a:t>
            </a:r>
            <a:endParaRPr lang="en-US" sz="2400" dirty="0"/>
          </a:p>
        </p:txBody>
      </p:sp>
    </p:spTree>
    <p:extLst>
      <p:ext uri="{BB962C8B-B14F-4D97-AF65-F5344CB8AC3E}">
        <p14:creationId xmlns:p14="http://schemas.microsoft.com/office/powerpoint/2010/main" xmlns="" val="550612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Design Activity Preview</a:t>
            </a:r>
            <a:endParaRPr lang="en-US" b="1" dirty="0"/>
          </a:p>
        </p:txBody>
      </p:sp>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6019800" y="2133600"/>
            <a:ext cx="2962275" cy="26765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Content Placeholder 2"/>
          <p:cNvSpPr txBox="1">
            <a:spLocks/>
          </p:cNvSpPr>
          <p:nvPr/>
        </p:nvSpPr>
        <p:spPr>
          <a:xfrm>
            <a:off x="457200" y="1981200"/>
            <a:ext cx="5486400" cy="4144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4000" dirty="0" smtClean="0"/>
              <a:t>Construct a compound machine to trap a wolf!</a:t>
            </a:r>
          </a:p>
          <a:p>
            <a:r>
              <a:rPr lang="en-US" sz="4000" dirty="0" smtClean="0"/>
              <a:t>Machine will be entirely constructed from classroom materials</a:t>
            </a:r>
          </a:p>
        </p:txBody>
      </p:sp>
      <p:sp>
        <p:nvSpPr>
          <p:cNvPr id="4" name="TextBox 3"/>
          <p:cNvSpPr txBox="1"/>
          <p:nvPr/>
        </p:nvSpPr>
        <p:spPr>
          <a:xfrm>
            <a:off x="6477000" y="4724400"/>
            <a:ext cx="2071593" cy="369332"/>
          </a:xfrm>
          <a:prstGeom prst="rect">
            <a:avLst/>
          </a:prstGeom>
          <a:noFill/>
        </p:spPr>
        <p:txBody>
          <a:bodyPr wrap="none" rtlCol="0">
            <a:spAutoFit/>
          </a:bodyPr>
          <a:lstStyle/>
          <a:p>
            <a:r>
              <a:rPr lang="en-US" dirty="0" smtClean="0"/>
              <a:t>Super cute wolf pup</a:t>
            </a:r>
            <a:endParaRPr lang="en-US" dirty="0"/>
          </a:p>
        </p:txBody>
      </p:sp>
    </p:spTree>
    <p:extLst>
      <p:ext uri="{BB962C8B-B14F-4D97-AF65-F5344CB8AC3E}">
        <p14:creationId xmlns:p14="http://schemas.microsoft.com/office/powerpoint/2010/main" xmlns="" val="21585223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14400"/>
            <a:ext cx="7520940" cy="2377440"/>
          </a:xfrm>
        </p:spPr>
        <p:txBody>
          <a:bodyPr/>
          <a:lstStyle/>
          <a:p>
            <a:r>
              <a:rPr lang="en-US" sz="9600" b="1" dirty="0" smtClean="0">
                <a:solidFill>
                  <a:schemeClr val="bg2">
                    <a:lumMod val="25000"/>
                  </a:schemeClr>
                </a:solidFill>
                <a:latin typeface="Adobe Garamond Pro" pitchFamily="18" charset="0"/>
              </a:rPr>
              <a:t>Work</a:t>
            </a:r>
            <a:endParaRPr lang="en-US" sz="9600" b="1" dirty="0">
              <a:solidFill>
                <a:schemeClr val="bg2">
                  <a:lumMod val="25000"/>
                </a:schemeClr>
              </a:solidFill>
              <a:latin typeface="Adobe Garamond Pro" pitchFamily="18" charset="0"/>
            </a:endParaRPr>
          </a:p>
        </p:txBody>
      </p:sp>
      <p:sp>
        <p:nvSpPr>
          <p:cNvPr id="3" name="Content Placeholder 2"/>
          <p:cNvSpPr>
            <a:spLocks noGrp="1"/>
          </p:cNvSpPr>
          <p:nvPr>
            <p:ph idx="1"/>
          </p:nvPr>
        </p:nvSpPr>
        <p:spPr>
          <a:xfrm>
            <a:off x="822960" y="3200400"/>
            <a:ext cx="7520940" cy="1480077"/>
          </a:xfrm>
        </p:spPr>
        <p:txBody>
          <a:bodyPr>
            <a:normAutofit/>
          </a:bodyPr>
          <a:lstStyle/>
          <a:p>
            <a:r>
              <a:rPr lang="en-US" sz="4000" b="0" dirty="0" smtClean="0">
                <a:solidFill>
                  <a:schemeClr val="accent2">
                    <a:lumMod val="75000"/>
                  </a:schemeClr>
                </a:solidFill>
              </a:rPr>
              <a:t>Using force to move an object</a:t>
            </a:r>
            <a:endParaRPr lang="en-US" sz="4000" b="0" dirty="0">
              <a:solidFill>
                <a:schemeClr val="accent2">
                  <a:lumMod val="75000"/>
                </a:schemeClr>
              </a:solidFill>
            </a:endParaRPr>
          </a:p>
        </p:txBody>
      </p:sp>
      <p:sp>
        <p:nvSpPr>
          <p:cNvPr id="6" name="Title 1"/>
          <p:cNvSpPr txBox="1">
            <a:spLocks/>
          </p:cNvSpPr>
          <p:nvPr/>
        </p:nvSpPr>
        <p:spPr>
          <a:xfrm>
            <a:off x="228600" y="4354"/>
            <a:ext cx="801624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ysClr val="windowText" lastClr="000000"/>
                </a:solidFill>
                <a:effectLst/>
                <a:uLnTx/>
                <a:uFillTx/>
                <a:latin typeface="Calibri"/>
              </a:rPr>
              <a:t>Science Background</a:t>
            </a:r>
            <a:endParaRPr kumimoji="0" lang="en-US" sz="4400" b="1" i="0" u="none" strike="noStrike" kern="1200" cap="none" spc="0" normalizeH="0" baseline="0" noProof="0" dirty="0">
              <a:ln>
                <a:noFill/>
              </a:ln>
              <a:solidFill>
                <a:sysClr val="windowText" lastClr="000000"/>
              </a:solidFill>
              <a:effectLst/>
              <a:uLnTx/>
              <a:uFillTx/>
              <a:latin typeface="Calibri"/>
            </a:endParaRPr>
          </a:p>
        </p:txBody>
      </p:sp>
      <p:sp>
        <p:nvSpPr>
          <p:cNvPr id="7" name="TextBox 6"/>
          <p:cNvSpPr txBox="1"/>
          <p:nvPr/>
        </p:nvSpPr>
        <p:spPr>
          <a:xfrm>
            <a:off x="8131013" y="17417"/>
            <a:ext cx="1015021" cy="461665"/>
          </a:xfrm>
          <a:prstGeom prst="rect">
            <a:avLst/>
          </a:prstGeom>
          <a:noFill/>
        </p:spPr>
        <p:txBody>
          <a:bodyPr wrap="none" rtlCol="0">
            <a:spAutoFit/>
          </a:bodyPr>
          <a:lstStyle/>
          <a:p>
            <a:r>
              <a:rPr lang="en-US" sz="2400" dirty="0" smtClean="0"/>
              <a:t>(pg. 5)</a:t>
            </a:r>
            <a:endParaRPr lang="en-US" sz="2400" dirty="0"/>
          </a:p>
        </p:txBody>
      </p:sp>
    </p:spTree>
    <p:extLst>
      <p:ext uri="{BB962C8B-B14F-4D97-AF65-F5344CB8AC3E}">
        <p14:creationId xmlns:p14="http://schemas.microsoft.com/office/powerpoint/2010/main" xmlns="" val="21066162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7200" b="1" dirty="0" smtClean="0">
                <a:solidFill>
                  <a:schemeClr val="accent2">
                    <a:lumMod val="50000"/>
                  </a:schemeClr>
                </a:solidFill>
              </a:rPr>
              <a:t>force</a:t>
            </a:r>
            <a:endParaRPr lang="en-US" sz="7200" b="1" dirty="0">
              <a:solidFill>
                <a:schemeClr val="accent2">
                  <a:lumMod val="50000"/>
                </a:schemeClr>
              </a:solidFill>
            </a:endParaRPr>
          </a:p>
        </p:txBody>
      </p:sp>
      <p:sp>
        <p:nvSpPr>
          <p:cNvPr id="3" name="Vertical Text Placeholder 2"/>
          <p:cNvSpPr>
            <a:spLocks noGrp="1"/>
          </p:cNvSpPr>
          <p:nvPr>
            <p:ph type="body" orient="vert" idx="1"/>
          </p:nvPr>
        </p:nvSpPr>
        <p:spPr>
          <a:xfrm rot="16200000">
            <a:off x="5334000" y="4215137"/>
            <a:ext cx="1905000" cy="3429000"/>
          </a:xfrm>
        </p:spPr>
        <p:txBody>
          <a:bodyPr>
            <a:normAutofit/>
          </a:bodyPr>
          <a:lstStyle/>
          <a:p>
            <a:r>
              <a:rPr lang="en-US" sz="4000" dirty="0" smtClean="0">
                <a:solidFill>
                  <a:schemeClr val="accent2">
                    <a:lumMod val="75000"/>
                  </a:schemeClr>
                </a:solidFill>
              </a:rPr>
              <a:t>Push  or  pull</a:t>
            </a:r>
            <a:endParaRPr lang="en-US" sz="4000" dirty="0">
              <a:solidFill>
                <a:schemeClr val="accent2">
                  <a:lumMod val="75000"/>
                </a:schemeClr>
              </a:solidFill>
            </a:endParaRPr>
          </a:p>
        </p:txBody>
      </p:sp>
      <p:pic>
        <p:nvPicPr>
          <p:cNvPr id="7170" name="Picture 2" descr="C:\Users\jrshambach\AppData\Local\Microsoft\Windows\Temporary Internet Files\Content.IE5\0KOSQ3BJ\MC900089472[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146770" y="2775602"/>
            <a:ext cx="3687858" cy="2111045"/>
          </a:xfrm>
          <a:prstGeom prst="rect">
            <a:avLst/>
          </a:prstGeom>
          <a:noFill/>
          <a:extLst>
            <a:ext uri="{909E8E84-426E-40DD-AFC4-6F175D3DCCD1}">
              <a14:hiddenFill xmlns:a14="http://schemas.microsoft.com/office/drawing/2010/main" xmlns="">
                <a:solidFill>
                  <a:srgbClr val="FFFFFF"/>
                </a:solidFill>
              </a14:hiddenFill>
            </a:ext>
          </a:extLst>
        </p:spPr>
      </p:pic>
      <p:pic>
        <p:nvPicPr>
          <p:cNvPr id="7171" name="Picture 3" descr="C:\Users\jrshambach\AppData\Local\Microsoft\Windows\Temporary Internet Files\Content.IE5\JWSKIDI4\MC900281333[1].wm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24371" y="1575556"/>
            <a:ext cx="1865014" cy="2480650"/>
          </a:xfrm>
          <a:prstGeom prst="rect">
            <a:avLst/>
          </a:prstGeom>
          <a:noFill/>
          <a:extLst>
            <a:ext uri="{909E8E84-426E-40DD-AFC4-6F175D3DCCD1}">
              <a14:hiddenFill xmlns:a14="http://schemas.microsoft.com/office/drawing/2010/main" xmlns="">
                <a:solidFill>
                  <a:srgbClr val="FFFFFF"/>
                </a:solidFill>
              </a14:hiddenFill>
            </a:ext>
          </a:extLst>
        </p:spPr>
      </p:pic>
      <p:pic>
        <p:nvPicPr>
          <p:cNvPr id="7172" name="Picture 4" descr="C:\Users\jrshambach\AppData\Local\Microsoft\Windows\Temporary Internet Files\Content.IE5\ZHCOIMK6\MC900383332[1].wmf"/>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389384" y="2953242"/>
            <a:ext cx="2488355" cy="2023895"/>
          </a:xfrm>
          <a:prstGeom prst="rect">
            <a:avLst/>
          </a:prstGeom>
          <a:noFill/>
          <a:extLst>
            <a:ext uri="{909E8E84-426E-40DD-AFC4-6F175D3DCCD1}">
              <a14:hiddenFill xmlns:a14="http://schemas.microsoft.com/office/drawing/2010/main" xmlns="">
                <a:solidFill>
                  <a:srgbClr val="FFFFFF"/>
                </a:solidFill>
              </a14:hiddenFill>
            </a:ext>
          </a:extLst>
        </p:spPr>
      </p:pic>
      <p:pic>
        <p:nvPicPr>
          <p:cNvPr id="7174" name="Picture 6" descr="C:\Users\jrshambach\AppData\Local\Microsoft\Windows\Temporary Internet Files\Content.IE5\1C8H4D3N\MC900212415[1].wmf"/>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450536" y="436652"/>
            <a:ext cx="2438400" cy="232722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6622549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6000" b="1" dirty="0" smtClean="0">
                <a:solidFill>
                  <a:schemeClr val="accent1">
                    <a:lumMod val="50000"/>
                  </a:schemeClr>
                </a:solidFill>
              </a:rPr>
              <a:t>forces</a:t>
            </a:r>
            <a:endParaRPr lang="en-US" sz="6000" b="1" dirty="0">
              <a:solidFill>
                <a:schemeClr val="accent1">
                  <a:lumMod val="50000"/>
                </a:schemeClr>
              </a:solidFill>
            </a:endParaRPr>
          </a:p>
        </p:txBody>
      </p:sp>
      <p:sp>
        <p:nvSpPr>
          <p:cNvPr id="3" name="Text Placeholder 2"/>
          <p:cNvSpPr>
            <a:spLocks noGrp="1"/>
          </p:cNvSpPr>
          <p:nvPr>
            <p:ph type="body" idx="1"/>
          </p:nvPr>
        </p:nvSpPr>
        <p:spPr>
          <a:xfrm>
            <a:off x="762000" y="1447800"/>
            <a:ext cx="3200400" cy="548640"/>
          </a:xfrm>
        </p:spPr>
        <p:txBody>
          <a:bodyPr>
            <a:noAutofit/>
          </a:bodyPr>
          <a:lstStyle/>
          <a:p>
            <a:pPr algn="ctr"/>
            <a:r>
              <a:rPr lang="en-US" sz="3600" b="1" dirty="0" smtClean="0">
                <a:solidFill>
                  <a:schemeClr val="accent1">
                    <a:lumMod val="75000"/>
                  </a:schemeClr>
                </a:solidFill>
              </a:rPr>
              <a:t>gravity</a:t>
            </a:r>
            <a:endParaRPr lang="en-US" sz="3600" b="1" dirty="0">
              <a:solidFill>
                <a:schemeClr val="accent1">
                  <a:lumMod val="75000"/>
                </a:schemeClr>
              </a:solidFill>
            </a:endParaRPr>
          </a:p>
        </p:txBody>
      </p:sp>
      <p:sp>
        <p:nvSpPr>
          <p:cNvPr id="4" name="Content Placeholder 3"/>
          <p:cNvSpPr>
            <a:spLocks noGrp="1"/>
          </p:cNvSpPr>
          <p:nvPr>
            <p:ph sz="half" idx="2"/>
          </p:nvPr>
        </p:nvSpPr>
        <p:spPr>
          <a:xfrm>
            <a:off x="762000" y="2133600"/>
            <a:ext cx="3200400" cy="3048000"/>
          </a:xfrm>
        </p:spPr>
        <p:txBody>
          <a:bodyPr>
            <a:normAutofit fontScale="92500"/>
          </a:bodyPr>
          <a:lstStyle/>
          <a:p>
            <a:pPr algn="ctr"/>
            <a:r>
              <a:rPr lang="en-US" sz="2800" dirty="0" smtClean="0">
                <a:solidFill>
                  <a:schemeClr val="accent2">
                    <a:lumMod val="50000"/>
                  </a:schemeClr>
                </a:solidFill>
              </a:rPr>
              <a:t>Force that pulls  two</a:t>
            </a:r>
          </a:p>
          <a:p>
            <a:pPr algn="ctr"/>
            <a:r>
              <a:rPr lang="en-US" sz="2800" dirty="0" smtClean="0">
                <a:solidFill>
                  <a:schemeClr val="accent2">
                    <a:lumMod val="50000"/>
                  </a:schemeClr>
                </a:solidFill>
              </a:rPr>
              <a:t> objects together </a:t>
            </a:r>
          </a:p>
          <a:p>
            <a:pPr algn="ctr"/>
            <a:endParaRPr lang="en-US" sz="2800" dirty="0">
              <a:solidFill>
                <a:schemeClr val="accent2">
                  <a:lumMod val="50000"/>
                </a:schemeClr>
              </a:solidFill>
            </a:endParaRPr>
          </a:p>
          <a:p>
            <a:pPr algn="ctr"/>
            <a:r>
              <a:rPr lang="en-US" sz="2800" dirty="0" smtClean="0">
                <a:solidFill>
                  <a:schemeClr val="accent2">
                    <a:lumMod val="50000"/>
                  </a:schemeClr>
                </a:solidFill>
              </a:rPr>
              <a:t>Gravity pulls us</a:t>
            </a:r>
            <a:endParaRPr lang="en-US" sz="2800" dirty="0">
              <a:solidFill>
                <a:schemeClr val="accent2">
                  <a:lumMod val="50000"/>
                </a:schemeClr>
              </a:solidFill>
            </a:endParaRPr>
          </a:p>
          <a:p>
            <a:pPr algn="ctr"/>
            <a:r>
              <a:rPr lang="en-US" sz="2800" dirty="0" smtClean="0">
                <a:solidFill>
                  <a:schemeClr val="accent2">
                    <a:lumMod val="50000"/>
                  </a:schemeClr>
                </a:solidFill>
              </a:rPr>
              <a:t>toward the ground</a:t>
            </a:r>
            <a:endParaRPr lang="en-US" sz="2800" dirty="0">
              <a:solidFill>
                <a:schemeClr val="accent2">
                  <a:lumMod val="50000"/>
                </a:schemeClr>
              </a:solidFill>
            </a:endParaRPr>
          </a:p>
        </p:txBody>
      </p:sp>
      <p:sp>
        <p:nvSpPr>
          <p:cNvPr id="5" name="Text Placeholder 4"/>
          <p:cNvSpPr>
            <a:spLocks noGrp="1"/>
          </p:cNvSpPr>
          <p:nvPr>
            <p:ph type="body" sz="quarter" idx="3"/>
          </p:nvPr>
        </p:nvSpPr>
        <p:spPr>
          <a:xfrm>
            <a:off x="5257800" y="1447800"/>
            <a:ext cx="3200400" cy="548640"/>
          </a:xfrm>
        </p:spPr>
        <p:txBody>
          <a:bodyPr>
            <a:noAutofit/>
          </a:bodyPr>
          <a:lstStyle/>
          <a:p>
            <a:pPr algn="ctr"/>
            <a:r>
              <a:rPr lang="en-US" sz="3600" b="1" dirty="0" smtClean="0">
                <a:solidFill>
                  <a:schemeClr val="accent1">
                    <a:lumMod val="75000"/>
                  </a:schemeClr>
                </a:solidFill>
              </a:rPr>
              <a:t>friction</a:t>
            </a:r>
            <a:endParaRPr lang="en-US" sz="3600" b="1" dirty="0">
              <a:solidFill>
                <a:schemeClr val="accent1">
                  <a:lumMod val="75000"/>
                </a:schemeClr>
              </a:solidFill>
            </a:endParaRPr>
          </a:p>
        </p:txBody>
      </p:sp>
      <p:sp>
        <p:nvSpPr>
          <p:cNvPr id="6" name="Content Placeholder 5"/>
          <p:cNvSpPr>
            <a:spLocks noGrp="1"/>
          </p:cNvSpPr>
          <p:nvPr>
            <p:ph sz="quarter" idx="4"/>
          </p:nvPr>
        </p:nvSpPr>
        <p:spPr>
          <a:xfrm>
            <a:off x="5181600" y="2209800"/>
            <a:ext cx="3200400" cy="1981200"/>
          </a:xfrm>
        </p:spPr>
        <p:txBody>
          <a:bodyPr>
            <a:normAutofit lnSpcReduction="10000"/>
          </a:bodyPr>
          <a:lstStyle/>
          <a:p>
            <a:pPr algn="ctr"/>
            <a:r>
              <a:rPr lang="en-US" sz="2800" dirty="0" smtClean="0">
                <a:solidFill>
                  <a:schemeClr val="accent2">
                    <a:lumMod val="50000"/>
                  </a:schemeClr>
                </a:solidFill>
              </a:rPr>
              <a:t>Force that </a:t>
            </a:r>
          </a:p>
          <a:p>
            <a:pPr algn="ctr"/>
            <a:r>
              <a:rPr lang="en-US" sz="2800" dirty="0" smtClean="0">
                <a:solidFill>
                  <a:schemeClr val="accent2">
                    <a:lumMod val="50000"/>
                  </a:schemeClr>
                </a:solidFill>
              </a:rPr>
              <a:t>holds back the </a:t>
            </a:r>
          </a:p>
          <a:p>
            <a:pPr algn="ctr"/>
            <a:r>
              <a:rPr lang="en-US" sz="2800" dirty="0" smtClean="0">
                <a:solidFill>
                  <a:schemeClr val="accent2">
                    <a:lumMod val="50000"/>
                  </a:schemeClr>
                </a:solidFill>
              </a:rPr>
              <a:t>movement </a:t>
            </a:r>
          </a:p>
          <a:p>
            <a:pPr algn="ctr"/>
            <a:r>
              <a:rPr lang="en-US" sz="2800" dirty="0" smtClean="0">
                <a:solidFill>
                  <a:schemeClr val="accent2">
                    <a:lumMod val="50000"/>
                  </a:schemeClr>
                </a:solidFill>
              </a:rPr>
              <a:t>of an object </a:t>
            </a:r>
          </a:p>
          <a:p>
            <a:pPr algn="ctr"/>
            <a:endParaRPr lang="en-US" dirty="0"/>
          </a:p>
        </p:txBody>
      </p:sp>
    </p:spTree>
    <p:extLst>
      <p:ext uri="{BB962C8B-B14F-4D97-AF65-F5344CB8AC3E}">
        <p14:creationId xmlns:p14="http://schemas.microsoft.com/office/powerpoint/2010/main" xmlns="" val="14402218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9140000">
            <a:off x="75702" y="1215911"/>
            <a:ext cx="5380946" cy="1089427"/>
          </a:xfrm>
        </p:spPr>
        <p:txBody>
          <a:bodyPr/>
          <a:lstStyle/>
          <a:p>
            <a:r>
              <a:rPr lang="en-US" sz="4800" dirty="0" smtClean="0"/>
              <a:t>Wheel and Axle</a:t>
            </a:r>
            <a:endParaRPr lang="en-US" sz="4800" dirty="0"/>
          </a:p>
        </p:txBody>
      </p:sp>
      <p:sp>
        <p:nvSpPr>
          <p:cNvPr id="4" name="Text Placeholder 3"/>
          <p:cNvSpPr>
            <a:spLocks noGrp="1"/>
          </p:cNvSpPr>
          <p:nvPr>
            <p:ph type="body" sz="half" idx="2"/>
          </p:nvPr>
        </p:nvSpPr>
        <p:spPr>
          <a:xfrm rot="19140000">
            <a:off x="718797" y="1961760"/>
            <a:ext cx="5794760" cy="1105680"/>
          </a:xfrm>
        </p:spPr>
        <p:txBody>
          <a:bodyPr>
            <a:noAutofit/>
          </a:bodyPr>
          <a:lstStyle/>
          <a:p>
            <a:pPr lvl="0">
              <a:spcBef>
                <a:spcPts val="0"/>
              </a:spcBef>
            </a:pPr>
            <a:r>
              <a:rPr lang="en-US" sz="4000" b="0" dirty="0">
                <a:solidFill>
                  <a:prstClr val="black"/>
                </a:solidFill>
              </a:rPr>
              <a:t>connected so </a:t>
            </a:r>
            <a:r>
              <a:rPr lang="en-US" sz="4000" b="0" dirty="0" smtClean="0">
                <a:solidFill>
                  <a:prstClr val="black"/>
                </a:solidFill>
              </a:rPr>
              <a:t>they</a:t>
            </a:r>
          </a:p>
          <a:p>
            <a:pPr lvl="0">
              <a:spcBef>
                <a:spcPts val="0"/>
              </a:spcBef>
            </a:pPr>
            <a:r>
              <a:rPr lang="en-US" sz="4000" b="0" dirty="0" smtClean="0">
                <a:solidFill>
                  <a:prstClr val="black"/>
                </a:solidFill>
              </a:rPr>
              <a:t> </a:t>
            </a:r>
            <a:r>
              <a:rPr lang="en-US" sz="4000" b="0" dirty="0">
                <a:solidFill>
                  <a:prstClr val="black"/>
                </a:solidFill>
              </a:rPr>
              <a:t>turn together</a:t>
            </a:r>
          </a:p>
        </p:txBody>
      </p:sp>
      <p:pic>
        <p:nvPicPr>
          <p:cNvPr id="1028" name="Picture 4" descr="C:\Users\jrshambach\AppData\Local\Microsoft\Windows\Temporary Internet Files\Content.IE5\1C8H4D3N\MP900427606[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765056" y="4429370"/>
            <a:ext cx="2404913" cy="2428630"/>
          </a:xfrm>
          <a:prstGeom prst="rect">
            <a:avLst/>
          </a:prstGeom>
          <a:noFill/>
          <a:extLst>
            <a:ext uri="{909E8E84-426E-40DD-AFC4-6F175D3DCCD1}">
              <a14:hiddenFill xmlns:a14="http://schemas.microsoft.com/office/drawing/2010/main" xmlns="">
                <a:solidFill>
                  <a:srgbClr val="FFFFFF"/>
                </a:solidFill>
              </a14:hiddenFill>
            </a:ext>
          </a:extLst>
        </p:spPr>
      </p:pic>
      <p:pic>
        <p:nvPicPr>
          <p:cNvPr id="1026" name="Picture 2" descr="C:\Users\jrshambach\AppData\Local\Microsoft\Windows\Temporary Internet Files\Content.IE5\IHLRRWAM\MC900432433[1].wmf"/>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4125234" y="2743200"/>
            <a:ext cx="2781300" cy="2543582"/>
          </a:xfrm>
          <a:prstGeom prst="rect">
            <a:avLst/>
          </a:prstGeom>
          <a:noFill/>
          <a:extLst>
            <a:ext uri="{909E8E84-426E-40DD-AFC4-6F175D3DCCD1}">
              <a14:hiddenFill xmlns:a14="http://schemas.microsoft.com/office/drawing/2010/main" xmlns="">
                <a:solidFill>
                  <a:srgbClr val="FFFFFF"/>
                </a:solidFill>
              </a14:hiddenFill>
            </a:ext>
          </a:extLst>
        </p:spPr>
      </p:pic>
      <p:pic>
        <p:nvPicPr>
          <p:cNvPr id="1029" name="Picture 5" descr="C:\Users\jrshambach\AppData\Local\Microsoft\Windows\Temporary Internet Files\Content.IE5\JWSKIDI4\MP900407194[1].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372100" y="0"/>
            <a:ext cx="3771900" cy="2514600"/>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667000" y="4931752"/>
            <a:ext cx="2266950" cy="22669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63180024"/>
      </p:ext>
    </p:extLst>
  </p:cSld>
  <p:clrMapOvr>
    <a:masterClrMapping/>
  </p:clrMapOvr>
  <p:timing>
    <p:tnLst>
      <p:par>
        <p:cTn id="1" dur="indefinite" restart="never" nodeType="tmRoot"/>
      </p:par>
    </p:tnLst>
  </p:timing>
</p:sld>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Angles">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434</TotalTime>
  <Words>2712</Words>
  <Application>Microsoft Office PowerPoint</Application>
  <PresentationFormat>On-screen Show (4:3)</PresentationFormat>
  <Paragraphs>388</Paragraphs>
  <Slides>46</Slides>
  <Notes>9</Notes>
  <HiddenSlides>0</HiddenSlides>
  <MMClips>0</MMClips>
  <ScaleCrop>false</ScaleCrop>
  <HeadingPairs>
    <vt:vector size="4" baseType="variant">
      <vt:variant>
        <vt:lpstr>Theme</vt:lpstr>
      </vt:variant>
      <vt:variant>
        <vt:i4>4</vt:i4>
      </vt:variant>
      <vt:variant>
        <vt:lpstr>Slide Titles</vt:lpstr>
      </vt:variant>
      <vt:variant>
        <vt:i4>46</vt:i4>
      </vt:variant>
    </vt:vector>
  </HeadingPairs>
  <TitlesOfParts>
    <vt:vector size="50" baseType="lpstr">
      <vt:lpstr>Office Theme</vt:lpstr>
      <vt:lpstr>1_Office Theme</vt:lpstr>
      <vt:lpstr>Angles</vt:lpstr>
      <vt:lpstr>2_Office Theme</vt:lpstr>
      <vt:lpstr>Purdue-Woodland SLED Team</vt:lpstr>
      <vt:lpstr>3rd Grade Inquiry &amp; Design Activity</vt:lpstr>
      <vt:lpstr>Lesson Objectives</vt:lpstr>
      <vt:lpstr>Lesson Vocabulary</vt:lpstr>
      <vt:lpstr>Design Activity Preview</vt:lpstr>
      <vt:lpstr>Work</vt:lpstr>
      <vt:lpstr>force</vt:lpstr>
      <vt:lpstr>forces</vt:lpstr>
      <vt:lpstr>Wheel and Axle</vt:lpstr>
      <vt:lpstr>gears</vt:lpstr>
      <vt:lpstr>lever</vt:lpstr>
      <vt:lpstr>Inclined plane</vt:lpstr>
      <vt:lpstr>wedge</vt:lpstr>
      <vt:lpstr>pulley</vt:lpstr>
      <vt:lpstr>Simple machines</vt:lpstr>
      <vt:lpstr>Lesson Plan #1: Introduction</vt:lpstr>
      <vt:lpstr>Lesson Plan #2: Inquiry Activity</vt:lpstr>
      <vt:lpstr>Slide 18</vt:lpstr>
      <vt:lpstr>Slide 19</vt:lpstr>
      <vt:lpstr>Lesson Plan #2: Inquiry Activity</vt:lpstr>
      <vt:lpstr>Slide 21</vt:lpstr>
      <vt:lpstr>Slide 22</vt:lpstr>
      <vt:lpstr>Lesson Plan #2: Inquiry Activity</vt:lpstr>
      <vt:lpstr>Slide 24</vt:lpstr>
      <vt:lpstr>Slide 25</vt:lpstr>
      <vt:lpstr>Slide 26</vt:lpstr>
      <vt:lpstr>Slide 27</vt:lpstr>
      <vt:lpstr>Inclined Plane Online Example</vt:lpstr>
      <vt:lpstr>Lesson Plan #2: Inquiry Activity</vt:lpstr>
      <vt:lpstr>Slide 30</vt:lpstr>
      <vt:lpstr>Slide 31</vt:lpstr>
      <vt:lpstr>Slide 32</vt:lpstr>
      <vt:lpstr>Lesson Plan #2: Inquiry Activity</vt:lpstr>
      <vt:lpstr>Lesson Plan #2: Inquiry Activity</vt:lpstr>
      <vt:lpstr>Slide 35</vt:lpstr>
      <vt:lpstr>Slide 36</vt:lpstr>
      <vt:lpstr>Lesson Plan #2: Inquiry Activity</vt:lpstr>
      <vt:lpstr>Slide 38</vt:lpstr>
      <vt:lpstr>Slide 39</vt:lpstr>
      <vt:lpstr>Lever Online Example</vt:lpstr>
      <vt:lpstr>Lesson Plan #2: Inquiry Activity</vt:lpstr>
      <vt:lpstr>Slide 42</vt:lpstr>
      <vt:lpstr>Slide 43</vt:lpstr>
      <vt:lpstr>Design Challenge: Save the Wolf!</vt:lpstr>
      <vt:lpstr>Assessment</vt:lpstr>
      <vt:lpstr>Lesson Extensions and Resources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Kendra Erk</dc:creator>
  <cp:lastModifiedBy>Kendra Erk</cp:lastModifiedBy>
  <cp:revision>16</cp:revision>
  <dcterms:created xsi:type="dcterms:W3CDTF">2013-09-26T00:53:46Z</dcterms:created>
  <dcterms:modified xsi:type="dcterms:W3CDTF">2014-06-11T00:17:54Z</dcterms:modified>
</cp:coreProperties>
</file>