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4" r:id="rId2"/>
    <p:sldId id="275" r:id="rId3"/>
    <p:sldId id="276" r:id="rId4"/>
    <p:sldId id="263" r:id="rId5"/>
    <p:sldId id="269" r:id="rId6"/>
    <p:sldId id="262" r:id="rId7"/>
    <p:sldId id="277" r:id="rId8"/>
    <p:sldId id="270" r:id="rId9"/>
    <p:sldId id="271" r:id="rId10"/>
    <p:sldId id="264" r:id="rId11"/>
    <p:sldId id="278" r:id="rId12"/>
    <p:sldId id="272" r:id="rId13"/>
    <p:sldId id="280" r:id="rId14"/>
    <p:sldId id="257" r:id="rId15"/>
    <p:sldId id="258" r:id="rId16"/>
    <p:sldId id="259" r:id="rId17"/>
    <p:sldId id="273" r:id="rId18"/>
    <p:sldId id="260" r:id="rId19"/>
    <p:sldId id="261" r:id="rId20"/>
    <p:sldId id="279" r:id="rId21"/>
    <p:sldId id="265" r:id="rId22"/>
    <p:sldId id="281" r:id="rId23"/>
    <p:sldId id="26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514" y="-7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081FC-2484-490C-8860-EF110ABE8432}" type="datetimeFigureOut">
              <a:rPr lang="en-US" smtClean="0"/>
              <a:t>6/9/2014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7827AD-092D-4F14-9EBE-3240017625AE}" type="slidenum">
              <a:rPr lang="en-US" smtClean="0"/>
              <a:t>‹#›</a:t>
            </a:fld>
            <a:endParaRPr lang="en-US"/>
          </a:p>
        </p:txBody>
      </p:sp>
    </p:spTree>
    <p:extLst>
      <p:ext uri="{BB962C8B-B14F-4D97-AF65-F5344CB8AC3E}">
        <p14:creationId xmlns:p14="http://schemas.microsoft.com/office/powerpoint/2010/main" val="151109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ABDF7D-E312-4EFE-8823-D81F15D765B2}" type="datetime1">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6957-DA3B-406B-A647-092C27B5DC92}" type="slidenum">
              <a:rPr lang="en-US" smtClean="0"/>
              <a:t>‹#›</a:t>
            </a:fld>
            <a:endParaRPr lang="en-US"/>
          </a:p>
        </p:txBody>
      </p:sp>
    </p:spTree>
    <p:extLst>
      <p:ext uri="{BB962C8B-B14F-4D97-AF65-F5344CB8AC3E}">
        <p14:creationId xmlns:p14="http://schemas.microsoft.com/office/powerpoint/2010/main" val="116591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53AF3-DC41-4F76-BE1C-D0264F6EC409}" type="datetime1">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6957-DA3B-406B-A647-092C27B5DC92}" type="slidenum">
              <a:rPr lang="en-US" smtClean="0"/>
              <a:t>‹#›</a:t>
            </a:fld>
            <a:endParaRPr lang="en-US"/>
          </a:p>
        </p:txBody>
      </p:sp>
    </p:spTree>
    <p:extLst>
      <p:ext uri="{BB962C8B-B14F-4D97-AF65-F5344CB8AC3E}">
        <p14:creationId xmlns:p14="http://schemas.microsoft.com/office/powerpoint/2010/main" val="141194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E2832-1835-4828-A08E-30A5AE09DEE0}" type="datetime1">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6957-DA3B-406B-A647-092C27B5DC92}" type="slidenum">
              <a:rPr lang="en-US" smtClean="0"/>
              <a:t>‹#›</a:t>
            </a:fld>
            <a:endParaRPr lang="en-US"/>
          </a:p>
        </p:txBody>
      </p:sp>
    </p:spTree>
    <p:extLst>
      <p:ext uri="{BB962C8B-B14F-4D97-AF65-F5344CB8AC3E}">
        <p14:creationId xmlns:p14="http://schemas.microsoft.com/office/powerpoint/2010/main" val="211085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4000D-21D0-4E5D-8DF3-AD84FCB029C3}" type="datetime1">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6957-DA3B-406B-A647-092C27B5DC92}" type="slidenum">
              <a:rPr lang="en-US" smtClean="0"/>
              <a:t>‹#›</a:t>
            </a:fld>
            <a:endParaRPr lang="en-US"/>
          </a:p>
        </p:txBody>
      </p:sp>
    </p:spTree>
    <p:extLst>
      <p:ext uri="{BB962C8B-B14F-4D97-AF65-F5344CB8AC3E}">
        <p14:creationId xmlns:p14="http://schemas.microsoft.com/office/powerpoint/2010/main" val="365243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361925-1B4F-4361-AAE0-8127C69077A8}" type="datetime1">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6957-DA3B-406B-A647-092C27B5DC92}" type="slidenum">
              <a:rPr lang="en-US" smtClean="0"/>
              <a:t>‹#›</a:t>
            </a:fld>
            <a:endParaRPr lang="en-US"/>
          </a:p>
        </p:txBody>
      </p:sp>
    </p:spTree>
    <p:extLst>
      <p:ext uri="{BB962C8B-B14F-4D97-AF65-F5344CB8AC3E}">
        <p14:creationId xmlns:p14="http://schemas.microsoft.com/office/powerpoint/2010/main" val="424343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E21F7-DABE-446F-95CA-906CB95BC0F9}" type="datetime1">
              <a:rPr lang="en-US" smtClean="0"/>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F6957-DA3B-406B-A647-092C27B5DC92}" type="slidenum">
              <a:rPr lang="en-US" smtClean="0"/>
              <a:t>‹#›</a:t>
            </a:fld>
            <a:endParaRPr lang="en-US"/>
          </a:p>
        </p:txBody>
      </p:sp>
    </p:spTree>
    <p:extLst>
      <p:ext uri="{BB962C8B-B14F-4D97-AF65-F5344CB8AC3E}">
        <p14:creationId xmlns:p14="http://schemas.microsoft.com/office/powerpoint/2010/main" val="246678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2F8125-A7E3-44C8-AA27-B11D1387583F}" type="datetime1">
              <a:rPr lang="en-US" smtClean="0"/>
              <a:t>6/9/2014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AF6957-DA3B-406B-A647-092C27B5DC92}" type="slidenum">
              <a:rPr lang="en-US" smtClean="0"/>
              <a:t>‹#›</a:t>
            </a:fld>
            <a:endParaRPr lang="en-US"/>
          </a:p>
        </p:txBody>
      </p:sp>
    </p:spTree>
    <p:extLst>
      <p:ext uri="{BB962C8B-B14F-4D97-AF65-F5344CB8AC3E}">
        <p14:creationId xmlns:p14="http://schemas.microsoft.com/office/powerpoint/2010/main" val="189499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C4562-96D4-4EBA-B706-53C0B5DA20D2}" type="datetime1">
              <a:rPr lang="en-US" smtClean="0"/>
              <a:t>6/9/2014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F6957-DA3B-406B-A647-092C27B5DC92}" type="slidenum">
              <a:rPr lang="en-US" smtClean="0"/>
              <a:t>‹#›</a:t>
            </a:fld>
            <a:endParaRPr lang="en-US"/>
          </a:p>
        </p:txBody>
      </p:sp>
    </p:spTree>
    <p:extLst>
      <p:ext uri="{BB962C8B-B14F-4D97-AF65-F5344CB8AC3E}">
        <p14:creationId xmlns:p14="http://schemas.microsoft.com/office/powerpoint/2010/main" val="138728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9D1AA-9D2E-4FCB-875D-841AB9AAC488}" type="datetime1">
              <a:rPr lang="en-US" smtClean="0"/>
              <a:t>6/9/2014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F6957-DA3B-406B-A647-092C27B5DC92}" type="slidenum">
              <a:rPr lang="en-US" smtClean="0"/>
              <a:t>‹#›</a:t>
            </a:fld>
            <a:endParaRPr lang="en-US"/>
          </a:p>
        </p:txBody>
      </p:sp>
    </p:spTree>
    <p:extLst>
      <p:ext uri="{BB962C8B-B14F-4D97-AF65-F5344CB8AC3E}">
        <p14:creationId xmlns:p14="http://schemas.microsoft.com/office/powerpoint/2010/main" val="174973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5C940-4635-4909-84A0-8FD2499A8E71}" type="datetime1">
              <a:rPr lang="en-US" smtClean="0"/>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F6957-DA3B-406B-A647-092C27B5DC92}" type="slidenum">
              <a:rPr lang="en-US" smtClean="0"/>
              <a:t>‹#›</a:t>
            </a:fld>
            <a:endParaRPr lang="en-US"/>
          </a:p>
        </p:txBody>
      </p:sp>
    </p:spTree>
    <p:extLst>
      <p:ext uri="{BB962C8B-B14F-4D97-AF65-F5344CB8AC3E}">
        <p14:creationId xmlns:p14="http://schemas.microsoft.com/office/powerpoint/2010/main" val="421560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530D4-767C-440F-8B80-7CB47627A1E3}" type="datetime1">
              <a:rPr lang="en-US" smtClean="0"/>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F6957-DA3B-406B-A647-092C27B5DC92}" type="slidenum">
              <a:rPr lang="en-US" smtClean="0"/>
              <a:t>‹#›</a:t>
            </a:fld>
            <a:endParaRPr lang="en-US"/>
          </a:p>
        </p:txBody>
      </p:sp>
    </p:spTree>
    <p:extLst>
      <p:ext uri="{BB962C8B-B14F-4D97-AF65-F5344CB8AC3E}">
        <p14:creationId xmlns:p14="http://schemas.microsoft.com/office/powerpoint/2010/main" val="180884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24212-8AA9-4FDD-807E-FB440A9544C8}" type="datetime1">
              <a:rPr lang="en-US" smtClean="0"/>
              <a:t>6/9/2014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F6957-DA3B-406B-A647-092C27B5DC92}" type="slidenum">
              <a:rPr lang="en-US" smtClean="0"/>
              <a:t>‹#›</a:t>
            </a:fld>
            <a:endParaRPr lang="en-US"/>
          </a:p>
        </p:txBody>
      </p:sp>
    </p:spTree>
    <p:extLst>
      <p:ext uri="{BB962C8B-B14F-4D97-AF65-F5344CB8AC3E}">
        <p14:creationId xmlns:p14="http://schemas.microsoft.com/office/powerpoint/2010/main" val="1833435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wabashanderiecanal.org/Home_Page.html"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458200" cy="1470025"/>
          </a:xfrm>
        </p:spPr>
        <p:txBody>
          <a:bodyPr/>
          <a:lstStyle/>
          <a:p>
            <a:r>
              <a:rPr lang="en-US" dirty="0" smtClean="0"/>
              <a:t>Designing </a:t>
            </a:r>
            <a:r>
              <a:rPr lang="en-US" dirty="0" smtClean="0"/>
              <a:t>least erodible </a:t>
            </a:r>
            <a:r>
              <a:rPr lang="en-US" dirty="0" smtClean="0"/>
              <a:t>canal </a:t>
            </a:r>
            <a:endParaRPr lang="en-US" dirty="0"/>
          </a:p>
        </p:txBody>
      </p:sp>
      <p:sp>
        <p:nvSpPr>
          <p:cNvPr id="3" name="Subtitle 2"/>
          <p:cNvSpPr>
            <a:spLocks noGrp="1"/>
          </p:cNvSpPr>
          <p:nvPr>
            <p:ph type="subTitle" idx="1"/>
          </p:nvPr>
        </p:nvSpPr>
        <p:spPr/>
        <p:txBody>
          <a:bodyPr/>
          <a:lstStyle/>
          <a:p>
            <a:r>
              <a:rPr lang="en-US" dirty="0" smtClean="0"/>
              <a:t>David Eichinger, Ryan Habben, Brad Harriger and Venkatesh Merwade</a:t>
            </a:r>
            <a:endParaRPr lang="en-US" dirty="0"/>
          </a:p>
        </p:txBody>
      </p:sp>
      <p:sp>
        <p:nvSpPr>
          <p:cNvPr id="4" name="Slide Number Placeholder 3"/>
          <p:cNvSpPr>
            <a:spLocks noGrp="1"/>
          </p:cNvSpPr>
          <p:nvPr>
            <p:ph type="sldNum" sz="quarter" idx="12"/>
          </p:nvPr>
        </p:nvSpPr>
        <p:spPr/>
        <p:txBody>
          <a:bodyPr/>
          <a:lstStyle/>
          <a:p>
            <a:fld id="{7EAF6957-DA3B-406B-A647-092C27B5DC92}" type="slidenum">
              <a:rPr lang="en-US" smtClean="0"/>
              <a:t>1</a:t>
            </a:fld>
            <a:endParaRPr lang="en-US"/>
          </a:p>
        </p:txBody>
      </p:sp>
    </p:spTree>
    <p:extLst>
      <p:ext uri="{BB962C8B-B14F-4D97-AF65-F5344CB8AC3E}">
        <p14:creationId xmlns:p14="http://schemas.microsoft.com/office/powerpoint/2010/main" val="3921591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a:t>
            </a:r>
            <a:endParaRPr lang="en-US" dirty="0"/>
          </a:p>
        </p:txBody>
      </p:sp>
      <p:sp>
        <p:nvSpPr>
          <p:cNvPr id="3" name="Content Placeholder 2"/>
          <p:cNvSpPr>
            <a:spLocks noGrp="1"/>
          </p:cNvSpPr>
          <p:nvPr>
            <p:ph idx="1"/>
          </p:nvPr>
        </p:nvSpPr>
        <p:spPr>
          <a:xfrm>
            <a:off x="457200" y="2590800"/>
            <a:ext cx="4495800" cy="2667000"/>
          </a:xfrm>
        </p:spPr>
        <p:txBody>
          <a:bodyPr>
            <a:normAutofit fontScale="92500" lnSpcReduction="10000"/>
          </a:bodyPr>
          <a:lstStyle/>
          <a:p>
            <a:pPr marL="0" indent="0">
              <a:buNone/>
            </a:pPr>
            <a:r>
              <a:rPr lang="en-US" dirty="0" smtClean="0"/>
              <a:t>You have two bottles, each containing material that resembles sand or clay. You will verify which material will erode faster.</a:t>
            </a:r>
          </a:p>
          <a:p>
            <a:pPr marL="0" indent="0">
              <a:buNone/>
            </a:pPr>
            <a:r>
              <a:rPr lang="en-US" dirty="0" smtClean="0"/>
              <a:t> </a:t>
            </a:r>
          </a:p>
          <a:p>
            <a:pPr marL="0" indent="0">
              <a:buNone/>
            </a:pPr>
            <a:endParaRPr lang="en-US" dirty="0" smtClean="0"/>
          </a:p>
          <a:p>
            <a:pPr marL="0" indent="0">
              <a:buNone/>
            </a:pP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81200"/>
            <a:ext cx="3474720" cy="3177540"/>
          </a:xfrm>
          <a:prstGeom prst="rect">
            <a:avLst/>
          </a:prstGeom>
          <a:noFill/>
        </p:spPr>
      </p:pic>
      <p:sp>
        <p:nvSpPr>
          <p:cNvPr id="4" name="Slide Number Placeholder 3"/>
          <p:cNvSpPr>
            <a:spLocks noGrp="1"/>
          </p:cNvSpPr>
          <p:nvPr>
            <p:ph type="sldNum" sz="quarter" idx="12"/>
          </p:nvPr>
        </p:nvSpPr>
        <p:spPr/>
        <p:txBody>
          <a:bodyPr/>
          <a:lstStyle/>
          <a:p>
            <a:fld id="{7EAF6957-DA3B-406B-A647-092C27B5DC92}" type="slidenum">
              <a:rPr lang="en-US" smtClean="0"/>
              <a:t>10</a:t>
            </a:fld>
            <a:endParaRPr lang="en-US"/>
          </a:p>
        </p:txBody>
      </p:sp>
    </p:spTree>
    <p:extLst>
      <p:ext uri="{BB962C8B-B14F-4D97-AF65-F5344CB8AC3E}">
        <p14:creationId xmlns:p14="http://schemas.microsoft.com/office/powerpoint/2010/main" val="2847956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0" y="1676558"/>
            <a:ext cx="3276600" cy="1066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smtClean="0"/>
              <a:t>2)</a:t>
            </a:r>
            <a:r>
              <a:rPr lang="en-US" sz="2000" u="sng" dirty="0" smtClean="0"/>
              <a:t> </a:t>
            </a:r>
            <a:r>
              <a:rPr lang="en-US" sz="2000" b="1" u="sng" dirty="0" smtClean="0"/>
              <a:t>Slowly</a:t>
            </a:r>
            <a:r>
              <a:rPr lang="en-US" sz="2000" u="sng" dirty="0" smtClean="0"/>
              <a:t> </a:t>
            </a:r>
            <a:r>
              <a:rPr lang="en-US" sz="2000" dirty="0" smtClean="0"/>
              <a:t>open the binder until the material in one of the bottles crosses the line</a:t>
            </a:r>
          </a:p>
          <a:p>
            <a:endParaRPr lang="en-US" sz="2000" dirty="0"/>
          </a:p>
          <a:p>
            <a:endParaRPr lang="en-US" sz="2000" dirty="0" smtClean="0"/>
          </a:p>
          <a:p>
            <a:endParaRPr lang="en-US" sz="2000" dirty="0"/>
          </a:p>
          <a:p>
            <a:endParaRPr lang="en-US" sz="2000" dirty="0" smtClean="0"/>
          </a:p>
          <a:p>
            <a:pPr marL="0" indent="0">
              <a:buNone/>
            </a:pPr>
            <a:endParaRPr lang="en-US" sz="2000" dirty="0" smtClean="0"/>
          </a:p>
          <a:p>
            <a:endParaRPr lang="en-US" sz="2000" dirty="0"/>
          </a:p>
        </p:txBody>
      </p:sp>
      <p:sp>
        <p:nvSpPr>
          <p:cNvPr id="2" name="Title 1"/>
          <p:cNvSpPr>
            <a:spLocks noGrp="1"/>
          </p:cNvSpPr>
          <p:nvPr>
            <p:ph type="title"/>
          </p:nvPr>
        </p:nvSpPr>
        <p:spPr/>
        <p:txBody>
          <a:bodyPr/>
          <a:lstStyle/>
          <a:p>
            <a:r>
              <a:rPr lang="en-US" dirty="0" smtClean="0"/>
              <a:t>Activity 1 - Steps</a:t>
            </a:r>
            <a:endParaRPr lang="en-US" dirty="0"/>
          </a:p>
        </p:txBody>
      </p:sp>
      <p:sp>
        <p:nvSpPr>
          <p:cNvPr id="3" name="Content Placeholder 2"/>
          <p:cNvSpPr>
            <a:spLocks noGrp="1"/>
          </p:cNvSpPr>
          <p:nvPr>
            <p:ph idx="1"/>
          </p:nvPr>
        </p:nvSpPr>
        <p:spPr>
          <a:xfrm>
            <a:off x="198120" y="1676400"/>
            <a:ext cx="3276600" cy="2819400"/>
          </a:xfrm>
        </p:spPr>
        <p:txBody>
          <a:bodyPr>
            <a:normAutofit/>
          </a:bodyPr>
          <a:lstStyle/>
          <a:p>
            <a:pPr marL="0" indent="0">
              <a:buNone/>
            </a:pPr>
            <a:r>
              <a:rPr lang="en-US" sz="2000" dirty="0" smtClean="0"/>
              <a:t>1) Place both bottles on a 1-inch binder </a:t>
            </a:r>
          </a:p>
          <a:p>
            <a:endParaRPr lang="en-US" sz="2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2301240" cy="1714500"/>
          </a:xfrm>
          <a:prstGeom prst="rect">
            <a:avLst/>
          </a:prstGeom>
          <a:noFill/>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734322"/>
            <a:ext cx="2171700" cy="1630680"/>
          </a:xfrm>
          <a:prstGeom prst="rect">
            <a:avLst/>
          </a:prstGeom>
          <a:noFill/>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7219950" y="2438400"/>
            <a:ext cx="1695450" cy="2247900"/>
          </a:xfrm>
          <a:prstGeom prst="rect">
            <a:avLst/>
          </a:prstGeom>
          <a:noFill/>
        </p:spPr>
      </p:pic>
      <p:sp>
        <p:nvSpPr>
          <p:cNvPr id="9" name="Rectangle 8"/>
          <p:cNvSpPr/>
          <p:nvPr/>
        </p:nvSpPr>
        <p:spPr>
          <a:xfrm>
            <a:off x="7086600" y="1752600"/>
            <a:ext cx="1905000" cy="646331"/>
          </a:xfrm>
          <a:prstGeom prst="rect">
            <a:avLst/>
          </a:prstGeom>
        </p:spPr>
        <p:txBody>
          <a:bodyPr wrap="square">
            <a:spAutoFit/>
          </a:bodyPr>
          <a:lstStyle/>
          <a:p>
            <a:r>
              <a:rPr lang="en-US" dirty="0" smtClean="0"/>
              <a:t>3) Measure </a:t>
            </a:r>
            <a:r>
              <a:rPr lang="en-US" dirty="0"/>
              <a:t>and record the height</a:t>
            </a:r>
          </a:p>
        </p:txBody>
      </p:sp>
      <p:sp>
        <p:nvSpPr>
          <p:cNvPr id="10" name="Rectangle 9"/>
          <p:cNvSpPr/>
          <p:nvPr/>
        </p:nvSpPr>
        <p:spPr>
          <a:xfrm>
            <a:off x="152400" y="5486400"/>
            <a:ext cx="4572000" cy="923330"/>
          </a:xfrm>
          <a:prstGeom prst="rect">
            <a:avLst/>
          </a:prstGeom>
        </p:spPr>
        <p:txBody>
          <a:bodyPr>
            <a:spAutoFit/>
          </a:bodyPr>
          <a:lstStyle/>
          <a:p>
            <a:pPr lvl="0"/>
            <a:r>
              <a:rPr lang="en-US" dirty="0" smtClean="0"/>
              <a:t>4) Continue </a:t>
            </a:r>
            <a:r>
              <a:rPr lang="en-US" dirty="0"/>
              <a:t>opening the binder until the material in the second bottle crosses the line. Record the height at which the binder is open.</a:t>
            </a:r>
          </a:p>
        </p:txBody>
      </p:sp>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4597487" y="4766965"/>
            <a:ext cx="2537460" cy="1905000"/>
          </a:xfrm>
          <a:prstGeom prst="rect">
            <a:avLst/>
          </a:prstGeom>
          <a:noFill/>
        </p:spPr>
      </p:pic>
      <p:sp>
        <p:nvSpPr>
          <p:cNvPr id="7" name="TextBox 6"/>
          <p:cNvSpPr txBox="1"/>
          <p:nvPr/>
        </p:nvSpPr>
        <p:spPr>
          <a:xfrm>
            <a:off x="7467600" y="5029200"/>
            <a:ext cx="1371600" cy="1477328"/>
          </a:xfrm>
          <a:prstGeom prst="rect">
            <a:avLst/>
          </a:prstGeom>
          <a:noFill/>
        </p:spPr>
        <p:txBody>
          <a:bodyPr wrap="square" rtlCol="0">
            <a:spAutoFit/>
          </a:bodyPr>
          <a:lstStyle/>
          <a:p>
            <a:r>
              <a:rPr lang="en-US" dirty="0" smtClean="0">
                <a:solidFill>
                  <a:srgbClr val="00B050"/>
                </a:solidFill>
              </a:rPr>
              <a:t>Repeat 2-3 times to see if you get consistent results</a:t>
            </a:r>
            <a:endParaRPr lang="en-US" dirty="0">
              <a:solidFill>
                <a:srgbClr val="00B050"/>
              </a:solidFill>
            </a:endParaRPr>
          </a:p>
        </p:txBody>
      </p:sp>
      <p:sp>
        <p:nvSpPr>
          <p:cNvPr id="12" name="Slide Number Placeholder 11"/>
          <p:cNvSpPr>
            <a:spLocks noGrp="1"/>
          </p:cNvSpPr>
          <p:nvPr>
            <p:ph type="sldNum" sz="quarter" idx="12"/>
          </p:nvPr>
        </p:nvSpPr>
        <p:spPr/>
        <p:txBody>
          <a:bodyPr/>
          <a:lstStyle/>
          <a:p>
            <a:fld id="{7EAF6957-DA3B-406B-A647-092C27B5DC92}" type="slidenum">
              <a:rPr lang="en-US" smtClean="0"/>
              <a:t>11</a:t>
            </a:fld>
            <a:endParaRPr lang="en-US"/>
          </a:p>
        </p:txBody>
      </p:sp>
    </p:spTree>
    <p:extLst>
      <p:ext uri="{BB962C8B-B14F-4D97-AF65-F5344CB8AC3E}">
        <p14:creationId xmlns:p14="http://schemas.microsoft.com/office/powerpoint/2010/main" val="2976091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out the next table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1276075"/>
              </p:ext>
            </p:extLst>
          </p:nvPr>
        </p:nvGraphicFramePr>
        <p:xfrm>
          <a:off x="914400" y="1981200"/>
          <a:ext cx="7239000" cy="2286000"/>
        </p:xfrm>
        <a:graphic>
          <a:graphicData uri="http://schemas.openxmlformats.org/drawingml/2006/table">
            <a:tbl>
              <a:tblPr firstRow="1" firstCol="1" bandRow="1">
                <a:tableStyleId>{5C22544A-7EE6-4342-B048-85BDC9FD1C3A}</a:tableStyleId>
              </a:tblPr>
              <a:tblGrid>
                <a:gridCol w="1197628"/>
                <a:gridCol w="1567833"/>
                <a:gridCol w="1870753"/>
                <a:gridCol w="2602786"/>
              </a:tblGrid>
              <a:tr h="1136904">
                <a:tc>
                  <a:txBody>
                    <a:bodyPr/>
                    <a:lstStyle/>
                    <a:p>
                      <a:pPr marL="0" marR="0" algn="l">
                        <a:spcBef>
                          <a:spcPts val="600"/>
                        </a:spcBef>
                        <a:spcAft>
                          <a:spcPts val="600"/>
                        </a:spcAft>
                      </a:pPr>
                      <a:r>
                        <a:rPr lang="en-US" sz="2000" dirty="0">
                          <a:effectLst/>
                        </a:rPr>
                        <a:t>Material</a:t>
                      </a:r>
                      <a:endParaRPr lang="en-US" sz="2000" dirty="0">
                        <a:effectLst/>
                        <a:latin typeface="Times New Roman"/>
                        <a:ea typeface="Times New Roman"/>
                      </a:endParaRPr>
                    </a:p>
                  </a:txBody>
                  <a:tcPr marL="68580" marR="68580" marT="0" marB="0"/>
                </a:tc>
                <a:tc>
                  <a:txBody>
                    <a:bodyPr/>
                    <a:lstStyle/>
                    <a:p>
                      <a:pPr marL="0" marR="0" algn="l">
                        <a:spcBef>
                          <a:spcPts val="600"/>
                        </a:spcBef>
                        <a:spcAft>
                          <a:spcPts val="600"/>
                        </a:spcAft>
                      </a:pPr>
                      <a:r>
                        <a:rPr lang="en-US" sz="2000" dirty="0" smtClean="0">
                          <a:effectLst/>
                        </a:rPr>
                        <a:t>Smaller or Bigger Slope (height)</a:t>
                      </a:r>
                      <a:endParaRPr lang="en-US" sz="2000" dirty="0">
                        <a:effectLst/>
                        <a:latin typeface="Times New Roman"/>
                        <a:ea typeface="Times New Roman"/>
                      </a:endParaRPr>
                    </a:p>
                  </a:txBody>
                  <a:tcPr marL="68580" marR="68580" marT="0" marB="0"/>
                </a:tc>
                <a:tc>
                  <a:txBody>
                    <a:bodyPr/>
                    <a:lstStyle/>
                    <a:p>
                      <a:pPr marL="0" marR="0" algn="l">
                        <a:spcBef>
                          <a:spcPts val="0"/>
                        </a:spcBef>
                        <a:spcAft>
                          <a:spcPts val="0"/>
                        </a:spcAft>
                      </a:pPr>
                      <a:r>
                        <a:rPr lang="en-US" sz="2000" dirty="0">
                          <a:effectLst/>
                        </a:rPr>
                        <a:t>Less Likely or More Likely to Erode</a:t>
                      </a:r>
                      <a:endParaRPr lang="en-US" sz="2000" dirty="0">
                        <a:effectLst/>
                        <a:latin typeface="Times New Roman"/>
                        <a:ea typeface="Times New Roman"/>
                      </a:endParaRPr>
                    </a:p>
                  </a:txBody>
                  <a:tcPr marL="68580" marR="68580" marT="0" marB="0"/>
                </a:tc>
                <a:tc>
                  <a:txBody>
                    <a:bodyPr/>
                    <a:lstStyle/>
                    <a:p>
                      <a:pPr marL="0" marR="0" algn="l">
                        <a:spcBef>
                          <a:spcPts val="0"/>
                        </a:spcBef>
                        <a:spcAft>
                          <a:spcPts val="0"/>
                        </a:spcAft>
                      </a:pPr>
                      <a:r>
                        <a:rPr lang="en-US" sz="2000" dirty="0">
                          <a:effectLst/>
                        </a:rPr>
                        <a:t>Explanations based on particle shapes</a:t>
                      </a:r>
                      <a:endParaRPr lang="en-US" sz="2000" dirty="0">
                        <a:effectLst/>
                        <a:latin typeface="Times New Roman"/>
                        <a:ea typeface="Times New Roman"/>
                      </a:endParaRPr>
                    </a:p>
                  </a:txBody>
                  <a:tcPr marL="68580" marR="68580" marT="0" marB="0"/>
                </a:tc>
              </a:tr>
              <a:tr h="795528">
                <a:tc>
                  <a:txBody>
                    <a:bodyPr/>
                    <a:lstStyle/>
                    <a:p>
                      <a:pPr marL="0" marR="0" algn="l">
                        <a:spcBef>
                          <a:spcPts val="600"/>
                        </a:spcBef>
                        <a:spcAft>
                          <a:spcPts val="600"/>
                        </a:spcAft>
                      </a:pPr>
                      <a:r>
                        <a:rPr lang="en-US" sz="2000">
                          <a:effectLst/>
                        </a:rPr>
                        <a:t>Sand</a:t>
                      </a:r>
                      <a:endParaRPr lang="en-US" sz="2000">
                        <a:effectLst/>
                        <a:latin typeface="Times New Roman"/>
                        <a:ea typeface="Times New Roman"/>
                      </a:endParaRPr>
                    </a:p>
                  </a:txBody>
                  <a:tcPr marL="68580" marR="68580" marT="0" marB="0"/>
                </a:tc>
                <a:tc>
                  <a:txBody>
                    <a:bodyPr/>
                    <a:lstStyle/>
                    <a:p>
                      <a:pPr marL="0" marR="0" algn="l">
                        <a:spcBef>
                          <a:spcPts val="600"/>
                        </a:spcBef>
                        <a:spcAft>
                          <a:spcPts val="600"/>
                        </a:spcAft>
                      </a:pPr>
                      <a:r>
                        <a:rPr lang="en-US" sz="2000">
                          <a:effectLst/>
                        </a:rPr>
                        <a:t> </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2000">
                          <a:effectLst/>
                        </a:rPr>
                        <a:t> </a:t>
                      </a:r>
                    </a:p>
                    <a:p>
                      <a:pPr marL="0" marR="0" algn="l">
                        <a:spcBef>
                          <a:spcPts val="600"/>
                        </a:spcBef>
                        <a:spcAft>
                          <a:spcPts val="600"/>
                        </a:spcAft>
                      </a:pPr>
                      <a:r>
                        <a:rPr lang="en-US" sz="2000">
                          <a:effectLst/>
                        </a:rPr>
                        <a:t> </a:t>
                      </a:r>
                      <a:endParaRPr lang="en-US" sz="2000">
                        <a:effectLst/>
                        <a:latin typeface="Times New Roman"/>
                        <a:ea typeface="Times New Roman"/>
                      </a:endParaRPr>
                    </a:p>
                  </a:txBody>
                  <a:tcPr marL="68580" marR="68580" marT="0" marB="0"/>
                </a:tc>
                <a:tc>
                  <a:txBody>
                    <a:bodyPr/>
                    <a:lstStyle/>
                    <a:p>
                      <a:pPr marL="0" marR="0" algn="l">
                        <a:spcBef>
                          <a:spcPts val="0"/>
                        </a:spcBef>
                        <a:spcAft>
                          <a:spcPts val="0"/>
                        </a:spcAft>
                      </a:pPr>
                      <a:r>
                        <a:rPr lang="en-US" sz="2000" dirty="0">
                          <a:effectLst/>
                        </a:rPr>
                        <a:t> </a:t>
                      </a:r>
                      <a:endParaRPr lang="en-US" sz="2000" dirty="0">
                        <a:effectLst/>
                        <a:latin typeface="Times New Roman"/>
                        <a:ea typeface="Times New Roman"/>
                      </a:endParaRPr>
                    </a:p>
                  </a:txBody>
                  <a:tcPr marL="68580" marR="68580" marT="0" marB="0"/>
                </a:tc>
              </a:tr>
              <a:tr h="353568">
                <a:tc>
                  <a:txBody>
                    <a:bodyPr/>
                    <a:lstStyle/>
                    <a:p>
                      <a:pPr marL="0" marR="0" algn="l">
                        <a:spcBef>
                          <a:spcPts val="600"/>
                        </a:spcBef>
                        <a:spcAft>
                          <a:spcPts val="600"/>
                        </a:spcAft>
                      </a:pPr>
                      <a:r>
                        <a:rPr lang="en-US" sz="2000" dirty="0" smtClean="0">
                          <a:effectLst/>
                        </a:rPr>
                        <a:t>Clay</a:t>
                      </a:r>
                      <a:endParaRPr lang="en-US" sz="2000" dirty="0">
                        <a:effectLst/>
                        <a:latin typeface="Times New Roman"/>
                        <a:ea typeface="Times New Roman"/>
                      </a:endParaRPr>
                    </a:p>
                  </a:txBody>
                  <a:tcPr marL="68580" marR="68580" marT="0" marB="0"/>
                </a:tc>
                <a:tc>
                  <a:txBody>
                    <a:bodyPr/>
                    <a:lstStyle/>
                    <a:p>
                      <a:pPr marL="0" marR="0" algn="l">
                        <a:spcBef>
                          <a:spcPts val="600"/>
                        </a:spcBef>
                        <a:spcAft>
                          <a:spcPts val="600"/>
                        </a:spcAft>
                      </a:pPr>
                      <a:r>
                        <a:rPr lang="en-US" sz="2000" dirty="0">
                          <a:effectLst/>
                        </a:rPr>
                        <a:t> </a:t>
                      </a:r>
                      <a:endParaRPr lang="en-US" sz="2000" dirty="0">
                        <a:effectLst/>
                        <a:latin typeface="Times New Roman"/>
                        <a:ea typeface="Times New Roman"/>
                      </a:endParaRPr>
                    </a:p>
                  </a:txBody>
                  <a:tcPr marL="68580" marR="68580" marT="0" marB="0"/>
                </a:tc>
                <a:tc>
                  <a:txBody>
                    <a:bodyPr/>
                    <a:lstStyle/>
                    <a:p>
                      <a:pPr marL="0" marR="0" algn="l">
                        <a:spcBef>
                          <a:spcPts val="600"/>
                        </a:spcBef>
                        <a:spcAft>
                          <a:spcPts val="600"/>
                        </a:spcAft>
                      </a:pPr>
                      <a:r>
                        <a:rPr lang="en-US" sz="2000">
                          <a:effectLst/>
                        </a:rPr>
                        <a:t> </a:t>
                      </a:r>
                      <a:endParaRPr lang="en-US" sz="2000">
                        <a:effectLst/>
                        <a:latin typeface="Times New Roman"/>
                        <a:ea typeface="Times New Roman"/>
                      </a:endParaRPr>
                    </a:p>
                  </a:txBody>
                  <a:tcPr marL="68580" marR="68580" marT="0" marB="0"/>
                </a:tc>
                <a:tc>
                  <a:txBody>
                    <a:bodyPr/>
                    <a:lstStyle/>
                    <a:p>
                      <a:pPr marL="0" marR="0" algn="l">
                        <a:spcBef>
                          <a:spcPts val="600"/>
                        </a:spcBef>
                        <a:spcAft>
                          <a:spcPts val="600"/>
                        </a:spcAft>
                      </a:pPr>
                      <a:r>
                        <a:rPr lang="en-US" sz="2000" dirty="0">
                          <a:effectLst/>
                        </a:rPr>
                        <a:t> </a:t>
                      </a:r>
                      <a:endParaRPr lang="en-US" sz="2000" dirty="0">
                        <a:effectLst/>
                        <a:latin typeface="Times New Roman"/>
                        <a:ea typeface="Times New Roman"/>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fld id="{7EAF6957-DA3B-406B-A647-092C27B5DC92}" type="slidenum">
              <a:rPr lang="en-US" smtClean="0"/>
              <a:t>12</a:t>
            </a:fld>
            <a:endParaRPr lang="en-US"/>
          </a:p>
        </p:txBody>
      </p:sp>
    </p:spTree>
    <p:extLst>
      <p:ext uri="{BB962C8B-B14F-4D97-AF65-F5344CB8AC3E}">
        <p14:creationId xmlns:p14="http://schemas.microsoft.com/office/powerpoint/2010/main" val="4281586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t>
            </a:r>
            <a:r>
              <a:rPr lang="en-US" dirty="0" smtClean="0"/>
              <a:t>2 (Demonstration)</a:t>
            </a:r>
            <a:endParaRPr lang="en-US" dirty="0"/>
          </a:p>
        </p:txBody>
      </p:sp>
      <p:sp>
        <p:nvSpPr>
          <p:cNvPr id="4" name="Content Placeholder 3"/>
          <p:cNvSpPr>
            <a:spLocks noGrp="1"/>
          </p:cNvSpPr>
          <p:nvPr>
            <p:ph idx="1"/>
          </p:nvPr>
        </p:nvSpPr>
        <p:spPr/>
        <p:txBody>
          <a:bodyPr/>
          <a:lstStyle/>
          <a:p>
            <a:r>
              <a:rPr lang="en-US" dirty="0" smtClean="0"/>
              <a:t>Effect of slope on erosion of Sand</a:t>
            </a:r>
            <a:endParaRPr lang="en-US" dirty="0"/>
          </a:p>
        </p:txBody>
      </p:sp>
      <p:cxnSp>
        <p:nvCxnSpPr>
          <p:cNvPr id="7" name="Straight Connector 6"/>
          <p:cNvCxnSpPr/>
          <p:nvPr/>
        </p:nvCxnSpPr>
        <p:spPr>
          <a:xfrm>
            <a:off x="685800" y="3048000"/>
            <a:ext cx="3429000" cy="914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0" y="3200400"/>
            <a:ext cx="2514600" cy="160020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454881" y="2888820"/>
            <a:ext cx="1440719" cy="400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96000" y="3276600"/>
            <a:ext cx="1219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816565">
            <a:off x="1600200" y="2789675"/>
            <a:ext cx="1524000" cy="307777"/>
          </a:xfrm>
          <a:prstGeom prst="rect">
            <a:avLst/>
          </a:prstGeom>
          <a:noFill/>
        </p:spPr>
        <p:txBody>
          <a:bodyPr wrap="square" rtlCol="0">
            <a:spAutoFit/>
          </a:bodyPr>
          <a:lstStyle/>
          <a:p>
            <a:pPr algn="ctr"/>
            <a:r>
              <a:rPr lang="en-US" sz="1400" dirty="0" smtClean="0"/>
              <a:t>Water flow</a:t>
            </a:r>
            <a:endParaRPr lang="en-US" sz="1400" dirty="0"/>
          </a:p>
        </p:txBody>
      </p:sp>
      <p:sp>
        <p:nvSpPr>
          <p:cNvPr id="15" name="TextBox 14"/>
          <p:cNvSpPr txBox="1"/>
          <p:nvPr/>
        </p:nvSpPr>
        <p:spPr>
          <a:xfrm rot="1853091">
            <a:off x="6036363" y="3351311"/>
            <a:ext cx="1524000" cy="307777"/>
          </a:xfrm>
          <a:prstGeom prst="rect">
            <a:avLst/>
          </a:prstGeom>
          <a:noFill/>
        </p:spPr>
        <p:txBody>
          <a:bodyPr wrap="square" rtlCol="0">
            <a:spAutoFit/>
          </a:bodyPr>
          <a:lstStyle/>
          <a:p>
            <a:pPr algn="ctr"/>
            <a:r>
              <a:rPr lang="en-US" sz="1400" dirty="0" smtClean="0"/>
              <a:t>Water flow</a:t>
            </a:r>
            <a:endParaRPr lang="en-US" sz="1400" dirty="0"/>
          </a:p>
        </p:txBody>
      </p:sp>
      <p:sp>
        <p:nvSpPr>
          <p:cNvPr id="16" name="TextBox 15"/>
          <p:cNvSpPr txBox="1"/>
          <p:nvPr/>
        </p:nvSpPr>
        <p:spPr>
          <a:xfrm>
            <a:off x="1295400" y="5791200"/>
            <a:ext cx="6248400" cy="369332"/>
          </a:xfrm>
          <a:prstGeom prst="rect">
            <a:avLst/>
          </a:prstGeom>
          <a:noFill/>
        </p:spPr>
        <p:txBody>
          <a:bodyPr wrap="square" rtlCol="0">
            <a:spAutoFit/>
          </a:bodyPr>
          <a:lstStyle/>
          <a:p>
            <a:pPr algn="ctr"/>
            <a:r>
              <a:rPr lang="en-US" b="1" dirty="0" smtClean="0"/>
              <a:t>Which slope will cause more erosion?</a:t>
            </a:r>
            <a:endParaRPr lang="en-US" b="1" dirty="0"/>
          </a:p>
        </p:txBody>
      </p:sp>
      <p:sp>
        <p:nvSpPr>
          <p:cNvPr id="17" name="TextBox 16"/>
          <p:cNvSpPr txBox="1"/>
          <p:nvPr/>
        </p:nvSpPr>
        <p:spPr>
          <a:xfrm>
            <a:off x="1219200" y="4114800"/>
            <a:ext cx="2286000" cy="369332"/>
          </a:xfrm>
          <a:prstGeom prst="rect">
            <a:avLst/>
          </a:prstGeom>
          <a:noFill/>
        </p:spPr>
        <p:txBody>
          <a:bodyPr wrap="square" rtlCol="0">
            <a:spAutoFit/>
          </a:bodyPr>
          <a:lstStyle/>
          <a:p>
            <a:pPr algn="ctr"/>
            <a:r>
              <a:rPr lang="en-US" b="1" dirty="0" smtClean="0"/>
              <a:t>Slope 1</a:t>
            </a:r>
            <a:endParaRPr lang="en-US" b="1" dirty="0"/>
          </a:p>
        </p:txBody>
      </p:sp>
      <p:sp>
        <p:nvSpPr>
          <p:cNvPr id="18" name="TextBox 17"/>
          <p:cNvSpPr txBox="1"/>
          <p:nvPr/>
        </p:nvSpPr>
        <p:spPr>
          <a:xfrm rot="816565">
            <a:off x="1469697" y="3464327"/>
            <a:ext cx="1524000" cy="307777"/>
          </a:xfrm>
          <a:prstGeom prst="rect">
            <a:avLst/>
          </a:prstGeom>
          <a:noFill/>
        </p:spPr>
        <p:txBody>
          <a:bodyPr wrap="square" rtlCol="0">
            <a:spAutoFit/>
          </a:bodyPr>
          <a:lstStyle/>
          <a:p>
            <a:pPr algn="ctr"/>
            <a:r>
              <a:rPr lang="en-US" sz="1400" dirty="0" smtClean="0"/>
              <a:t>River bed slope</a:t>
            </a:r>
            <a:endParaRPr lang="en-US" sz="1400" dirty="0"/>
          </a:p>
        </p:txBody>
      </p:sp>
      <p:sp>
        <p:nvSpPr>
          <p:cNvPr id="19" name="TextBox 18"/>
          <p:cNvSpPr txBox="1"/>
          <p:nvPr/>
        </p:nvSpPr>
        <p:spPr>
          <a:xfrm rot="2027671">
            <a:off x="5714999" y="4074391"/>
            <a:ext cx="1524000" cy="307777"/>
          </a:xfrm>
          <a:prstGeom prst="rect">
            <a:avLst/>
          </a:prstGeom>
          <a:noFill/>
        </p:spPr>
        <p:txBody>
          <a:bodyPr wrap="square" rtlCol="0">
            <a:spAutoFit/>
          </a:bodyPr>
          <a:lstStyle/>
          <a:p>
            <a:pPr algn="ctr"/>
            <a:r>
              <a:rPr lang="en-US" sz="1400" dirty="0" smtClean="0"/>
              <a:t>River bed slope</a:t>
            </a:r>
            <a:endParaRPr lang="en-US" sz="1400" dirty="0"/>
          </a:p>
        </p:txBody>
      </p:sp>
      <p:sp>
        <p:nvSpPr>
          <p:cNvPr id="20" name="TextBox 19"/>
          <p:cNvSpPr txBox="1"/>
          <p:nvPr/>
        </p:nvSpPr>
        <p:spPr>
          <a:xfrm>
            <a:off x="5063084" y="4800600"/>
            <a:ext cx="2286000" cy="369332"/>
          </a:xfrm>
          <a:prstGeom prst="rect">
            <a:avLst/>
          </a:prstGeom>
          <a:noFill/>
        </p:spPr>
        <p:txBody>
          <a:bodyPr wrap="square" rtlCol="0">
            <a:spAutoFit/>
          </a:bodyPr>
          <a:lstStyle/>
          <a:p>
            <a:pPr algn="ctr"/>
            <a:r>
              <a:rPr lang="en-US" b="1" dirty="0" smtClean="0"/>
              <a:t>Slope 2</a:t>
            </a:r>
            <a:endParaRPr lang="en-US" b="1" dirty="0"/>
          </a:p>
        </p:txBody>
      </p:sp>
      <p:sp>
        <p:nvSpPr>
          <p:cNvPr id="24" name="Slide Number Placeholder 23"/>
          <p:cNvSpPr>
            <a:spLocks noGrp="1"/>
          </p:cNvSpPr>
          <p:nvPr>
            <p:ph type="sldNum" sz="quarter" idx="12"/>
          </p:nvPr>
        </p:nvSpPr>
        <p:spPr/>
        <p:txBody>
          <a:bodyPr/>
          <a:lstStyle/>
          <a:p>
            <a:fld id="{7EAF6957-DA3B-406B-A647-092C27B5DC92}" type="slidenum">
              <a:rPr lang="en-US" smtClean="0"/>
              <a:t>13</a:t>
            </a:fld>
            <a:endParaRPr lang="en-US"/>
          </a:p>
        </p:txBody>
      </p:sp>
    </p:spTree>
    <p:extLst>
      <p:ext uri="{BB962C8B-B14F-4D97-AF65-F5344CB8AC3E}">
        <p14:creationId xmlns:p14="http://schemas.microsoft.com/office/powerpoint/2010/main" val="3013607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Canals</a:t>
            </a:r>
            <a:endParaRPr lang="en-US" dirty="0"/>
          </a:p>
        </p:txBody>
      </p:sp>
      <p:sp>
        <p:nvSpPr>
          <p:cNvPr id="3" name="Content Placeholder 2"/>
          <p:cNvSpPr>
            <a:spLocks noGrp="1"/>
          </p:cNvSpPr>
          <p:nvPr>
            <p:ph idx="1"/>
          </p:nvPr>
        </p:nvSpPr>
        <p:spPr>
          <a:xfrm>
            <a:off x="457200" y="1600200"/>
            <a:ext cx="8229600" cy="1600200"/>
          </a:xfrm>
        </p:spPr>
        <p:txBody>
          <a:bodyPr>
            <a:normAutofit/>
          </a:bodyPr>
          <a:lstStyle/>
          <a:p>
            <a:r>
              <a:rPr lang="en-US" dirty="0" smtClean="0"/>
              <a:t>What is a canal?</a:t>
            </a:r>
          </a:p>
          <a:p>
            <a:pPr lvl="1"/>
            <a:r>
              <a:rPr lang="en-US" dirty="0" smtClean="0"/>
              <a:t>It is </a:t>
            </a:r>
            <a:r>
              <a:rPr lang="en-US" dirty="0"/>
              <a:t>an open waterway whose purpose is to carry water from one place to another</a:t>
            </a:r>
            <a:endParaRPr lang="en-US" dirty="0" smtClean="0"/>
          </a:p>
          <a:p>
            <a:endParaRPr lang="en-US" dirty="0"/>
          </a:p>
        </p:txBody>
      </p:sp>
      <p:pic>
        <p:nvPicPr>
          <p:cNvPr id="5" name="Picture 4" descr="http://www.fao.org/docrep/r4082e/r4082e38.gif"/>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52800"/>
            <a:ext cx="8001000" cy="1981200"/>
          </a:xfrm>
          <a:prstGeom prst="rect">
            <a:avLst/>
          </a:prstGeom>
          <a:noFill/>
          <a:ln>
            <a:noFill/>
          </a:ln>
        </p:spPr>
      </p:pic>
      <p:sp>
        <p:nvSpPr>
          <p:cNvPr id="4" name="Slide Number Placeholder 3"/>
          <p:cNvSpPr>
            <a:spLocks noGrp="1"/>
          </p:cNvSpPr>
          <p:nvPr>
            <p:ph type="sldNum" sz="quarter" idx="12"/>
          </p:nvPr>
        </p:nvSpPr>
        <p:spPr/>
        <p:txBody>
          <a:bodyPr/>
          <a:lstStyle/>
          <a:p>
            <a:fld id="{7EAF6957-DA3B-406B-A647-092C27B5DC92}" type="slidenum">
              <a:rPr lang="en-US" smtClean="0"/>
              <a:t>14</a:t>
            </a:fld>
            <a:endParaRPr lang="en-US"/>
          </a:p>
        </p:txBody>
      </p:sp>
    </p:spTree>
    <p:extLst>
      <p:ext uri="{BB962C8B-B14F-4D97-AF65-F5344CB8AC3E}">
        <p14:creationId xmlns:p14="http://schemas.microsoft.com/office/powerpoint/2010/main" val="2614519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Irrigation</a:t>
            </a:r>
            <a:endParaRPr lang="en-US" dirty="0"/>
          </a:p>
        </p:txBody>
      </p:sp>
      <p:pic>
        <p:nvPicPr>
          <p:cNvPr id="1028" name="Picture 4" descr="Irrigation canals block the appro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47752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ct.coop/wp-content/uploads/2010/11/Irrigation-Can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036" y="2493818"/>
            <a:ext cx="4986717"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EAF6957-DA3B-406B-A647-092C27B5DC92}" type="slidenum">
              <a:rPr lang="en-US" smtClean="0"/>
              <a:t>15</a:t>
            </a:fld>
            <a:endParaRPr lang="en-US"/>
          </a:p>
        </p:txBody>
      </p:sp>
    </p:spTree>
    <p:extLst>
      <p:ext uri="{BB962C8B-B14F-4D97-AF65-F5344CB8AC3E}">
        <p14:creationId xmlns:p14="http://schemas.microsoft.com/office/powerpoint/2010/main" val="73026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a:t>
            </a:r>
            <a:endParaRPr lang="en-US" dirty="0"/>
          </a:p>
        </p:txBody>
      </p:sp>
      <p:pic>
        <p:nvPicPr>
          <p:cNvPr id="2050" name="Picture 2" descr="http://symonsez.files.wordpress.com/2010/10/eriecanalalba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437070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4/47/Inner_Harbor_Navigation_Canal_Surge_Barrier_Construc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286000"/>
            <a:ext cx="5711196" cy="38099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ubartus.com/europe10/amsterdam_cana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683521"/>
            <a:ext cx="3600450" cy="48006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EAF6957-DA3B-406B-A647-092C27B5DC92}" type="slidenum">
              <a:rPr lang="en-US" smtClean="0"/>
              <a:t>16</a:t>
            </a:fld>
            <a:endParaRPr lang="en-US"/>
          </a:p>
        </p:txBody>
      </p:sp>
    </p:spTree>
    <p:extLst>
      <p:ext uri="{BB962C8B-B14F-4D97-AF65-F5344CB8AC3E}">
        <p14:creationId xmlns:p14="http://schemas.microsoft.com/office/powerpoint/2010/main" val="176808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smtClean="0"/>
              <a:t>Canals in Indiana</a:t>
            </a:r>
            <a:endParaRPr lang="en-US" dirty="0"/>
          </a:p>
        </p:txBody>
      </p:sp>
      <p:sp>
        <p:nvSpPr>
          <p:cNvPr id="3" name="Rectangle 2"/>
          <p:cNvSpPr/>
          <p:nvPr/>
        </p:nvSpPr>
        <p:spPr>
          <a:xfrm>
            <a:off x="838200" y="685800"/>
            <a:ext cx="7239000" cy="461665"/>
          </a:xfrm>
          <a:prstGeom prst="rect">
            <a:avLst/>
          </a:prstGeom>
        </p:spPr>
        <p:txBody>
          <a:bodyPr wrap="square">
            <a:spAutoFit/>
          </a:bodyPr>
          <a:lstStyle/>
          <a:p>
            <a:r>
              <a:rPr lang="en-US" sz="2400" u="sng" dirty="0">
                <a:hlinkClick r:id="rId2"/>
              </a:rPr>
              <a:t>http://www.wabashanderiecanal.org/Home_Page.html</a:t>
            </a:r>
            <a:endParaRPr lang="en-US"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864" t="5953" r="17553" b="7937"/>
          <a:stretch/>
        </p:blipFill>
        <p:spPr bwMode="auto">
          <a:xfrm>
            <a:off x="734291" y="1273628"/>
            <a:ext cx="7459573" cy="543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EAF6957-DA3B-406B-A647-092C27B5DC92}" type="slidenum">
              <a:rPr lang="en-US" smtClean="0"/>
              <a:t>17</a:t>
            </a:fld>
            <a:endParaRPr lang="en-US"/>
          </a:p>
        </p:txBody>
      </p:sp>
    </p:spTree>
    <p:extLst>
      <p:ext uri="{BB962C8B-B14F-4D97-AF65-F5344CB8AC3E}">
        <p14:creationId xmlns:p14="http://schemas.microsoft.com/office/powerpoint/2010/main" val="148532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water park in Lafayette</a:t>
            </a:r>
            <a:endParaRPr lang="en-US" dirty="0"/>
          </a:p>
        </p:txBody>
      </p:sp>
      <p:sp>
        <p:nvSpPr>
          <p:cNvPr id="3" name="Content Placeholder 2"/>
          <p:cNvSpPr>
            <a:spLocks noGrp="1"/>
          </p:cNvSpPr>
          <p:nvPr>
            <p:ph idx="1"/>
          </p:nvPr>
        </p:nvSpPr>
        <p:spPr/>
        <p:txBody>
          <a:bodyPr/>
          <a:lstStyle/>
          <a:p>
            <a:r>
              <a:rPr lang="en-US" dirty="0" smtClean="0"/>
              <a:t>The city of Lafayette has decided to build a new water park in Lafayette for the children in the </a:t>
            </a:r>
            <a:r>
              <a:rPr lang="en-US" dirty="0"/>
              <a:t>G</a:t>
            </a:r>
            <a:r>
              <a:rPr lang="en-US" dirty="0" smtClean="0"/>
              <a:t>reater </a:t>
            </a:r>
            <a:r>
              <a:rPr lang="en-US" dirty="0"/>
              <a:t>L</a:t>
            </a:r>
            <a:r>
              <a:rPr lang="en-US" dirty="0" smtClean="0"/>
              <a:t>afayette area. However, a large amount of water needs to be carried from the water treatment plant to the water park through a trapezoidal canal. To keep the construction cost low, the city has decided to use available earth materials (sand </a:t>
            </a:r>
            <a:r>
              <a:rPr lang="en-US" dirty="0" smtClean="0"/>
              <a:t>) </a:t>
            </a:r>
            <a:r>
              <a:rPr lang="en-US" dirty="0" smtClean="0"/>
              <a:t>to build the canal.</a:t>
            </a:r>
            <a:endParaRPr lang="en-US" dirty="0"/>
          </a:p>
        </p:txBody>
      </p:sp>
      <p:sp>
        <p:nvSpPr>
          <p:cNvPr id="4" name="Slide Number Placeholder 3"/>
          <p:cNvSpPr>
            <a:spLocks noGrp="1"/>
          </p:cNvSpPr>
          <p:nvPr>
            <p:ph type="sldNum" sz="quarter" idx="12"/>
          </p:nvPr>
        </p:nvSpPr>
        <p:spPr/>
        <p:txBody>
          <a:bodyPr/>
          <a:lstStyle/>
          <a:p>
            <a:fld id="{7EAF6957-DA3B-406B-A647-092C27B5DC92}" type="slidenum">
              <a:rPr lang="en-US" smtClean="0"/>
              <a:t>18</a:t>
            </a:fld>
            <a:endParaRPr lang="en-US"/>
          </a:p>
        </p:txBody>
      </p:sp>
    </p:spTree>
    <p:extLst>
      <p:ext uri="{BB962C8B-B14F-4D97-AF65-F5344CB8AC3E}">
        <p14:creationId xmlns:p14="http://schemas.microsoft.com/office/powerpoint/2010/main" val="3989214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Design</a:t>
            </a:r>
            <a:endParaRPr lang="en-US" dirty="0"/>
          </a:p>
        </p:txBody>
      </p:sp>
      <p:sp>
        <p:nvSpPr>
          <p:cNvPr id="3" name="Content Placeholder 2"/>
          <p:cNvSpPr>
            <a:spLocks noGrp="1"/>
          </p:cNvSpPr>
          <p:nvPr>
            <p:ph idx="1"/>
          </p:nvPr>
        </p:nvSpPr>
        <p:spPr/>
        <p:txBody>
          <a:bodyPr/>
          <a:lstStyle/>
          <a:p>
            <a:r>
              <a:rPr lang="en-US" dirty="0" smtClean="0"/>
              <a:t>The city officials want to make sure that there is the least amount of erosion of the materials used in its construction. </a:t>
            </a:r>
          </a:p>
          <a:p>
            <a:r>
              <a:rPr lang="en-US" dirty="0" smtClean="0"/>
              <a:t>The city needs the help of the area engineers (you) in designing  </a:t>
            </a:r>
            <a:r>
              <a:rPr lang="en-US" u="sng" dirty="0" smtClean="0"/>
              <a:t>the canal </a:t>
            </a:r>
            <a:r>
              <a:rPr lang="en-US" dirty="0" smtClean="0"/>
              <a:t>and </a:t>
            </a:r>
            <a:r>
              <a:rPr lang="en-US" u="sng" dirty="0" smtClean="0"/>
              <a:t>an erosion control structure.</a:t>
            </a:r>
            <a:endParaRPr lang="en-US" u="sng" dirty="0"/>
          </a:p>
        </p:txBody>
      </p:sp>
      <p:sp>
        <p:nvSpPr>
          <p:cNvPr id="4" name="Slide Number Placeholder 3"/>
          <p:cNvSpPr>
            <a:spLocks noGrp="1"/>
          </p:cNvSpPr>
          <p:nvPr>
            <p:ph type="sldNum" sz="quarter" idx="12"/>
          </p:nvPr>
        </p:nvSpPr>
        <p:spPr/>
        <p:txBody>
          <a:bodyPr/>
          <a:lstStyle/>
          <a:p>
            <a:fld id="{7EAF6957-DA3B-406B-A647-092C27B5DC92}" type="slidenum">
              <a:rPr lang="en-US" smtClean="0"/>
              <a:t>19</a:t>
            </a:fld>
            <a:endParaRPr lang="en-US"/>
          </a:p>
        </p:txBody>
      </p:sp>
    </p:spTree>
    <p:extLst>
      <p:ext uri="{BB962C8B-B14F-4D97-AF65-F5344CB8AC3E}">
        <p14:creationId xmlns:p14="http://schemas.microsoft.com/office/powerpoint/2010/main" val="3042932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600201"/>
            <a:ext cx="8229600" cy="3657600"/>
          </a:xfrm>
        </p:spPr>
        <p:txBody>
          <a:bodyPr>
            <a:normAutofit lnSpcReduction="10000"/>
          </a:bodyPr>
          <a:lstStyle/>
          <a:p>
            <a:pPr marL="0" indent="0">
              <a:buNone/>
            </a:pPr>
            <a:r>
              <a:rPr lang="en-US" dirty="0" smtClean="0"/>
              <a:t>In this lesson, students will: </a:t>
            </a:r>
          </a:p>
          <a:p>
            <a:pPr lvl="0"/>
            <a:r>
              <a:rPr lang="en-US" dirty="0" smtClean="0"/>
              <a:t>Learn what erosion is</a:t>
            </a:r>
          </a:p>
          <a:p>
            <a:r>
              <a:rPr lang="en-US" dirty="0" smtClean="0"/>
              <a:t>Explore </a:t>
            </a:r>
            <a:r>
              <a:rPr lang="en-US" dirty="0"/>
              <a:t>the </a:t>
            </a:r>
            <a:r>
              <a:rPr lang="en-US" dirty="0" err="1"/>
              <a:t>erodibility</a:t>
            </a:r>
            <a:r>
              <a:rPr lang="en-US" dirty="0"/>
              <a:t> of different </a:t>
            </a:r>
            <a:r>
              <a:rPr lang="en-US" dirty="0" smtClean="0"/>
              <a:t>earth </a:t>
            </a:r>
            <a:r>
              <a:rPr lang="en-US" dirty="0"/>
              <a:t>materials</a:t>
            </a:r>
          </a:p>
          <a:p>
            <a:pPr lvl="0"/>
            <a:r>
              <a:rPr lang="en-US" dirty="0" smtClean="0"/>
              <a:t>Study the effect of slope on erosion </a:t>
            </a:r>
          </a:p>
          <a:p>
            <a:pPr lvl="0"/>
            <a:r>
              <a:rPr lang="en-US" dirty="0" smtClean="0"/>
              <a:t>Design </a:t>
            </a:r>
            <a:r>
              <a:rPr lang="en-US" dirty="0" smtClean="0"/>
              <a:t>a least erodible canal with an erosion control structure</a:t>
            </a:r>
            <a:endParaRPr lang="en-US" dirty="0" smtClean="0"/>
          </a:p>
          <a:p>
            <a:pPr lvl="0"/>
            <a:endParaRPr lang="en-US" dirty="0"/>
          </a:p>
          <a:p>
            <a:endParaRPr lang="en-US" dirty="0"/>
          </a:p>
        </p:txBody>
      </p:sp>
      <p:sp>
        <p:nvSpPr>
          <p:cNvPr id="4" name="Slide Number Placeholder 3"/>
          <p:cNvSpPr>
            <a:spLocks noGrp="1"/>
          </p:cNvSpPr>
          <p:nvPr>
            <p:ph type="sldNum" sz="quarter" idx="12"/>
          </p:nvPr>
        </p:nvSpPr>
        <p:spPr/>
        <p:txBody>
          <a:bodyPr/>
          <a:lstStyle/>
          <a:p>
            <a:fld id="{7EAF6957-DA3B-406B-A647-092C27B5DC92}" type="slidenum">
              <a:rPr lang="en-US" smtClean="0"/>
              <a:t>2</a:t>
            </a:fld>
            <a:endParaRPr lang="en-US"/>
          </a:p>
        </p:txBody>
      </p:sp>
    </p:spTree>
    <p:extLst>
      <p:ext uri="{BB962C8B-B14F-4D97-AF65-F5344CB8AC3E}">
        <p14:creationId xmlns:p14="http://schemas.microsoft.com/office/powerpoint/2010/main" val="3654966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erosion control structure?</a:t>
            </a:r>
            <a:endParaRPr lang="en-US" dirty="0"/>
          </a:p>
        </p:txBody>
      </p:sp>
      <p:sp>
        <p:nvSpPr>
          <p:cNvPr id="3" name="Rectangle 2"/>
          <p:cNvSpPr/>
          <p:nvPr/>
        </p:nvSpPr>
        <p:spPr>
          <a:xfrm>
            <a:off x="381000" y="1219201"/>
            <a:ext cx="8382000" cy="646331"/>
          </a:xfrm>
          <a:prstGeom prst="rect">
            <a:avLst/>
          </a:prstGeom>
        </p:spPr>
        <p:txBody>
          <a:bodyPr wrap="square">
            <a:spAutoFit/>
          </a:bodyPr>
          <a:lstStyle/>
          <a:p>
            <a:r>
              <a:rPr lang="en-US" dirty="0"/>
              <a:t>Erosion control is the practice of preventing or controlling wind or water erosion in agriculture, land development, coastal areas, riverbanks and construction.</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5" descr="http://upload.wikimedia.org/wikipedia/commons/9/97/Ripr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2743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04800" y="4144089"/>
            <a:ext cx="2590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ea typeface="Times New Roman" pitchFamily="18" charset="0"/>
                <a:cs typeface="Arial" pitchFamily="34" charset="0"/>
              </a:rPr>
              <a:t>Riprap, also known as rip rap, rip-rap, shot rock, rock </a:t>
            </a:r>
            <a:r>
              <a:rPr kumimoji="0" lang="en-US" altLang="en-US" sz="1400" b="0" i="0" u="none" strike="noStrike" cap="none" normalizeH="0" baseline="0" dirty="0" err="1" smtClean="0">
                <a:ln>
                  <a:noFill/>
                </a:ln>
                <a:solidFill>
                  <a:schemeClr val="tx1"/>
                </a:solidFill>
                <a:effectLst/>
                <a:ea typeface="Times New Roman" pitchFamily="18" charset="0"/>
                <a:cs typeface="Arial" pitchFamily="34" charset="0"/>
              </a:rPr>
              <a:t>armour</a:t>
            </a:r>
            <a:r>
              <a:rPr kumimoji="0" lang="en-US" altLang="en-US" sz="1400" b="0" i="0" u="none" strike="noStrike" cap="none" normalizeH="0" baseline="0" dirty="0" smtClean="0">
                <a:ln>
                  <a:noFill/>
                </a:ln>
                <a:solidFill>
                  <a:schemeClr val="tx1"/>
                </a:solidFill>
                <a:effectLst/>
                <a:ea typeface="Times New Roman" pitchFamily="18" charset="0"/>
                <a:cs typeface="Arial" pitchFamily="34" charset="0"/>
              </a:rPr>
              <a:t> or rubble, is rock or other material used to armor shorelines, streambeds, bridge abutments, pilings and other shoreline structures against scour, water or ice erosion.</a:t>
            </a:r>
            <a:endParaRPr kumimoji="0" lang="en-US" altLang="en-US" sz="1400" b="0" i="0" u="none" strike="noStrike" cap="none" normalizeH="0" baseline="0" dirty="0" smtClean="0">
              <a:ln>
                <a:noFill/>
              </a:ln>
              <a:solidFill>
                <a:schemeClr val="tx1"/>
              </a:solidFill>
              <a:effectLst/>
              <a:cs typeface="Arial" pitchFamily="34" charset="0"/>
            </a:endParaRPr>
          </a:p>
        </p:txBody>
      </p:sp>
      <p:pic>
        <p:nvPicPr>
          <p:cNvPr id="7" name="Picture 6" descr="https://encrypted-tbn1.gstatic.com/images?q=tbn:ANd9GcS3OL4svnQ--Hm2mO2aziCPd2FI_iVMb-kzirNC6ozEyy5QAris"/>
          <p:cNvPicPr/>
          <p:nvPr/>
        </p:nvPicPr>
        <p:blipFill rotWithShape="1">
          <a:blip r:embed="rId3">
            <a:extLst>
              <a:ext uri="{28A0092B-C50C-407E-A947-70E740481C1C}">
                <a14:useLocalDpi xmlns:a14="http://schemas.microsoft.com/office/drawing/2010/main" val="0"/>
              </a:ext>
            </a:extLst>
          </a:blip>
          <a:srcRect t="5152" b="12548"/>
          <a:stretch/>
        </p:blipFill>
        <p:spPr bwMode="auto">
          <a:xfrm>
            <a:off x="3429001" y="2043344"/>
            <a:ext cx="2020252" cy="2071456"/>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3352800" y="4122198"/>
            <a:ext cx="2667000" cy="2031325"/>
          </a:xfrm>
          <a:prstGeom prst="rect">
            <a:avLst/>
          </a:prstGeom>
        </p:spPr>
        <p:txBody>
          <a:bodyPr wrap="square">
            <a:spAutoFit/>
          </a:bodyPr>
          <a:lstStyle/>
          <a:p>
            <a:r>
              <a:rPr lang="en-US" sz="1400" dirty="0"/>
              <a:t>A fiber roll is a </a:t>
            </a:r>
            <a:r>
              <a:rPr lang="en-US" sz="1400" dirty="0" smtClean="0"/>
              <a:t>erosion </a:t>
            </a:r>
            <a:r>
              <a:rPr lang="en-US" sz="1400" dirty="0"/>
              <a:t>control and sediment control device used on construction sites to protect water quality in nearby streams, rivers, lakes and seas from sediment erosion. It is made of straw, coconut fiber or similar material formed into a tubular roll.</a:t>
            </a:r>
          </a:p>
        </p:txBody>
      </p:sp>
      <p:pic>
        <p:nvPicPr>
          <p:cNvPr id="9" name="Picture 8"/>
          <p:cNvPicPr/>
          <p:nvPr/>
        </p:nvPicPr>
        <p:blipFill>
          <a:blip r:embed="rId4"/>
          <a:stretch>
            <a:fillRect/>
          </a:stretch>
        </p:blipFill>
        <p:spPr>
          <a:xfrm>
            <a:off x="6028690" y="2012272"/>
            <a:ext cx="2734310" cy="1842770"/>
          </a:xfrm>
          <a:prstGeom prst="rect">
            <a:avLst/>
          </a:prstGeom>
        </p:spPr>
      </p:pic>
      <p:sp>
        <p:nvSpPr>
          <p:cNvPr id="8" name="Rectangle 7"/>
          <p:cNvSpPr/>
          <p:nvPr/>
        </p:nvSpPr>
        <p:spPr>
          <a:xfrm>
            <a:off x="6104890" y="4064675"/>
            <a:ext cx="2658110" cy="2031325"/>
          </a:xfrm>
          <a:prstGeom prst="rect">
            <a:avLst/>
          </a:prstGeom>
        </p:spPr>
        <p:txBody>
          <a:bodyPr wrap="square">
            <a:spAutoFit/>
          </a:bodyPr>
          <a:lstStyle/>
          <a:p>
            <a:r>
              <a:rPr lang="en-US" sz="1400" dirty="0"/>
              <a:t>A silt fence, sometimes (misleadingly) called a "filter fence," is a temporary sediment control device used on construction sites to protect water quality in nearby streams, rivers, lakes and seas from sediment (loose soil) in </a:t>
            </a:r>
            <a:r>
              <a:rPr lang="en-US" sz="1400" dirty="0" err="1"/>
              <a:t>stormwater</a:t>
            </a:r>
            <a:r>
              <a:rPr lang="en-US" sz="1400" dirty="0"/>
              <a:t> runoff. </a:t>
            </a:r>
          </a:p>
        </p:txBody>
      </p:sp>
      <p:sp>
        <p:nvSpPr>
          <p:cNvPr id="10" name="Slide Number Placeholder 9"/>
          <p:cNvSpPr>
            <a:spLocks noGrp="1"/>
          </p:cNvSpPr>
          <p:nvPr>
            <p:ph type="sldNum" sz="quarter" idx="12"/>
          </p:nvPr>
        </p:nvSpPr>
        <p:spPr/>
        <p:txBody>
          <a:bodyPr/>
          <a:lstStyle/>
          <a:p>
            <a:fld id="{7EAF6957-DA3B-406B-A647-092C27B5DC92}" type="slidenum">
              <a:rPr lang="en-US" smtClean="0"/>
              <a:t>20</a:t>
            </a:fld>
            <a:endParaRPr lang="en-US"/>
          </a:p>
        </p:txBody>
      </p:sp>
    </p:spTree>
    <p:extLst>
      <p:ext uri="{BB962C8B-B14F-4D97-AF65-F5344CB8AC3E}">
        <p14:creationId xmlns:p14="http://schemas.microsoft.com/office/powerpoint/2010/main" val="260028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p:txBody>
          <a:bodyPr/>
          <a:lstStyle/>
          <a:p>
            <a:r>
              <a:rPr lang="en-US" dirty="0" smtClean="0"/>
              <a:t>Your objective is to design a trapezoidal canal by choosing an appropriate slope and putting in an erosion control structure.</a:t>
            </a:r>
          </a:p>
        </p:txBody>
      </p:sp>
      <p:sp>
        <p:nvSpPr>
          <p:cNvPr id="4" name="Slide Number Placeholder 3"/>
          <p:cNvSpPr>
            <a:spLocks noGrp="1"/>
          </p:cNvSpPr>
          <p:nvPr>
            <p:ph type="sldNum" sz="quarter" idx="12"/>
          </p:nvPr>
        </p:nvSpPr>
        <p:spPr/>
        <p:txBody>
          <a:bodyPr/>
          <a:lstStyle/>
          <a:p>
            <a:fld id="{7EAF6957-DA3B-406B-A647-092C27B5DC92}" type="slidenum">
              <a:rPr lang="en-US" smtClean="0"/>
              <a:t>21</a:t>
            </a:fld>
            <a:endParaRPr lang="en-US"/>
          </a:p>
        </p:txBody>
      </p:sp>
    </p:spTree>
    <p:extLst>
      <p:ext uri="{BB962C8B-B14F-4D97-AF65-F5344CB8AC3E}">
        <p14:creationId xmlns:p14="http://schemas.microsoft.com/office/powerpoint/2010/main" val="2856431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a:t>
            </a:r>
            <a:endParaRPr lang="en-US" dirty="0"/>
          </a:p>
        </p:txBody>
      </p:sp>
      <p:sp>
        <p:nvSpPr>
          <p:cNvPr id="3" name="Content Placeholder 2"/>
          <p:cNvSpPr>
            <a:spLocks noGrp="1"/>
          </p:cNvSpPr>
          <p:nvPr>
            <p:ph idx="1"/>
          </p:nvPr>
        </p:nvSpPr>
        <p:spPr/>
        <p:txBody>
          <a:bodyPr/>
          <a:lstStyle/>
          <a:p>
            <a:r>
              <a:rPr lang="en-US" dirty="0" smtClean="0"/>
              <a:t>The </a:t>
            </a:r>
            <a:r>
              <a:rPr lang="en-US" dirty="0"/>
              <a:t>canal should be able to carry water from one place to other; </a:t>
            </a:r>
            <a:endParaRPr lang="en-US" dirty="0" smtClean="0"/>
          </a:p>
          <a:p>
            <a:r>
              <a:rPr lang="en-US" dirty="0" smtClean="0"/>
              <a:t>Carry </a:t>
            </a:r>
            <a:r>
              <a:rPr lang="en-US" dirty="0"/>
              <a:t>the water with least erosion; </a:t>
            </a:r>
            <a:endParaRPr lang="en-US" dirty="0" smtClean="0"/>
          </a:p>
          <a:p>
            <a:r>
              <a:rPr lang="en-US" dirty="0" smtClean="0"/>
              <a:t>The </a:t>
            </a:r>
            <a:r>
              <a:rPr lang="en-US" dirty="0"/>
              <a:t>canal should be leak proof; </a:t>
            </a:r>
            <a:endParaRPr lang="en-US" dirty="0" smtClean="0"/>
          </a:p>
          <a:p>
            <a:r>
              <a:rPr lang="en-US" dirty="0" smtClean="0"/>
              <a:t>Must </a:t>
            </a:r>
            <a:r>
              <a:rPr lang="en-US" dirty="0"/>
              <a:t>have erosion control </a:t>
            </a:r>
            <a:r>
              <a:rPr lang="en-US" dirty="0" smtClean="0"/>
              <a:t>mechanism to handle 50 ml of sand; </a:t>
            </a:r>
          </a:p>
          <a:p>
            <a:endParaRPr lang="en-US" dirty="0"/>
          </a:p>
        </p:txBody>
      </p:sp>
      <p:sp>
        <p:nvSpPr>
          <p:cNvPr id="4" name="Slide Number Placeholder 3"/>
          <p:cNvSpPr>
            <a:spLocks noGrp="1"/>
          </p:cNvSpPr>
          <p:nvPr>
            <p:ph type="sldNum" sz="quarter" idx="12"/>
          </p:nvPr>
        </p:nvSpPr>
        <p:spPr/>
        <p:txBody>
          <a:bodyPr/>
          <a:lstStyle/>
          <a:p>
            <a:fld id="{7EAF6957-DA3B-406B-A647-092C27B5DC92}" type="slidenum">
              <a:rPr lang="en-US" smtClean="0"/>
              <a:t>22</a:t>
            </a:fld>
            <a:endParaRPr lang="en-US"/>
          </a:p>
        </p:txBody>
      </p:sp>
    </p:spTree>
    <p:extLst>
      <p:ext uri="{BB962C8B-B14F-4D97-AF65-F5344CB8AC3E}">
        <p14:creationId xmlns:p14="http://schemas.microsoft.com/office/powerpoint/2010/main" val="2420376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Design and build</a:t>
            </a:r>
            <a:endParaRPr lang="en-US" dirty="0"/>
          </a:p>
        </p:txBody>
      </p:sp>
      <p:sp>
        <p:nvSpPr>
          <p:cNvPr id="3" name="Content Placeholder 2"/>
          <p:cNvSpPr>
            <a:spLocks noGrp="1"/>
          </p:cNvSpPr>
          <p:nvPr>
            <p:ph idx="1"/>
          </p:nvPr>
        </p:nvSpPr>
        <p:spPr>
          <a:xfrm>
            <a:off x="457200" y="762000"/>
            <a:ext cx="8229600" cy="6096000"/>
          </a:xfrm>
        </p:spPr>
        <p:txBody>
          <a:bodyPr>
            <a:normAutofit/>
          </a:bodyPr>
          <a:lstStyle/>
          <a:p>
            <a:r>
              <a:rPr lang="en-US" sz="2200" dirty="0" smtClean="0"/>
              <a:t>Step 1: </a:t>
            </a:r>
            <a:r>
              <a:rPr lang="en-US" sz="2200" dirty="0"/>
              <a:t>D</a:t>
            </a:r>
            <a:r>
              <a:rPr lang="en-US" sz="2200" dirty="0" smtClean="0"/>
              <a:t>iscuss with your team which one of the following bed slopes you will choose for your canal:</a:t>
            </a:r>
          </a:p>
          <a:p>
            <a:pPr marL="0" indent="0">
              <a:buNone/>
            </a:pPr>
            <a:endParaRPr lang="en-US" sz="1200" dirty="0"/>
          </a:p>
          <a:p>
            <a:endParaRPr lang="en-US" sz="1200" dirty="0" smtClean="0"/>
          </a:p>
          <a:p>
            <a:r>
              <a:rPr lang="en-US" sz="2200" dirty="0" smtClean="0"/>
              <a:t>Step 2: Sketch </a:t>
            </a:r>
            <a:r>
              <a:rPr lang="en-US" sz="2200" dirty="0"/>
              <a:t>a trapezoidal Canal that </a:t>
            </a:r>
            <a:r>
              <a:rPr lang="en-US" sz="2200" dirty="0" smtClean="0"/>
              <a:t>is least </a:t>
            </a:r>
            <a:r>
              <a:rPr lang="en-US" sz="2200" dirty="0"/>
              <a:t>3 inch </a:t>
            </a:r>
            <a:r>
              <a:rPr lang="en-US" sz="2200" dirty="0" smtClean="0"/>
              <a:t>wide and has 0.5 </a:t>
            </a:r>
            <a:r>
              <a:rPr lang="en-US" sz="2200" dirty="0"/>
              <a:t>inch bank.  </a:t>
            </a:r>
            <a:endParaRPr lang="en-US" sz="2200" dirty="0" smtClean="0"/>
          </a:p>
          <a:p>
            <a:endParaRPr lang="en-US" sz="2200" dirty="0"/>
          </a:p>
          <a:p>
            <a:endParaRPr lang="en-US" sz="2200" dirty="0" smtClean="0"/>
          </a:p>
          <a:p>
            <a:endParaRPr lang="en-US" sz="2200" dirty="0"/>
          </a:p>
          <a:p>
            <a:endParaRPr lang="en-US" sz="2200" dirty="0" smtClean="0"/>
          </a:p>
          <a:p>
            <a:endParaRPr lang="en-US" sz="1200" dirty="0" smtClean="0"/>
          </a:p>
          <a:p>
            <a:r>
              <a:rPr lang="en-US" sz="2200" dirty="0" smtClean="0"/>
              <a:t>Step 3: Sketch </a:t>
            </a:r>
            <a:r>
              <a:rPr lang="en-US" sz="2200" dirty="0"/>
              <a:t>a plan (top view) for  your canal by showing the location and details of your </a:t>
            </a:r>
            <a:r>
              <a:rPr lang="en-US" sz="2200" dirty="0" smtClean="0"/>
              <a:t>erosion control measure.</a:t>
            </a:r>
            <a:endParaRPr lang="en-US" sz="2200" dirty="0"/>
          </a:p>
          <a:p>
            <a:r>
              <a:rPr lang="en-US" sz="2200" dirty="0"/>
              <a:t>Step </a:t>
            </a:r>
            <a:r>
              <a:rPr lang="en-US" sz="2200" dirty="0" smtClean="0"/>
              <a:t>4: Get your plan </a:t>
            </a:r>
            <a:r>
              <a:rPr lang="en-US" sz="2200" dirty="0" smtClean="0"/>
              <a:t>approved from the teacher, and </a:t>
            </a:r>
            <a:r>
              <a:rPr lang="en-US" sz="2200" dirty="0" smtClean="0"/>
              <a:t>build the canal and the control structure.</a:t>
            </a:r>
          </a:p>
          <a:p>
            <a:r>
              <a:rPr lang="en-US" sz="2200" dirty="0" smtClean="0"/>
              <a:t>Step 5: Take your canal to the teacher for testing.</a:t>
            </a:r>
          </a:p>
          <a:p>
            <a:endParaRPr lang="en-US" sz="2200" dirty="0"/>
          </a:p>
          <a:p>
            <a:endParaRPr lang="en-US" dirty="0" smtClean="0"/>
          </a:p>
          <a:p>
            <a:endParaRPr lang="en-US" dirty="0"/>
          </a:p>
          <a:p>
            <a:endParaRPr lang="en-US" dirty="0" smtClean="0"/>
          </a:p>
          <a:p>
            <a:endParaRPr lang="en-US" dirty="0"/>
          </a:p>
        </p:txBody>
      </p:sp>
      <p:sp>
        <p:nvSpPr>
          <p:cNvPr id="4" name="Right Triangle 3"/>
          <p:cNvSpPr/>
          <p:nvPr/>
        </p:nvSpPr>
        <p:spPr>
          <a:xfrm>
            <a:off x="5309217" y="1582445"/>
            <a:ext cx="1143000" cy="2286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a:off x="7124700" y="1143000"/>
            <a:ext cx="1143000" cy="6858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72100" y="1219200"/>
            <a:ext cx="990600" cy="369332"/>
          </a:xfrm>
          <a:prstGeom prst="rect">
            <a:avLst/>
          </a:prstGeom>
          <a:noFill/>
        </p:spPr>
        <p:txBody>
          <a:bodyPr wrap="square" rtlCol="0">
            <a:spAutoFit/>
          </a:bodyPr>
          <a:lstStyle/>
          <a:p>
            <a:r>
              <a:rPr lang="en-US" dirty="0" smtClean="0"/>
              <a:t>S1</a:t>
            </a:r>
            <a:endParaRPr lang="en-US" dirty="0"/>
          </a:p>
        </p:txBody>
      </p:sp>
      <p:sp>
        <p:nvSpPr>
          <p:cNvPr id="16" name="TextBox 15"/>
          <p:cNvSpPr txBox="1"/>
          <p:nvPr/>
        </p:nvSpPr>
        <p:spPr>
          <a:xfrm>
            <a:off x="7696200" y="1152332"/>
            <a:ext cx="990600" cy="369332"/>
          </a:xfrm>
          <a:prstGeom prst="rect">
            <a:avLst/>
          </a:prstGeom>
          <a:noFill/>
        </p:spPr>
        <p:txBody>
          <a:bodyPr wrap="square" rtlCol="0">
            <a:spAutoFit/>
          </a:bodyPr>
          <a:lstStyle/>
          <a:p>
            <a:r>
              <a:rPr lang="en-US" dirty="0" smtClean="0"/>
              <a:t>S2</a:t>
            </a:r>
            <a:endParaRPr lang="en-US" dirty="0"/>
          </a:p>
        </p:txBody>
      </p:sp>
      <p:pic>
        <p:nvPicPr>
          <p:cNvPr id="17" name="Picture 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362200"/>
            <a:ext cx="3933825" cy="2105025"/>
          </a:xfrm>
          <a:prstGeom prst="rect">
            <a:avLst/>
          </a:prstGeom>
          <a:noFill/>
          <a:ln>
            <a:noFill/>
          </a:ln>
        </p:spPr>
      </p:pic>
      <p:sp>
        <p:nvSpPr>
          <p:cNvPr id="5" name="Slide Number Placeholder 4"/>
          <p:cNvSpPr>
            <a:spLocks noGrp="1"/>
          </p:cNvSpPr>
          <p:nvPr>
            <p:ph type="sldNum" sz="quarter" idx="12"/>
          </p:nvPr>
        </p:nvSpPr>
        <p:spPr/>
        <p:txBody>
          <a:bodyPr/>
          <a:lstStyle/>
          <a:p>
            <a:fld id="{7EAF6957-DA3B-406B-A647-092C27B5DC92}" type="slidenum">
              <a:rPr lang="en-US" smtClean="0"/>
              <a:t>23</a:t>
            </a:fld>
            <a:endParaRPr lang="en-US"/>
          </a:p>
        </p:txBody>
      </p:sp>
    </p:spTree>
    <p:extLst>
      <p:ext uri="{BB962C8B-B14F-4D97-AF65-F5344CB8AC3E}">
        <p14:creationId xmlns:p14="http://schemas.microsoft.com/office/powerpoint/2010/main" val="4164739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b="1" dirty="0"/>
              <a:t>Science 4.2.2 (Earth Science)</a:t>
            </a:r>
            <a:r>
              <a:rPr lang="en-US" dirty="0"/>
              <a:t> </a:t>
            </a:r>
          </a:p>
          <a:p>
            <a:r>
              <a:rPr lang="en-US" dirty="0"/>
              <a:t>Describe how wind, water and glacial ice shape and reshape earth’s land surface by eroding rock and soil in some areas and depositing them in other areas in a process that occurs over a long period of time. </a:t>
            </a:r>
          </a:p>
        </p:txBody>
      </p:sp>
      <p:sp>
        <p:nvSpPr>
          <p:cNvPr id="4" name="Slide Number Placeholder 3"/>
          <p:cNvSpPr>
            <a:spLocks noGrp="1"/>
          </p:cNvSpPr>
          <p:nvPr>
            <p:ph type="sldNum" sz="quarter" idx="12"/>
          </p:nvPr>
        </p:nvSpPr>
        <p:spPr/>
        <p:txBody>
          <a:bodyPr/>
          <a:lstStyle/>
          <a:p>
            <a:fld id="{7EAF6957-DA3B-406B-A647-092C27B5DC92}" type="slidenum">
              <a:rPr lang="en-US" smtClean="0"/>
              <a:t>3</a:t>
            </a:fld>
            <a:endParaRPr lang="en-US"/>
          </a:p>
        </p:txBody>
      </p:sp>
    </p:spTree>
    <p:extLst>
      <p:ext uri="{BB962C8B-B14F-4D97-AF65-F5344CB8AC3E}">
        <p14:creationId xmlns:p14="http://schemas.microsoft.com/office/powerpoint/2010/main" val="591063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erosion?</a:t>
            </a:r>
            <a:endParaRPr lang="en-US" dirty="0"/>
          </a:p>
        </p:txBody>
      </p:sp>
      <p:sp>
        <p:nvSpPr>
          <p:cNvPr id="4" name="Rectangle 3"/>
          <p:cNvSpPr/>
          <p:nvPr/>
        </p:nvSpPr>
        <p:spPr>
          <a:xfrm>
            <a:off x="1447800" y="3105835"/>
            <a:ext cx="5943600" cy="369332"/>
          </a:xfrm>
          <a:prstGeom prst="rect">
            <a:avLst/>
          </a:prstGeom>
        </p:spPr>
        <p:txBody>
          <a:bodyPr wrap="square">
            <a:spAutoFit/>
          </a:bodyPr>
          <a:lstStyle/>
          <a:p>
            <a:pPr algn="ctr"/>
            <a:r>
              <a:rPr lang="en-US" b="1" dirty="0" smtClean="0"/>
              <a:t>http://www.youtube.com/watch?v=G5Rp9MJJGCU</a:t>
            </a:r>
            <a:endParaRPr lang="en-US" b="1" dirty="0"/>
          </a:p>
        </p:txBody>
      </p:sp>
      <p:sp>
        <p:nvSpPr>
          <p:cNvPr id="5" name="Rectangle 4"/>
          <p:cNvSpPr/>
          <p:nvPr/>
        </p:nvSpPr>
        <p:spPr>
          <a:xfrm>
            <a:off x="1981200" y="3886200"/>
            <a:ext cx="5105400" cy="369332"/>
          </a:xfrm>
          <a:prstGeom prst="rect">
            <a:avLst/>
          </a:prstGeom>
        </p:spPr>
        <p:txBody>
          <a:bodyPr wrap="square">
            <a:spAutoFit/>
          </a:bodyPr>
          <a:lstStyle/>
          <a:p>
            <a:r>
              <a:rPr lang="en-US" dirty="0" smtClean="0"/>
              <a:t>http://www.youtube.com/watch?v=ZNJe6hrdL3M</a:t>
            </a:r>
            <a:endParaRPr lang="en-US" dirty="0"/>
          </a:p>
        </p:txBody>
      </p:sp>
      <p:sp>
        <p:nvSpPr>
          <p:cNvPr id="3" name="Slide Number Placeholder 2"/>
          <p:cNvSpPr>
            <a:spLocks noGrp="1"/>
          </p:cNvSpPr>
          <p:nvPr>
            <p:ph type="sldNum" sz="quarter" idx="12"/>
          </p:nvPr>
        </p:nvSpPr>
        <p:spPr/>
        <p:txBody>
          <a:bodyPr/>
          <a:lstStyle/>
          <a:p>
            <a:fld id="{7EAF6957-DA3B-406B-A647-092C27B5DC92}" type="slidenum">
              <a:rPr lang="en-US" smtClean="0"/>
              <a:t>4</a:t>
            </a:fld>
            <a:endParaRPr lang="en-US"/>
          </a:p>
        </p:txBody>
      </p:sp>
    </p:spTree>
    <p:extLst>
      <p:ext uri="{BB962C8B-B14F-4D97-AF65-F5344CB8AC3E}">
        <p14:creationId xmlns:p14="http://schemas.microsoft.com/office/powerpoint/2010/main" val="1366415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0"/>
            <a:r>
              <a:rPr lang="en-US" dirty="0"/>
              <a:t>What causes erosion to happen?</a:t>
            </a:r>
          </a:p>
          <a:p>
            <a:pPr lvl="0"/>
            <a:r>
              <a:rPr lang="en-US" dirty="0"/>
              <a:t>What are different kinds of erosion?</a:t>
            </a:r>
          </a:p>
          <a:p>
            <a:pPr lvl="0"/>
            <a:r>
              <a:rPr lang="en-US" dirty="0"/>
              <a:t>Where do you see examples of erosion around you?</a:t>
            </a:r>
          </a:p>
          <a:p>
            <a:pPr lvl="0"/>
            <a:r>
              <a:rPr lang="en-US" dirty="0"/>
              <a:t>Does the size and shape of the material being eroded have an affect on how much erosion will happen? If so, how and why?</a:t>
            </a:r>
          </a:p>
          <a:p>
            <a:pPr lvl="0"/>
            <a:r>
              <a:rPr lang="en-US" dirty="0"/>
              <a:t>Does the slope (how much it is tilted) of the material being eroded have an affect on how much erosion will happen? If so, how and why</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7EAF6957-DA3B-406B-A647-092C27B5DC92}" type="slidenum">
              <a:rPr lang="en-US" smtClean="0"/>
              <a:t>5</a:t>
            </a:fld>
            <a:endParaRPr lang="en-US"/>
          </a:p>
        </p:txBody>
      </p:sp>
    </p:spTree>
    <p:extLst>
      <p:ext uri="{BB962C8B-B14F-4D97-AF65-F5344CB8AC3E}">
        <p14:creationId xmlns:p14="http://schemas.microsoft.com/office/powerpoint/2010/main" val="235053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Erosion in rivers</a:t>
            </a:r>
            <a:endParaRPr lang="en-US" dirty="0"/>
          </a:p>
        </p:txBody>
      </p:sp>
      <p:sp>
        <p:nvSpPr>
          <p:cNvPr id="3" name="Content Placeholder 2"/>
          <p:cNvSpPr>
            <a:spLocks noGrp="1"/>
          </p:cNvSpPr>
          <p:nvPr>
            <p:ph idx="1"/>
          </p:nvPr>
        </p:nvSpPr>
        <p:spPr/>
        <p:txBody>
          <a:bodyPr/>
          <a:lstStyle/>
          <a:p>
            <a:r>
              <a:rPr lang="en-US" dirty="0" smtClean="0"/>
              <a:t>Moving water has energy, which carries away the bed material. Carrying away the bed material (sand or clay) is erosion.</a:t>
            </a:r>
          </a:p>
          <a:p>
            <a:r>
              <a:rPr lang="en-US" dirty="0" smtClean="0"/>
              <a:t>Will fast water or slow water cause more erosion?</a:t>
            </a:r>
          </a:p>
          <a:p>
            <a:r>
              <a:rPr lang="en-US" dirty="0" smtClean="0"/>
              <a:t>How does the slope of the river affect erosion?</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7EAF6957-DA3B-406B-A647-092C27B5DC92}" type="slidenum">
              <a:rPr lang="en-US" smtClean="0"/>
              <a:t>6</a:t>
            </a:fld>
            <a:endParaRPr lang="en-US"/>
          </a:p>
        </p:txBody>
      </p:sp>
    </p:spTree>
    <p:extLst>
      <p:ext uri="{BB962C8B-B14F-4D97-AF65-F5344CB8AC3E}">
        <p14:creationId xmlns:p14="http://schemas.microsoft.com/office/powerpoint/2010/main" val="1100063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material will erode faster?</a:t>
            </a:r>
            <a:endParaRPr lang="en-US" dirty="0"/>
          </a:p>
        </p:txBody>
      </p:sp>
      <p:pic>
        <p:nvPicPr>
          <p:cNvPr id="1028" name="Picture 4" descr="http://centenarylandscaping.com.au/wp-content/uploads/2013/02/Rich-Topsoi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615" r="26874"/>
          <a:stretch/>
        </p:blipFill>
        <p:spPr bwMode="auto">
          <a:xfrm>
            <a:off x="663388" y="1295400"/>
            <a:ext cx="3756212" cy="4752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acificaggregates.com/Local/Files/Content-FileName-1_Washed_Plaster_Sand_close.jpg"/>
          <p:cNvPicPr>
            <a:picLocks noChangeAspect="1" noChangeArrowheads="1"/>
          </p:cNvPicPr>
          <p:nvPr/>
        </p:nvPicPr>
        <p:blipFill rotWithShape="1">
          <a:blip r:embed="rId3">
            <a:extLst>
              <a:ext uri="{28A0092B-C50C-407E-A947-70E740481C1C}">
                <a14:useLocalDpi xmlns:a14="http://schemas.microsoft.com/office/drawing/2010/main" val="0"/>
              </a:ext>
            </a:extLst>
          </a:blip>
          <a:srcRect l="24732" r="14630"/>
          <a:stretch/>
        </p:blipFill>
        <p:spPr bwMode="auto">
          <a:xfrm rot="10800000">
            <a:off x="4715950" y="1233486"/>
            <a:ext cx="3894650" cy="48148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6183868"/>
            <a:ext cx="3581400" cy="369332"/>
          </a:xfrm>
          <a:prstGeom prst="rect">
            <a:avLst/>
          </a:prstGeom>
          <a:noFill/>
        </p:spPr>
        <p:txBody>
          <a:bodyPr wrap="square" rtlCol="0">
            <a:spAutoFit/>
          </a:bodyPr>
          <a:lstStyle/>
          <a:p>
            <a:pPr algn="ctr"/>
            <a:r>
              <a:rPr lang="en-US" dirty="0" smtClean="0"/>
              <a:t>Clay</a:t>
            </a:r>
            <a:endParaRPr lang="en-US" dirty="0"/>
          </a:p>
        </p:txBody>
      </p:sp>
      <p:sp>
        <p:nvSpPr>
          <p:cNvPr id="7" name="TextBox 6"/>
          <p:cNvSpPr txBox="1"/>
          <p:nvPr/>
        </p:nvSpPr>
        <p:spPr>
          <a:xfrm>
            <a:off x="4953000" y="6172200"/>
            <a:ext cx="3581400" cy="369332"/>
          </a:xfrm>
          <a:prstGeom prst="rect">
            <a:avLst/>
          </a:prstGeom>
          <a:noFill/>
        </p:spPr>
        <p:txBody>
          <a:bodyPr wrap="square" rtlCol="0">
            <a:spAutoFit/>
          </a:bodyPr>
          <a:lstStyle/>
          <a:p>
            <a:pPr algn="ctr"/>
            <a:r>
              <a:rPr lang="en-US" dirty="0" smtClean="0"/>
              <a:t>Sand</a:t>
            </a:r>
            <a:endParaRPr lang="en-US" dirty="0"/>
          </a:p>
        </p:txBody>
      </p:sp>
      <p:sp>
        <p:nvSpPr>
          <p:cNvPr id="4" name="Slide Number Placeholder 3"/>
          <p:cNvSpPr>
            <a:spLocks noGrp="1"/>
          </p:cNvSpPr>
          <p:nvPr>
            <p:ph type="sldNum" sz="quarter" idx="12"/>
          </p:nvPr>
        </p:nvSpPr>
        <p:spPr/>
        <p:txBody>
          <a:bodyPr/>
          <a:lstStyle/>
          <a:p>
            <a:fld id="{7EAF6957-DA3B-406B-A647-092C27B5DC92}" type="slidenum">
              <a:rPr lang="en-US" smtClean="0"/>
              <a:t>7</a:t>
            </a:fld>
            <a:endParaRPr lang="en-US"/>
          </a:p>
        </p:txBody>
      </p:sp>
    </p:spTree>
    <p:extLst>
      <p:ext uri="{BB962C8B-B14F-4D97-AF65-F5344CB8AC3E}">
        <p14:creationId xmlns:p14="http://schemas.microsoft.com/office/powerpoint/2010/main" val="501432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Microscopic View</a:t>
            </a:r>
            <a:br>
              <a:rPr lang="en-US" dirty="0" smtClean="0"/>
            </a:br>
            <a:r>
              <a:rPr lang="en-US" dirty="0" smtClean="0"/>
              <a:t>Which material will erode faster?</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553200" cy="4495800"/>
          </a:xfrm>
          <a:prstGeom prst="rect">
            <a:avLst/>
          </a:prstGeom>
          <a:noFill/>
          <a:ln>
            <a:noFill/>
          </a:ln>
        </p:spPr>
      </p:pic>
      <p:sp>
        <p:nvSpPr>
          <p:cNvPr id="4" name="Slide Number Placeholder 3"/>
          <p:cNvSpPr>
            <a:spLocks noGrp="1"/>
          </p:cNvSpPr>
          <p:nvPr>
            <p:ph type="sldNum" sz="quarter" idx="12"/>
          </p:nvPr>
        </p:nvSpPr>
        <p:spPr/>
        <p:txBody>
          <a:bodyPr/>
          <a:lstStyle/>
          <a:p>
            <a:fld id="{7EAF6957-DA3B-406B-A647-092C27B5DC92}" type="slidenum">
              <a:rPr lang="en-US" smtClean="0"/>
              <a:t>8</a:t>
            </a:fld>
            <a:endParaRPr lang="en-US"/>
          </a:p>
        </p:txBody>
      </p:sp>
    </p:spTree>
    <p:extLst>
      <p:ext uri="{BB962C8B-B14F-4D97-AF65-F5344CB8AC3E}">
        <p14:creationId xmlns:p14="http://schemas.microsoft.com/office/powerpoint/2010/main" val="3190721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out the table in your handout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25632560"/>
              </p:ext>
            </p:extLst>
          </p:nvPr>
        </p:nvGraphicFramePr>
        <p:xfrm>
          <a:off x="914400" y="1905000"/>
          <a:ext cx="7543801" cy="2141380"/>
        </p:xfrm>
        <a:graphic>
          <a:graphicData uri="http://schemas.openxmlformats.org/drawingml/2006/table">
            <a:tbl>
              <a:tblPr firstRow="1" firstCol="1" bandRow="1">
                <a:tableStyleId>{5C22544A-7EE6-4342-B048-85BDC9FD1C3A}</a:tableStyleId>
              </a:tblPr>
              <a:tblGrid>
                <a:gridCol w="1057987"/>
                <a:gridCol w="2447213"/>
                <a:gridCol w="1801761"/>
                <a:gridCol w="2236840"/>
              </a:tblGrid>
              <a:tr h="1070690">
                <a:tc>
                  <a:txBody>
                    <a:bodyPr/>
                    <a:lstStyle/>
                    <a:p>
                      <a:pPr marL="0" marR="0">
                        <a:spcBef>
                          <a:spcPts val="600"/>
                        </a:spcBef>
                        <a:spcAft>
                          <a:spcPts val="600"/>
                        </a:spcAft>
                      </a:pPr>
                      <a:r>
                        <a:rPr lang="en-US" sz="2000" dirty="0">
                          <a:effectLst/>
                        </a:rPr>
                        <a:t/>
                      </a:r>
                      <a:br>
                        <a:rPr lang="en-US" sz="2000" dirty="0">
                          <a:effectLst/>
                        </a:rPr>
                      </a:br>
                      <a:r>
                        <a:rPr lang="en-US" sz="2000" dirty="0">
                          <a:effectLst/>
                        </a:rPr>
                        <a:t>Material</a:t>
                      </a:r>
                      <a:endParaRPr lang="en-US" sz="2000" dirty="0">
                        <a:effectLst/>
                        <a:latin typeface="Times New Roman"/>
                        <a:ea typeface="Times New Roman"/>
                      </a:endParaRPr>
                    </a:p>
                  </a:txBody>
                  <a:tcPr marL="68580" marR="68580" marT="0" marB="0"/>
                </a:tc>
                <a:tc>
                  <a:txBody>
                    <a:bodyPr/>
                    <a:lstStyle/>
                    <a:p>
                      <a:pPr marL="0" marR="0">
                        <a:spcBef>
                          <a:spcPts val="600"/>
                        </a:spcBef>
                        <a:spcAft>
                          <a:spcPts val="600"/>
                        </a:spcAft>
                      </a:pPr>
                      <a:r>
                        <a:rPr lang="en-US" sz="2000">
                          <a:effectLst/>
                        </a:rPr>
                        <a:t>Less Likely to erode</a:t>
                      </a:r>
                      <a:endParaRPr lang="en-US" sz="2000">
                        <a:effectLst/>
                        <a:latin typeface="Times New Roman"/>
                        <a:ea typeface="Times New Roman"/>
                      </a:endParaRPr>
                    </a:p>
                  </a:txBody>
                  <a:tcPr marL="68580" marR="68580" marT="0" marB="0"/>
                </a:tc>
                <a:tc>
                  <a:txBody>
                    <a:bodyPr/>
                    <a:lstStyle/>
                    <a:p>
                      <a:pPr marL="0" marR="0">
                        <a:spcBef>
                          <a:spcPts val="600"/>
                        </a:spcBef>
                        <a:spcAft>
                          <a:spcPts val="600"/>
                        </a:spcAft>
                      </a:pPr>
                      <a:r>
                        <a:rPr lang="en-US" sz="2000">
                          <a:effectLst/>
                        </a:rPr>
                        <a:t>More Likely to Erode</a:t>
                      </a:r>
                      <a:endParaRPr lang="en-US" sz="200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2000">
                          <a:effectLst/>
                        </a:rPr>
                        <a:t>Why?</a:t>
                      </a:r>
                      <a:endParaRPr lang="en-US" sz="2000">
                        <a:effectLst/>
                        <a:latin typeface="Times New Roman"/>
                        <a:ea typeface="Times New Roman"/>
                      </a:endParaRPr>
                    </a:p>
                  </a:txBody>
                  <a:tcPr marL="68580" marR="68580" marT="0" marB="0"/>
                </a:tc>
              </a:tr>
              <a:tr h="535345">
                <a:tc>
                  <a:txBody>
                    <a:bodyPr/>
                    <a:lstStyle/>
                    <a:p>
                      <a:pPr marL="0" marR="0">
                        <a:spcBef>
                          <a:spcPts val="600"/>
                        </a:spcBef>
                        <a:spcAft>
                          <a:spcPts val="600"/>
                        </a:spcAft>
                      </a:pPr>
                      <a:r>
                        <a:rPr lang="en-US" sz="2000">
                          <a:effectLst/>
                        </a:rPr>
                        <a:t>Sand</a:t>
                      </a:r>
                      <a:endParaRPr lang="en-US" sz="2000">
                        <a:effectLst/>
                        <a:latin typeface="Times New Roman"/>
                        <a:ea typeface="Times New Roman"/>
                      </a:endParaRPr>
                    </a:p>
                  </a:txBody>
                  <a:tcPr marL="68580" marR="68580" marT="0" marB="0"/>
                </a:tc>
                <a:tc>
                  <a:txBody>
                    <a:bodyPr/>
                    <a:lstStyle/>
                    <a:p>
                      <a:pPr marL="0" marR="0">
                        <a:spcBef>
                          <a:spcPts val="600"/>
                        </a:spcBef>
                        <a:spcAft>
                          <a:spcPts val="600"/>
                        </a:spcAft>
                      </a:pPr>
                      <a:r>
                        <a:rPr lang="en-US" sz="2000" dirty="0">
                          <a:effectLst/>
                        </a:rPr>
                        <a:t> </a:t>
                      </a:r>
                      <a:endParaRPr lang="en-US" sz="2000" dirty="0">
                        <a:effectLst/>
                        <a:latin typeface="Times New Roman"/>
                        <a:ea typeface="Times New Roman"/>
                      </a:endParaRPr>
                    </a:p>
                  </a:txBody>
                  <a:tcPr marL="68580" marR="68580" marT="0" marB="0"/>
                </a:tc>
                <a:tc>
                  <a:txBody>
                    <a:bodyPr/>
                    <a:lstStyle/>
                    <a:p>
                      <a:pPr marL="0" marR="0">
                        <a:spcBef>
                          <a:spcPts val="600"/>
                        </a:spcBef>
                        <a:spcAft>
                          <a:spcPts val="600"/>
                        </a:spcAft>
                      </a:pPr>
                      <a:r>
                        <a:rPr lang="en-US" sz="2000">
                          <a:effectLst/>
                        </a:rPr>
                        <a:t> </a:t>
                      </a:r>
                      <a:endParaRPr lang="en-US" sz="2000">
                        <a:effectLst/>
                        <a:latin typeface="Times New Roman"/>
                        <a:ea typeface="Times New Roman"/>
                      </a:endParaRPr>
                    </a:p>
                  </a:txBody>
                  <a:tcPr marL="68580" marR="68580" marT="0" marB="0"/>
                </a:tc>
                <a:tc>
                  <a:txBody>
                    <a:bodyPr/>
                    <a:lstStyle/>
                    <a:p>
                      <a:pPr marL="0" marR="0">
                        <a:spcBef>
                          <a:spcPts val="600"/>
                        </a:spcBef>
                        <a:spcAft>
                          <a:spcPts val="600"/>
                        </a:spcAft>
                      </a:pPr>
                      <a:r>
                        <a:rPr lang="en-US" sz="2000">
                          <a:effectLst/>
                        </a:rPr>
                        <a:t> </a:t>
                      </a:r>
                      <a:endParaRPr lang="en-US" sz="2000">
                        <a:effectLst/>
                        <a:latin typeface="Times New Roman"/>
                        <a:ea typeface="Times New Roman"/>
                      </a:endParaRPr>
                    </a:p>
                  </a:txBody>
                  <a:tcPr marL="68580" marR="68580" marT="0" marB="0"/>
                </a:tc>
              </a:tr>
              <a:tr h="535345">
                <a:tc>
                  <a:txBody>
                    <a:bodyPr/>
                    <a:lstStyle/>
                    <a:p>
                      <a:pPr marL="0" marR="0">
                        <a:spcBef>
                          <a:spcPts val="600"/>
                        </a:spcBef>
                        <a:spcAft>
                          <a:spcPts val="600"/>
                        </a:spcAft>
                      </a:pPr>
                      <a:r>
                        <a:rPr lang="en-US" sz="2000" dirty="0" smtClean="0">
                          <a:effectLst/>
                        </a:rPr>
                        <a:t>clay</a:t>
                      </a:r>
                      <a:endParaRPr lang="en-US" sz="2000" dirty="0">
                        <a:effectLst/>
                        <a:latin typeface="Times New Roman"/>
                        <a:ea typeface="Times New Roman"/>
                      </a:endParaRPr>
                    </a:p>
                  </a:txBody>
                  <a:tcPr marL="68580" marR="68580" marT="0" marB="0"/>
                </a:tc>
                <a:tc>
                  <a:txBody>
                    <a:bodyPr/>
                    <a:lstStyle/>
                    <a:p>
                      <a:pPr marL="0" marR="0">
                        <a:spcBef>
                          <a:spcPts val="600"/>
                        </a:spcBef>
                        <a:spcAft>
                          <a:spcPts val="600"/>
                        </a:spcAft>
                      </a:pPr>
                      <a:r>
                        <a:rPr lang="en-US" sz="2000">
                          <a:effectLst/>
                        </a:rPr>
                        <a:t> </a:t>
                      </a:r>
                      <a:endParaRPr lang="en-US" sz="2000">
                        <a:effectLst/>
                        <a:latin typeface="Times New Roman"/>
                        <a:ea typeface="Times New Roman"/>
                      </a:endParaRPr>
                    </a:p>
                  </a:txBody>
                  <a:tcPr marL="68580" marR="68580" marT="0" marB="0"/>
                </a:tc>
                <a:tc>
                  <a:txBody>
                    <a:bodyPr/>
                    <a:lstStyle/>
                    <a:p>
                      <a:pPr marL="0" marR="0">
                        <a:spcBef>
                          <a:spcPts val="600"/>
                        </a:spcBef>
                        <a:spcAft>
                          <a:spcPts val="600"/>
                        </a:spcAft>
                      </a:pPr>
                      <a:r>
                        <a:rPr lang="en-US" sz="2000">
                          <a:effectLst/>
                        </a:rPr>
                        <a:t> </a:t>
                      </a:r>
                      <a:endParaRPr lang="en-US" sz="2000">
                        <a:effectLst/>
                        <a:latin typeface="Times New Roman"/>
                        <a:ea typeface="Times New Roman"/>
                      </a:endParaRPr>
                    </a:p>
                  </a:txBody>
                  <a:tcPr marL="68580" marR="68580" marT="0" marB="0"/>
                </a:tc>
                <a:tc>
                  <a:txBody>
                    <a:bodyPr/>
                    <a:lstStyle/>
                    <a:p>
                      <a:pPr marL="0" marR="0">
                        <a:spcBef>
                          <a:spcPts val="600"/>
                        </a:spcBef>
                        <a:spcAft>
                          <a:spcPts val="600"/>
                        </a:spcAft>
                      </a:pPr>
                      <a:r>
                        <a:rPr lang="en-US" sz="2000" dirty="0">
                          <a:effectLst/>
                        </a:rPr>
                        <a:t> </a:t>
                      </a:r>
                      <a:endParaRPr lang="en-US" sz="2000" dirty="0">
                        <a:effectLst/>
                        <a:latin typeface="Times New Roman"/>
                        <a:ea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7EAF6957-DA3B-406B-A647-092C27B5DC92}" type="slidenum">
              <a:rPr lang="en-US" smtClean="0"/>
              <a:t>9</a:t>
            </a:fld>
            <a:endParaRPr lang="en-US"/>
          </a:p>
        </p:txBody>
      </p:sp>
    </p:spTree>
    <p:extLst>
      <p:ext uri="{BB962C8B-B14F-4D97-AF65-F5344CB8AC3E}">
        <p14:creationId xmlns:p14="http://schemas.microsoft.com/office/powerpoint/2010/main" val="1228261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940</Words>
  <Application>Microsoft Office PowerPoint</Application>
  <PresentationFormat>On-screen Show (4:3)</PresentationFormat>
  <Paragraphs>140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Designing least erodible canal </vt:lpstr>
      <vt:lpstr>Objectives</vt:lpstr>
      <vt:lpstr>PowerPoint Presentation</vt:lpstr>
      <vt:lpstr>What is erosion?</vt:lpstr>
      <vt:lpstr>PowerPoint Presentation</vt:lpstr>
      <vt:lpstr>Erosion in rivers</vt:lpstr>
      <vt:lpstr>Which material will erode faster?</vt:lpstr>
      <vt:lpstr>Microscopic View Which material will erode faster?</vt:lpstr>
      <vt:lpstr>Fill out the table in your handout</vt:lpstr>
      <vt:lpstr>Activity 1</vt:lpstr>
      <vt:lpstr>Activity 1 - Steps</vt:lpstr>
      <vt:lpstr>Fill out the next table</vt:lpstr>
      <vt:lpstr>Activity 2 (Demonstration)</vt:lpstr>
      <vt:lpstr>Canals</vt:lpstr>
      <vt:lpstr>Irrigation</vt:lpstr>
      <vt:lpstr>Navigation </vt:lpstr>
      <vt:lpstr>Canals in Indiana</vt:lpstr>
      <vt:lpstr>New water park in Lafayette</vt:lpstr>
      <vt:lpstr>Engineering Design</vt:lpstr>
      <vt:lpstr>erosion control structure?</vt:lpstr>
      <vt:lpstr>Design</vt:lpstr>
      <vt:lpstr>Criteria</vt:lpstr>
      <vt:lpstr>Design and build</vt:lpstr>
    </vt:vector>
  </TitlesOfParts>
  <Company>Engineering Computer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 least erodible canal for Lafayette’s new water park</dc:title>
  <dc:creator>Merwade, Venkatesh Mohan</dc:creator>
  <cp:lastModifiedBy>Merwade, Venkatesh Mohan</cp:lastModifiedBy>
  <cp:revision>36</cp:revision>
  <dcterms:created xsi:type="dcterms:W3CDTF">2014-04-17T15:39:14Z</dcterms:created>
  <dcterms:modified xsi:type="dcterms:W3CDTF">2014-06-09T20:03:41Z</dcterms:modified>
</cp:coreProperties>
</file>