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58" r:id="rId3"/>
    <p:sldId id="262" r:id="rId4"/>
    <p:sldId id="259" r:id="rId5"/>
    <p:sldId id="263" r:id="rId6"/>
    <p:sldId id="261" r:id="rId7"/>
    <p:sldId id="268" r:id="rId8"/>
    <p:sldId id="266" r:id="rId9"/>
    <p:sldId id="267" r:id="rId10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B8B2E-1DAD-4B15-A6D3-5DD96DB55B3F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D990A-50E2-4DEB-B934-E9CEF89E0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91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B762-4E5A-481B-B5A0-9D66CD806DCC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567832-062F-4518-A030-6D635EF93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86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8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2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8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4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0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7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92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2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5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74B6-A253-4091-95F8-18813DE8A524}" type="datetimeFigureOut">
              <a:rPr lang="en-US" smtClean="0"/>
              <a:t>6/15/2011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7ABE7-4C13-424E-8A42-649573694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3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hyperlink" Target="http://en.wikipedia.org/wiki/Bouyancy#cite_note-archimedes-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Syracuse,_Sicily" TargetMode="External"/><Relationship Id="rId5" Type="http://schemas.openxmlformats.org/officeDocument/2006/relationships/hyperlink" Target="http://en.wikipedia.org/wiki/Archimedes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Word_Document2.docx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76350" cy="6286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395412" y="152400"/>
            <a:ext cx="6300788" cy="6096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Volume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4343400"/>
            <a:ext cx="6975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Volume is the amount of space occupied by an object</a:t>
            </a:r>
          </a:p>
          <a:p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197" y="968761"/>
            <a:ext cx="4714875" cy="320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53200" y="1569251"/>
            <a:ext cx="18742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250 mL</a:t>
            </a:r>
          </a:p>
          <a:p>
            <a:r>
              <a:rPr lang="en-US" sz="2400" b="1" dirty="0" smtClean="0"/>
              <a:t>500 mL</a:t>
            </a:r>
          </a:p>
          <a:p>
            <a:r>
              <a:rPr lang="en-US" sz="2400" b="1" dirty="0" smtClean="0"/>
              <a:t>1L containers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914400" y="542417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1.0 Liter </a:t>
            </a:r>
            <a:r>
              <a:rPr lang="en-US" sz="2400" b="1" dirty="0">
                <a:solidFill>
                  <a:prstClr val="black"/>
                </a:solidFill>
              </a:rPr>
              <a:t>= </a:t>
            </a:r>
            <a:r>
              <a:rPr lang="en-US" sz="2400" b="1" dirty="0" smtClean="0">
                <a:solidFill>
                  <a:prstClr val="black"/>
                </a:solidFill>
              </a:rPr>
              <a:t>1000 mL = 0.001 </a:t>
            </a:r>
            <a:r>
              <a:rPr lang="en-US" sz="2400" b="1" dirty="0">
                <a:solidFill>
                  <a:prstClr val="black"/>
                </a:solidFill>
              </a:rPr>
              <a:t>m</a:t>
            </a:r>
            <a:r>
              <a:rPr lang="en-US" sz="2400" b="1" baseline="30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  = 1 dm</a:t>
            </a:r>
            <a:r>
              <a:rPr lang="en-US" sz="2400" b="1" baseline="30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 = 1000 cm</a:t>
            </a:r>
            <a:r>
              <a:rPr lang="en-US" sz="2400" b="1" baseline="30000" dirty="0">
                <a:solidFill>
                  <a:prstClr val="black"/>
                </a:solidFill>
              </a:rPr>
              <a:t>3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1.0 </a:t>
            </a:r>
            <a:r>
              <a:rPr lang="en-US" sz="2400" b="1" dirty="0">
                <a:solidFill>
                  <a:prstClr val="black"/>
                </a:solidFill>
              </a:rPr>
              <a:t>ft</a:t>
            </a:r>
            <a:r>
              <a:rPr lang="en-US" sz="2400" b="1" baseline="30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  </a:t>
            </a:r>
            <a:r>
              <a:rPr lang="en-US" sz="2400" b="1" dirty="0" smtClean="0">
                <a:solidFill>
                  <a:prstClr val="black"/>
                </a:solidFill>
              </a:rPr>
              <a:t>=?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prstClr val="black"/>
                </a:solidFill>
              </a:rPr>
              <a:t>in</a:t>
            </a:r>
            <a:r>
              <a:rPr lang="en-US" sz="2400" b="1" baseline="30000" dirty="0" smtClean="0">
                <a:solidFill>
                  <a:prstClr val="black"/>
                </a:solidFill>
              </a:rPr>
              <a:t>3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endParaRPr lang="en-US" sz="2400" b="1" baseline="30000" dirty="0" smtClean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9599" y="4848492"/>
            <a:ext cx="3908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Metric Unit: meter</a:t>
            </a:r>
            <a:r>
              <a:rPr lang="en-US" sz="2400" b="1" baseline="30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, cm</a:t>
            </a:r>
            <a:r>
              <a:rPr lang="en-US" sz="2400" b="1" baseline="30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etc</a:t>
            </a:r>
            <a:r>
              <a:rPr lang="en-US" sz="2400" b="1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71800" y="6119336"/>
            <a:ext cx="235192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1.0 ft</a:t>
            </a:r>
            <a:r>
              <a:rPr lang="en-US" sz="2400" b="1" baseline="30000" dirty="0">
                <a:solidFill>
                  <a:prstClr val="black"/>
                </a:solidFill>
              </a:rPr>
              <a:t>3</a:t>
            </a:r>
            <a:r>
              <a:rPr lang="en-US" sz="2400" b="1" dirty="0">
                <a:solidFill>
                  <a:prstClr val="black"/>
                </a:solidFill>
              </a:rPr>
              <a:t>  = 1728 in</a:t>
            </a:r>
            <a:r>
              <a:rPr lang="en-US" sz="2400" b="1" baseline="30000" dirty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05789" y="4189511"/>
            <a:ext cx="1228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</a:t>
            </a:r>
            <a:r>
              <a:rPr lang="en-US" sz="1400" dirty="0" err="1" smtClean="0"/>
              <a:t>mcgraw-hill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64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76350" cy="6286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290851" y="26158"/>
            <a:ext cx="6300788" cy="6096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Mass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9"/>
          <a:stretch/>
        </p:blipFill>
        <p:spPr bwMode="auto">
          <a:xfrm>
            <a:off x="2565993" y="1300858"/>
            <a:ext cx="4288630" cy="307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6229" y="4372213"/>
            <a:ext cx="1228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</a:t>
            </a:r>
            <a:r>
              <a:rPr lang="en-US" sz="1400" dirty="0" err="1" smtClean="0"/>
              <a:t>mcgraw-hill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302224" y="4612729"/>
            <a:ext cx="29370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Salt crystals</a:t>
            </a:r>
          </a:p>
          <a:p>
            <a:pPr algn="ctr"/>
            <a:r>
              <a:rPr lang="en-US" sz="2800" b="1" dirty="0" smtClean="0"/>
              <a:t> ~ 50 mg</a:t>
            </a:r>
          </a:p>
          <a:p>
            <a:pPr algn="ctr"/>
            <a:r>
              <a:rPr lang="en-US" sz="2800" b="1" dirty="0" smtClean="0"/>
              <a:t> = 0.05g = 5x10</a:t>
            </a:r>
            <a:r>
              <a:rPr lang="en-US" sz="2800" b="1" baseline="30000" dirty="0" smtClean="0"/>
              <a:t>-5</a:t>
            </a:r>
            <a:r>
              <a:rPr lang="en-US" sz="2800" b="1" dirty="0"/>
              <a:t>kg</a:t>
            </a:r>
          </a:p>
          <a:p>
            <a:pPr algn="ctr"/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92110" y="4679990"/>
            <a:ext cx="33441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Adult </a:t>
            </a:r>
          </a:p>
          <a:p>
            <a:pPr algn="ctr"/>
            <a:r>
              <a:rPr lang="en-US" sz="2800" b="1" dirty="0" smtClean="0"/>
              <a:t>~70kg</a:t>
            </a:r>
          </a:p>
          <a:p>
            <a:pPr algn="ctr"/>
            <a:r>
              <a:rPr lang="en-US" sz="2800" b="1" dirty="0" smtClean="0"/>
              <a:t> = 70,000g = 7x10</a:t>
            </a:r>
            <a:r>
              <a:rPr lang="en-US" sz="2800" b="1" baseline="30000" dirty="0" smtClean="0"/>
              <a:t>7</a:t>
            </a:r>
            <a:r>
              <a:rPr lang="en-US" sz="2800" b="1" dirty="0" smtClean="0"/>
              <a:t>mg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6023" y="781050"/>
            <a:ext cx="8386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Mass is the quantity of matter in an object (traditional)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418" y="6167001"/>
            <a:ext cx="78997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Inertial Mass – Resistance to acceleration </a:t>
            </a:r>
            <a:r>
              <a:rPr lang="en-US" sz="2800" b="1" dirty="0" smtClean="0">
                <a:solidFill>
                  <a:prstClr val="black"/>
                </a:solidFill>
              </a:rPr>
              <a:t>(Physics)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76350" cy="6286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421606" y="304800"/>
            <a:ext cx="6300788" cy="6096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Mass Measurement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3805" y="5697939"/>
            <a:ext cx="2937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Standard Kilogram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39" y="3394794"/>
            <a:ext cx="3149600" cy="230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28800" y="6248400"/>
            <a:ext cx="5135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http://en.wikipedia.org/wiki/Kilogram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606" y="1672988"/>
            <a:ext cx="2994262" cy="299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61" b="25187"/>
          <a:stretch/>
        </p:blipFill>
        <p:spPr bwMode="auto">
          <a:xfrm>
            <a:off x="5349494" y="1508547"/>
            <a:ext cx="3229371" cy="166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7105" y="1109990"/>
            <a:ext cx="1497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Balances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3028" y="5196328"/>
            <a:ext cx="3771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Independent of location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8164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76350" cy="6286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395412" y="187372"/>
            <a:ext cx="6300788" cy="6096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Weight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64" y="2494240"/>
            <a:ext cx="20955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3411" y="966355"/>
            <a:ext cx="1162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F = ma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1536" y="1971020"/>
            <a:ext cx="84241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Weight = m x g where g is the gravitational acceleration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087268" y="1447800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</a:rPr>
              <a:t>W </a:t>
            </a:r>
            <a:r>
              <a:rPr lang="en-US" sz="2800" b="1" dirty="0">
                <a:solidFill>
                  <a:prstClr val="black"/>
                </a:solidFill>
              </a:rPr>
              <a:t>= </a:t>
            </a:r>
            <a:r>
              <a:rPr lang="en-US" sz="2800" b="1" dirty="0" smtClean="0">
                <a:solidFill>
                  <a:prstClr val="black"/>
                </a:solidFill>
              </a:rPr>
              <a:t>mg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02052" y="3182134"/>
            <a:ext cx="342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Depends on location</a:t>
            </a:r>
          </a:p>
          <a:p>
            <a:pPr algn="ctr"/>
            <a:r>
              <a:rPr lang="en-US" sz="2800" b="1" dirty="0" smtClean="0"/>
              <a:t> as g varies</a:t>
            </a:r>
          </a:p>
          <a:p>
            <a:pPr algn="ctr"/>
            <a:r>
              <a:rPr lang="en-US" sz="2800" b="1" dirty="0" smtClean="0"/>
              <a:t> from place to place</a:t>
            </a:r>
          </a:p>
          <a:p>
            <a:pPr algn="ctr"/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407988" y="3182134"/>
            <a:ext cx="1420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Spring Balance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02019" y="6405265"/>
            <a:ext cx="4885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http://en.wikipedia.org/wiki/MGal</a:t>
            </a:r>
          </a:p>
        </p:txBody>
      </p:sp>
    </p:spTree>
    <p:extLst>
      <p:ext uri="{BB962C8B-B14F-4D97-AF65-F5344CB8AC3E}">
        <p14:creationId xmlns:p14="http://schemas.microsoft.com/office/powerpoint/2010/main" val="8164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76350" cy="6286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395412" y="188225"/>
            <a:ext cx="6300788" cy="6096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Mass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vs</a:t>
            </a: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Weight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932362" y="797825"/>
            <a:ext cx="4040188" cy="639762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sz="2800" dirty="0" smtClean="0"/>
              <a:t>Weight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276938" y="1409700"/>
            <a:ext cx="4943262" cy="3924300"/>
          </a:xfrm>
        </p:spPr>
        <p:txBody>
          <a:bodyPr/>
          <a:lstStyle/>
          <a:p>
            <a:r>
              <a:rPr lang="en-US" b="1" dirty="0" smtClean="0"/>
              <a:t>Force</a:t>
            </a:r>
          </a:p>
          <a:p>
            <a:r>
              <a:rPr lang="en-US" b="1" dirty="0" smtClean="0"/>
              <a:t>Measure on force balance</a:t>
            </a:r>
          </a:p>
          <a:p>
            <a:pPr marL="0" indent="0">
              <a:buNone/>
            </a:pPr>
            <a:r>
              <a:rPr lang="en-US" b="1" dirty="0" smtClean="0"/>
              <a:t>     e.g. spring or magnetic</a:t>
            </a:r>
          </a:p>
          <a:p>
            <a:r>
              <a:rPr lang="en-US" b="1" dirty="0" smtClean="0"/>
              <a:t>Depends on location </a:t>
            </a:r>
          </a:p>
          <a:p>
            <a:r>
              <a:rPr lang="en-US" b="1" dirty="0" smtClean="0"/>
              <a:t>Moon weight 0.1667 kg</a:t>
            </a:r>
            <a:r>
              <a:rPr lang="en-US" sz="1600" dirty="0" smtClean="0"/>
              <a:t> </a:t>
            </a:r>
            <a:r>
              <a:rPr lang="en-US" sz="1800" b="1" dirty="0" smtClean="0"/>
              <a:t>http</a:t>
            </a:r>
            <a:r>
              <a:rPr lang="en-US" sz="1800" b="1" dirty="0"/>
              <a:t>://www.exploratorium.edu/ronh/weight/</a:t>
            </a:r>
            <a:endParaRPr lang="en-US" sz="1800" b="1" dirty="0" smtClean="0"/>
          </a:p>
          <a:p>
            <a:r>
              <a:rPr lang="en-US" b="1" dirty="0" smtClean="0"/>
              <a:t>      Kokomo weight 0.999960 kg</a:t>
            </a:r>
          </a:p>
          <a:p>
            <a:r>
              <a:rPr lang="en-US" b="1" dirty="0" smtClean="0"/>
              <a:t>Greenwood</a:t>
            </a:r>
            <a:r>
              <a:rPr lang="en-US" b="1" dirty="0"/>
              <a:t> </a:t>
            </a:r>
            <a:r>
              <a:rPr lang="en-US" b="1" dirty="0" smtClean="0"/>
              <a:t>weight 1.000025 kg 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47285" y="781050"/>
            <a:ext cx="4041775" cy="639762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sz="2800" dirty="0" smtClean="0"/>
              <a:t>Mass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188912" y="1309030"/>
            <a:ext cx="4041775" cy="2286000"/>
          </a:xfrm>
        </p:spPr>
        <p:txBody>
          <a:bodyPr/>
          <a:lstStyle/>
          <a:p>
            <a:r>
              <a:rPr lang="en-US" b="1" dirty="0" smtClean="0"/>
              <a:t>Quantity of matter</a:t>
            </a:r>
          </a:p>
          <a:p>
            <a:r>
              <a:rPr lang="en-US" b="1" dirty="0" smtClean="0"/>
              <a:t>Measure on beam balance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Independent of location</a:t>
            </a:r>
          </a:p>
          <a:p>
            <a:r>
              <a:rPr lang="en-US" b="1" dirty="0" smtClean="0"/>
              <a:t>Mass </a:t>
            </a:r>
            <a:r>
              <a:rPr lang="en-US" b="1" dirty="0"/>
              <a:t>1.000000 kg</a:t>
            </a:r>
          </a:p>
          <a:p>
            <a:endParaRPr lang="en-US" b="1" dirty="0"/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17308" t="28066" r="53721" b="6791"/>
          <a:stretch/>
        </p:blipFill>
        <p:spPr bwMode="auto">
          <a:xfrm>
            <a:off x="685800" y="3574558"/>
            <a:ext cx="2819400" cy="3207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76938" y="5410200"/>
            <a:ext cx="48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http://mrdata.usgs.gov/geophysics/gravity.html</a:t>
            </a: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8520" t="28067" r="35257" b="7878"/>
          <a:stretch/>
        </p:blipFill>
        <p:spPr bwMode="auto">
          <a:xfrm>
            <a:off x="3700462" y="3574558"/>
            <a:ext cx="581025" cy="30438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64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76350" cy="6286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395412" y="246513"/>
            <a:ext cx="6300788" cy="6096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Density</a:t>
            </a:r>
          </a:p>
        </p:txBody>
      </p:sp>
      <p:pic>
        <p:nvPicPr>
          <p:cNvPr id="5" name="Picture 5" descr="bau11072_t01_06"/>
          <p:cNvPicPr>
            <a:picLocks noChangeAspect="1" noChangeArrowheads="1"/>
          </p:cNvPicPr>
          <p:nvPr/>
        </p:nvPicPr>
        <p:blipFill>
          <a:blip r:embed="rId3" cstate="print"/>
          <a:srcRect t="2702"/>
          <a:stretch>
            <a:fillRect/>
          </a:stretch>
        </p:blipFill>
        <p:spPr bwMode="auto">
          <a:xfrm>
            <a:off x="599317" y="1890709"/>
            <a:ext cx="7945366" cy="496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952524"/>
            <a:ext cx="29546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Density =    </a:t>
            </a:r>
            <a:r>
              <a:rPr lang="en-US" sz="2800" b="1" u="sng" dirty="0" smtClean="0"/>
              <a:t>Mass</a:t>
            </a:r>
          </a:p>
          <a:p>
            <a:r>
              <a:rPr lang="en-US" sz="2800" b="1" dirty="0"/>
              <a:t>	</a:t>
            </a:r>
            <a:r>
              <a:rPr lang="en-US" sz="2800" b="1" dirty="0" smtClean="0"/>
              <a:t>       Volume	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219200" y="4191000"/>
            <a:ext cx="6172200" cy="3810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99317" y="1752600"/>
            <a:ext cx="168668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00684" y="1105205"/>
            <a:ext cx="323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Intrinsic property</a:t>
            </a:r>
          </a:p>
          <a:p>
            <a:pPr algn="ctr"/>
            <a:r>
              <a:rPr lang="en-US" sz="2400" b="1" dirty="0" smtClean="0"/>
              <a:t>Independent of amount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164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76350" cy="6286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360155" y="91838"/>
            <a:ext cx="6300788" cy="6096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Density Applications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747" y="1703745"/>
            <a:ext cx="3114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85800" y="1637068"/>
            <a:ext cx="1870880" cy="210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6354" y="2124600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+</a:t>
            </a:r>
            <a:endParaRPr lang="en-US" sz="6000" b="1" dirty="0"/>
          </a:p>
        </p:txBody>
      </p:sp>
      <p:sp>
        <p:nvSpPr>
          <p:cNvPr id="8" name="Rectangle 7"/>
          <p:cNvSpPr/>
          <p:nvPr/>
        </p:nvSpPr>
        <p:spPr>
          <a:xfrm>
            <a:off x="6692273" y="2151779"/>
            <a:ext cx="12731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b="1" dirty="0" smtClean="0">
                <a:solidFill>
                  <a:prstClr val="black"/>
                </a:solidFill>
              </a:rPr>
              <a:t>=  ?</a:t>
            </a:r>
            <a:endParaRPr lang="en-US" sz="6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92046" y="781050"/>
            <a:ext cx="7162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Any floating object displaces its own weight of fluid.</a:t>
            </a:r>
          </a:p>
          <a:p>
            <a:r>
              <a:rPr lang="en-US" sz="2400" b="1" dirty="0"/>
              <a:t>– </a:t>
            </a:r>
            <a:r>
              <a:rPr lang="en-US" sz="2400" b="1" i="1" dirty="0">
                <a:hlinkClick r:id="rId5" tooltip="Archimedes"/>
              </a:rPr>
              <a:t>Archimedes</a:t>
            </a:r>
            <a:r>
              <a:rPr lang="en-US" sz="2400" b="1" i="1" dirty="0"/>
              <a:t> of </a:t>
            </a:r>
            <a:r>
              <a:rPr lang="en-US" sz="2400" b="1" i="1" dirty="0">
                <a:hlinkClick r:id="rId6" tooltip="Syracuse, Sicily"/>
              </a:rPr>
              <a:t>Syracuse</a:t>
            </a:r>
            <a:r>
              <a:rPr lang="en-US" sz="2400" b="1" i="1" baseline="30000" dirty="0">
                <a:hlinkClick r:id="rId7"/>
              </a:rPr>
              <a:t>[3</a:t>
            </a:r>
            <a:endParaRPr lang="en-US" sz="2400" b="1" dirty="0">
              <a:effectLst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79" y="4239904"/>
            <a:ext cx="2362692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440229" y="3778239"/>
            <a:ext cx="3703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Determine Density of liquid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2293" y="5280658"/>
            <a:ext cx="5595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Determine </a:t>
            </a:r>
            <a:r>
              <a:rPr lang="en-US" sz="2400" b="1" dirty="0" smtClean="0"/>
              <a:t>Volume of irregular </a:t>
            </a:r>
            <a:r>
              <a:rPr lang="en-US" sz="2400" b="1" dirty="0" smtClean="0"/>
              <a:t>dense solid</a:t>
            </a:r>
          </a:p>
        </p:txBody>
      </p:sp>
      <p:sp>
        <p:nvSpPr>
          <p:cNvPr id="7" name="Rectangle 6"/>
          <p:cNvSpPr/>
          <p:nvPr/>
        </p:nvSpPr>
        <p:spPr>
          <a:xfrm>
            <a:off x="810424" y="4245099"/>
            <a:ext cx="4319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Determine mass of floating solid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7696200" y="152400"/>
            <a:ext cx="1276350" cy="6286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 Box 77"/>
          <p:cNvSpPr txBox="1">
            <a:spLocks noChangeArrowheads="1"/>
          </p:cNvSpPr>
          <p:nvPr/>
        </p:nvSpPr>
        <p:spPr bwMode="auto">
          <a:xfrm>
            <a:off x="1395412" y="171450"/>
            <a:ext cx="6300788" cy="6096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Specific Gravity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9144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Specific Gravity is the ratio of the density of the material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</a:rPr>
              <a:t> to the density of a reference (usually water).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18723"/>
            <a:ext cx="1752600" cy="260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807827" y="4319133"/>
            <a:ext cx="11832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©</a:t>
            </a:r>
            <a:r>
              <a:rPr lang="en-US" sz="1400" dirty="0" err="1">
                <a:solidFill>
                  <a:prstClr val="black"/>
                </a:solidFill>
              </a:rPr>
              <a:t>mcgraw-hill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633129"/>
              </p:ext>
            </p:extLst>
          </p:nvPr>
        </p:nvGraphicFramePr>
        <p:xfrm>
          <a:off x="161925" y="4907522"/>
          <a:ext cx="8820150" cy="1827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200400"/>
                <a:gridCol w="447675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Submerged Object</a:t>
                      </a:r>
                      <a:endParaRPr lang="en-US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Floating Object</a:t>
                      </a:r>
                      <a:endParaRPr lang="en-US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Density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Greater than liquid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Less than liquid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Volume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2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of liquid displaced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US" sz="2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submerged 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</a:t>
                      </a:r>
                      <a:r>
                        <a:rPr lang="en-US" sz="2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</a:t>
                      </a:r>
                      <a:r>
                        <a:rPr lang="en-US" sz="2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displaced 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Mass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 Mass of liquid displaced 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8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7696200" y="152400"/>
            <a:ext cx="1276350" cy="62865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 Box 77"/>
          <p:cNvSpPr txBox="1">
            <a:spLocks noChangeArrowheads="1"/>
          </p:cNvSpPr>
          <p:nvPr/>
        </p:nvSpPr>
        <p:spPr bwMode="auto">
          <a:xfrm>
            <a:off x="1382902" y="0"/>
            <a:ext cx="6300788" cy="609600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Mass: Pepsi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Diet Pepsi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4367"/>
              </p:ext>
            </p:extLst>
          </p:nvPr>
        </p:nvGraphicFramePr>
        <p:xfrm>
          <a:off x="1942496" y="640307"/>
          <a:ext cx="5181600" cy="3297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Document" r:id="rId4" imgW="5652434" imgH="3597499" progId="Word.Document.12">
                  <p:embed/>
                </p:oleObj>
              </mc:Choice>
              <mc:Fallback>
                <p:oleObj name="Document" r:id="rId4" imgW="5652434" imgH="3597499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2496" y="640307"/>
                        <a:ext cx="5181600" cy="32977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3152318"/>
              </p:ext>
            </p:extLst>
          </p:nvPr>
        </p:nvGraphicFramePr>
        <p:xfrm>
          <a:off x="1828800" y="3938801"/>
          <a:ext cx="5380038" cy="29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Document" r:id="rId6" imgW="5608812" imgH="3043844" progId="Word.Document.12">
                  <p:embed/>
                </p:oleObj>
              </mc:Choice>
              <mc:Fallback>
                <p:oleObj name="Document" r:id="rId6" imgW="5608812" imgH="3043844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38801"/>
                        <a:ext cx="5380038" cy="2919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752600" y="2209800"/>
            <a:ext cx="1981200" cy="6096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290</Words>
  <Application>Microsoft Office PowerPoint</Application>
  <PresentationFormat>On-screen Show (4:3)</PresentationFormat>
  <Paragraphs>80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JBG</dc:creator>
  <cp:lastModifiedBy>JBG</cp:lastModifiedBy>
  <cp:revision>64</cp:revision>
  <cp:lastPrinted>2011-06-15T18:46:59Z</cp:lastPrinted>
  <dcterms:created xsi:type="dcterms:W3CDTF">2011-06-09T17:29:07Z</dcterms:created>
  <dcterms:modified xsi:type="dcterms:W3CDTF">2011-06-16T12:04:37Z</dcterms:modified>
</cp:coreProperties>
</file>